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7" r:id="rId2"/>
    <p:sldId id="439" r:id="rId3"/>
    <p:sldId id="427" r:id="rId4"/>
    <p:sldId id="428" r:id="rId5"/>
    <p:sldId id="447" r:id="rId6"/>
    <p:sldId id="448" r:id="rId7"/>
    <p:sldId id="449" r:id="rId8"/>
    <p:sldId id="450" r:id="rId9"/>
    <p:sldId id="426" r:id="rId10"/>
    <p:sldId id="436" r:id="rId11"/>
    <p:sldId id="437" r:id="rId12"/>
    <p:sldId id="445" r:id="rId13"/>
    <p:sldId id="440" r:id="rId14"/>
    <p:sldId id="446" r:id="rId15"/>
    <p:sldId id="441" r:id="rId16"/>
    <p:sldId id="442" r:id="rId17"/>
    <p:sldId id="340"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a:srgbClr val="3333FF"/>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9" d="100"/>
          <a:sy n="59" d="100"/>
        </p:scale>
        <p:origin x="39" y="45"/>
      </p:cViewPr>
      <p:guideLst>
        <p:guide orient="horz" pos="288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a:t>
            </a:fld>
            <a:endParaRPr lang="en-US" altLang="en-US"/>
          </a:p>
        </p:txBody>
      </p:sp>
    </p:spTree>
    <p:extLst>
      <p:ext uri="{BB962C8B-B14F-4D97-AF65-F5344CB8AC3E}">
        <p14:creationId xmlns:p14="http://schemas.microsoft.com/office/powerpoint/2010/main" val="406909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10</a:t>
            </a:fld>
            <a:endParaRPr lang="en-US" altLang="en-US"/>
          </a:p>
        </p:txBody>
      </p:sp>
    </p:spTree>
    <p:extLst>
      <p:ext uri="{BB962C8B-B14F-4D97-AF65-F5344CB8AC3E}">
        <p14:creationId xmlns:p14="http://schemas.microsoft.com/office/powerpoint/2010/main" val="3047735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11</a:t>
            </a:fld>
            <a:endParaRPr lang="en-US" altLang="en-US"/>
          </a:p>
        </p:txBody>
      </p:sp>
    </p:spTree>
    <p:extLst>
      <p:ext uri="{BB962C8B-B14F-4D97-AF65-F5344CB8AC3E}">
        <p14:creationId xmlns:p14="http://schemas.microsoft.com/office/powerpoint/2010/main" val="406569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12</a:t>
            </a:fld>
            <a:endParaRPr lang="en-US" altLang="en-US"/>
          </a:p>
        </p:txBody>
      </p:sp>
    </p:spTree>
    <p:extLst>
      <p:ext uri="{BB962C8B-B14F-4D97-AF65-F5344CB8AC3E}">
        <p14:creationId xmlns:p14="http://schemas.microsoft.com/office/powerpoint/2010/main" val="3382302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13</a:t>
            </a:fld>
            <a:endParaRPr lang="en-US" altLang="en-US"/>
          </a:p>
        </p:txBody>
      </p:sp>
    </p:spTree>
    <p:extLst>
      <p:ext uri="{BB962C8B-B14F-4D97-AF65-F5344CB8AC3E}">
        <p14:creationId xmlns:p14="http://schemas.microsoft.com/office/powerpoint/2010/main" val="363706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14</a:t>
            </a:fld>
            <a:endParaRPr lang="en-US" altLang="en-US"/>
          </a:p>
        </p:txBody>
      </p:sp>
    </p:spTree>
    <p:extLst>
      <p:ext uri="{BB962C8B-B14F-4D97-AF65-F5344CB8AC3E}">
        <p14:creationId xmlns:p14="http://schemas.microsoft.com/office/powerpoint/2010/main" val="3959731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15</a:t>
            </a:fld>
            <a:endParaRPr lang="en-US" altLang="en-US"/>
          </a:p>
        </p:txBody>
      </p:sp>
    </p:spTree>
    <p:extLst>
      <p:ext uri="{BB962C8B-B14F-4D97-AF65-F5344CB8AC3E}">
        <p14:creationId xmlns:p14="http://schemas.microsoft.com/office/powerpoint/2010/main" val="704110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16</a:t>
            </a:fld>
            <a:endParaRPr lang="en-US" altLang="en-US"/>
          </a:p>
        </p:txBody>
      </p:sp>
    </p:spTree>
    <p:extLst>
      <p:ext uri="{BB962C8B-B14F-4D97-AF65-F5344CB8AC3E}">
        <p14:creationId xmlns:p14="http://schemas.microsoft.com/office/powerpoint/2010/main" val="118769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2</a:t>
            </a:fld>
            <a:endParaRPr lang="en-US" altLang="en-US"/>
          </a:p>
        </p:txBody>
      </p:sp>
    </p:spTree>
    <p:extLst>
      <p:ext uri="{BB962C8B-B14F-4D97-AF65-F5344CB8AC3E}">
        <p14:creationId xmlns:p14="http://schemas.microsoft.com/office/powerpoint/2010/main" val="47226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3</a:t>
            </a:fld>
            <a:endParaRPr lang="en-US" altLang="en-US"/>
          </a:p>
        </p:txBody>
      </p:sp>
    </p:spTree>
    <p:extLst>
      <p:ext uri="{BB962C8B-B14F-4D97-AF65-F5344CB8AC3E}">
        <p14:creationId xmlns:p14="http://schemas.microsoft.com/office/powerpoint/2010/main" val="244082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4</a:t>
            </a:fld>
            <a:endParaRPr lang="en-US" altLang="en-US"/>
          </a:p>
        </p:txBody>
      </p:sp>
    </p:spTree>
    <p:extLst>
      <p:ext uri="{BB962C8B-B14F-4D97-AF65-F5344CB8AC3E}">
        <p14:creationId xmlns:p14="http://schemas.microsoft.com/office/powerpoint/2010/main" val="867131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5</a:t>
            </a:fld>
            <a:endParaRPr lang="en-US" altLang="en-US"/>
          </a:p>
        </p:txBody>
      </p:sp>
    </p:spTree>
    <p:extLst>
      <p:ext uri="{BB962C8B-B14F-4D97-AF65-F5344CB8AC3E}">
        <p14:creationId xmlns:p14="http://schemas.microsoft.com/office/powerpoint/2010/main" val="186836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6</a:t>
            </a:fld>
            <a:endParaRPr lang="en-US" altLang="en-US"/>
          </a:p>
        </p:txBody>
      </p:sp>
    </p:spTree>
    <p:extLst>
      <p:ext uri="{BB962C8B-B14F-4D97-AF65-F5344CB8AC3E}">
        <p14:creationId xmlns:p14="http://schemas.microsoft.com/office/powerpoint/2010/main" val="81292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276808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192916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9</a:t>
            </a:fld>
            <a:endParaRPr lang="en-US" altLang="en-US"/>
          </a:p>
        </p:txBody>
      </p:sp>
    </p:spTree>
    <p:extLst>
      <p:ext uri="{BB962C8B-B14F-4D97-AF65-F5344CB8AC3E}">
        <p14:creationId xmlns:p14="http://schemas.microsoft.com/office/powerpoint/2010/main" val="3603258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1.xml"/><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wmf"/><Relationship Id="rId4" Type="http://schemas.openxmlformats.org/officeDocument/2006/relationships/image" Target="../media/image2.jpe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TÂN VIÊN</a:t>
            </a:r>
          </a:p>
        </p:txBody>
      </p:sp>
      <p:pic>
        <p:nvPicPr>
          <p:cNvPr id="205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75719" y="7165731"/>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Đặng</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Thị</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Yến</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3</a:t>
            </a:r>
          </a:p>
        </p:txBody>
      </p:sp>
      <p:pic>
        <p:nvPicPr>
          <p:cNvPr id="2055" name="Picture 22" descr="bd21315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so </a:t>
            </a:r>
            <a:r>
              <a:rPr lang="en-US" sz="3600" b="1" dirty="0" err="1">
                <a:solidFill>
                  <a:srgbClr val="FF0000"/>
                </a:solidFill>
                <a:latin typeface="Times New Roman" pitchFamily="18" charset="0"/>
                <a:cs typeface="Times New Roman" pitchFamily="18" charset="0"/>
              </a:rPr>
              <a:t>sánh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3962400"/>
            <a:ext cx="10210801"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cuối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thu</a:t>
            </a:r>
            <a:r>
              <a:rPr lang="en-US" sz="3600" b="1" dirty="0">
                <a:solidFill>
                  <a:srgbClr val="0000CC"/>
                </a:solidFill>
                <a:latin typeface="Times New Roman" pitchFamily="18" charset="0"/>
                <a:cs typeface="Times New Roman" pitchFamily="18" charset="0"/>
              </a:rPr>
              <a:t> sang </a:t>
            </a:r>
            <a:r>
              <a:rPr lang="en-US" sz="3600" b="1" dirty="0" err="1">
                <a:solidFill>
                  <a:srgbClr val="0000CC"/>
                </a:solidFill>
                <a:latin typeface="Times New Roman" pitchFamily="18" charset="0"/>
                <a:cs typeface="Times New Roman" pitchFamily="18" charset="0"/>
              </a:rPr>
              <a:t>đông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đỉnh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mây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trắng</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tấm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khăn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mòng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lá</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cây</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tóc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hướng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phía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biển</a:t>
            </a:r>
            <a:r>
              <a:rPr lang="en-US" sz="3600" b="1" dirty="0">
                <a:solidFill>
                  <a:srgbClr val="0000CC"/>
                </a:solidFill>
                <a:latin typeface="Times New Roman" pitchFamily="18" charset="0"/>
                <a:cs typeface="Times New Roman" pitchFamily="18" charset="0"/>
              </a:rPr>
              <a:t>.</a:t>
            </a:r>
          </a:p>
        </p:txBody>
      </p:sp>
      <p:cxnSp>
        <p:nvCxnSpPr>
          <p:cNvPr id="22" name="Straight Connector 21"/>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a:t>
            </a:r>
            <a:r>
              <a:rPr lang="en-US" sz="3600" b="1" i="1" dirty="0" err="1">
                <a:solidFill>
                  <a:srgbClr val="0000CC"/>
                </a:solidFill>
                <a:latin typeface="Times New Roman" pitchFamily="18" charset="0"/>
                <a:cs typeface="Times New Roman" pitchFamily="18" charset="0"/>
              </a:rPr>
              <a:t>ẫm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89719" y="4660880"/>
            <a:ext cx="4953000" cy="3416320"/>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err="1">
                <a:solidFill>
                  <a:srgbClr val="0000CC"/>
                </a:solidFill>
                <a:latin typeface="Times New Roman" pitchFamily="18" charset="0"/>
                <a:cs typeface="Times New Roman" pitchFamily="18" charset="0"/>
              </a:rPr>
              <a:t>mây</a:t>
            </a:r>
            <a:r>
              <a:rPr lang="en-US" sz="3600" b="1">
                <a:solidFill>
                  <a:srgbClr val="0000CC"/>
                </a:solidFill>
                <a:latin typeface="Times New Roman" pitchFamily="18" charset="0"/>
                <a:cs typeface="Times New Roman" pitchFamily="18" charset="0"/>
              </a:rPr>
              <a:t> trắng.</a:t>
            </a:r>
            <a:r>
              <a:rPr lang="en-US" sz="3600" b="1">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3" name="Rectangle 32"/>
          <p:cNvSpPr/>
          <p:nvPr/>
        </p:nvSpPr>
        <p:spPr>
          <a:xfrm>
            <a:off x="2842418" y="2975173"/>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2250337" y="3620869"/>
            <a:ext cx="2366797"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ười</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ượi</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571653" y="3610192"/>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thơm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quê</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mình</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4679990"/>
            <a:ext cx="10210801" cy="1754326"/>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-Từ xa xa, tác giả nghe thấy tiếng lá bạch đàn và lá tre reo, ngửi thấy hương thơm của chè xanh, của bếp nhà ai tỏa khói.</a:t>
            </a:r>
            <a:endParaRPr lang="en-US" sz="3600" b="1" dirty="0">
              <a:solidFill>
                <a:srgbClr val="0000CC"/>
              </a:solidFill>
              <a:latin typeface="Times New Roman" pitchFamily="18" charset="0"/>
              <a:cs typeface="Times New Roman" pitchFamily="18" charset="0"/>
            </a:endParaRPr>
          </a:p>
        </p:txBody>
      </p:sp>
      <p:cxnSp>
        <p:nvCxnSpPr>
          <p:cNvPr id="22" name="Straight Connector 21"/>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a:t>
            </a:r>
            <a:r>
              <a:rPr lang="en-US" sz="3600" b="1" i="1" dirty="0" err="1">
                <a:solidFill>
                  <a:srgbClr val="0000CC"/>
                </a:solidFill>
                <a:latin typeface="Times New Roman" pitchFamily="18" charset="0"/>
                <a:cs typeface="Times New Roman" pitchFamily="18" charset="0"/>
              </a:rPr>
              <a:t>ẫm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89719" y="4660880"/>
            <a:ext cx="4953000" cy="3416320"/>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err="1">
                <a:solidFill>
                  <a:srgbClr val="0000CC"/>
                </a:solidFill>
                <a:latin typeface="Times New Roman" pitchFamily="18" charset="0"/>
                <a:cs typeface="Times New Roman" pitchFamily="18" charset="0"/>
              </a:rPr>
              <a:t>mây</a:t>
            </a:r>
            <a:r>
              <a:rPr lang="en-US" sz="3600" b="1">
                <a:solidFill>
                  <a:srgbClr val="0000CC"/>
                </a:solidFill>
                <a:latin typeface="Times New Roman" pitchFamily="18" charset="0"/>
                <a:cs typeface="Times New Roman" pitchFamily="18" charset="0"/>
              </a:rPr>
              <a:t> trắng.</a:t>
            </a:r>
            <a:r>
              <a:rPr lang="en-US" sz="3600" b="1">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3" name="Rectangle 32"/>
          <p:cNvSpPr/>
          <p:nvPr/>
        </p:nvSpPr>
        <p:spPr>
          <a:xfrm>
            <a:off x="2842418" y="2975173"/>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2250337" y="3620869"/>
            <a:ext cx="2366797"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ười</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ượi</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571653" y="3610192"/>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8069759" y="2743200"/>
            <a:ext cx="4335759" cy="646331"/>
          </a:xfrm>
          <a:prstGeom prst="rect">
            <a:avLst/>
          </a:prstGeom>
        </p:spPr>
        <p:txBody>
          <a:bodyPr wrap="square">
            <a:spAutoFit/>
          </a:bodyPr>
          <a:lstStyle/>
          <a:p>
            <a:pPr algn="ctr" eaLnBrk="1" hangingPunct="1"/>
            <a:r>
              <a:rPr lang="en-US" sz="3600" b="1" dirty="0">
                <a:solidFill>
                  <a:srgbClr val="FF0000"/>
                </a:solidFill>
                <a:latin typeface="Times New Roman" pitchFamily="18" charset="0"/>
                <a:cs typeface="Times New Roman" pitchFamily="18" charset="0"/>
              </a:rPr>
              <a:t>     </a:t>
            </a:r>
            <a:r>
              <a:rPr lang="en-US" altLang="en-US" sz="3600" b="1" dirty="0">
                <a:solidFill>
                  <a:srgbClr val="FF0000"/>
                </a:solidFill>
                <a:latin typeface="Times New Roman" pitchFamily="18" charset="0"/>
                <a:cs typeface="Times New Roman" pitchFamily="18" charset="0"/>
              </a:rPr>
              <a:t>NỘI DUNG</a:t>
            </a:r>
          </a:p>
        </p:txBody>
      </p:sp>
      <p:grpSp>
        <p:nvGrpSpPr>
          <p:cNvPr id="33" name="Group 32"/>
          <p:cNvGrpSpPr/>
          <p:nvPr/>
        </p:nvGrpSpPr>
        <p:grpSpPr>
          <a:xfrm>
            <a:off x="6004721" y="3715822"/>
            <a:ext cx="9525001" cy="3446977"/>
            <a:chOff x="6004721" y="3715822"/>
            <a:chExt cx="9525001" cy="3446977"/>
          </a:xfrm>
        </p:grpSpPr>
        <p:pic>
          <p:nvPicPr>
            <p:cNvPr id="34" name="Picture 6" descr="Khung viền đẹp - Mẫu khung viền bìa Giáo án, Báo cáo, Luận v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043733" y="676810"/>
              <a:ext cx="3446977" cy="95250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702916" y="4346198"/>
              <a:ext cx="8137525" cy="1938992"/>
            </a:xfrm>
            <a:prstGeom prst="rect">
              <a:avLst/>
            </a:prstGeom>
          </p:spPr>
          <p:txBody>
            <a:bodyPr>
              <a:spAutoFit/>
            </a:bodyPr>
            <a:lstStyle/>
            <a:p>
              <a:pPr algn="just"/>
              <a:r>
                <a:rPr lang="en-US" sz="4000" b="1" i="1" dirty="0" err="1">
                  <a:solidFill>
                    <a:srgbClr val="FF0000"/>
                  </a:solidFill>
                  <a:latin typeface="Times New Roman" pitchFamily="18" charset="0"/>
                  <a:cs typeface="Times New Roman" pitchFamily="18" charset="0"/>
                </a:rPr>
                <a:t>Bài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văn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tả</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vẻ</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đẹp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về</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núi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quê</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hương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của</a:t>
              </a:r>
              <a:r>
                <a:rPr lang="en-US" sz="4000" b="1" i="1" dirty="0">
                  <a:solidFill>
                    <a:srgbClr val="FF0000"/>
                  </a:solidFill>
                  <a:latin typeface="Times New Roman" pitchFamily="18" charset="0"/>
                  <a:cs typeface="Times New Roman" pitchFamily="18" charset="0"/>
                </a:rPr>
                <a:t> </a:t>
              </a:r>
              <a:r>
                <a:rPr lang="en-US" sz="4000" b="1" i="1" err="1">
                  <a:solidFill>
                    <a:srgbClr val="FF0000"/>
                  </a:solidFill>
                  <a:latin typeface="Times New Roman" pitchFamily="18" charset="0"/>
                  <a:cs typeface="Times New Roman" pitchFamily="18" charset="0"/>
                </a:rPr>
                <a:t>tác</a:t>
              </a:r>
              <a:r>
                <a:rPr lang="en-US" sz="4000" b="1" i="1">
                  <a:solidFill>
                    <a:srgbClr val="FF0000"/>
                  </a:solidFill>
                  <a:latin typeface="Times New Roman" pitchFamily="18" charset="0"/>
                  <a:cs typeface="Times New Roman" pitchFamily="18" charset="0"/>
                </a:rPr>
                <a:t> giả, một địa danh nổi tiếng của miền Bắc.</a:t>
              </a:r>
              <a:endParaRPr lang="en-US" sz="4000" b="1" i="1" dirty="0">
                <a:solidFill>
                  <a:srgbClr val="FF0000"/>
                </a:solidFill>
                <a:latin typeface="Times New Roman" pitchFamily="18" charset="0"/>
                <a:cs typeface="Times New Roman" pitchFamily="18" charset="0"/>
              </a:endParaRPr>
            </a:p>
          </p:txBody>
        </p:sp>
      </p:grpSp>
      <p:cxnSp>
        <p:nvCxnSpPr>
          <p:cNvPr id="24" name="Straight Connector 23"/>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6" name="Rectangle 35"/>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a:t>
            </a:r>
            <a:r>
              <a:rPr lang="en-US" sz="3600" b="1" i="1" dirty="0" err="1">
                <a:solidFill>
                  <a:srgbClr val="0000CC"/>
                </a:solidFill>
                <a:latin typeface="Times New Roman" pitchFamily="18" charset="0"/>
                <a:cs typeface="Times New Roman" pitchFamily="18" charset="0"/>
              </a:rPr>
              <a:t>ẫm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289719" y="4660880"/>
            <a:ext cx="4953000" cy="3416320"/>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err="1">
                <a:solidFill>
                  <a:srgbClr val="0000CC"/>
                </a:solidFill>
                <a:latin typeface="Times New Roman" pitchFamily="18" charset="0"/>
                <a:cs typeface="Times New Roman" pitchFamily="18" charset="0"/>
              </a:rPr>
              <a:t>mây</a:t>
            </a:r>
            <a:r>
              <a:rPr lang="en-US" sz="3600" b="1">
                <a:solidFill>
                  <a:srgbClr val="0000CC"/>
                </a:solidFill>
                <a:latin typeface="Times New Roman" pitchFamily="18" charset="0"/>
                <a:cs typeface="Times New Roman" pitchFamily="18" charset="0"/>
              </a:rPr>
              <a:t> trắng.</a:t>
            </a:r>
            <a:r>
              <a:rPr lang="en-US" sz="3600" b="1">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8" name="Rectangle 37"/>
          <p:cNvSpPr/>
          <p:nvPr/>
        </p:nvSpPr>
        <p:spPr>
          <a:xfrm>
            <a:off x="2842418" y="2975173"/>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2250337" y="3620869"/>
            <a:ext cx="2366797"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ười</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ượi</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5" name="Rectangle 44"/>
          <p:cNvSpPr/>
          <p:nvPr/>
        </p:nvSpPr>
        <p:spPr>
          <a:xfrm>
            <a:off x="571653" y="3610192"/>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578767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202066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362200"/>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V</a:t>
            </a:r>
            <a:endParaRPr lang="en-US" sz="3600" b="1" dirty="0">
              <a:solidFill>
                <a:srgbClr val="0000CC"/>
              </a:solidFill>
              <a:latin typeface="Times New Roman" pitchFamily="18" charset="0"/>
              <a:cs typeface="Times New Roman" pitchFamily="18" charset="0"/>
            </a:endParaRPr>
          </a:p>
        </p:txBody>
      </p:sp>
      <p:pic>
        <p:nvPicPr>
          <p:cNvPr id="2" name="Hướng dẫn viết chữ V hoa (Tập viết Lớp 2 - Tuần 2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565858" y="3057296"/>
            <a:ext cx="9245714" cy="5933089"/>
          </a:xfrm>
          <a:prstGeom prst="rect">
            <a:avLst/>
          </a:prstGeom>
        </p:spPr>
      </p:pic>
    </p:spTree>
    <p:custDataLst>
      <p:tags r:id="rId1"/>
    </p:custDataLst>
    <p:extLst>
      <p:ext uri="{BB962C8B-B14F-4D97-AF65-F5344CB8AC3E}">
        <p14:creationId xmlns:p14="http://schemas.microsoft.com/office/powerpoint/2010/main" val="223268667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202066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362200"/>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x</a:t>
            </a:r>
            <a:endParaRPr lang="en-US" sz="3600" b="1" dirty="0">
              <a:solidFill>
                <a:srgbClr val="0000CC"/>
              </a:solidFill>
              <a:latin typeface="Times New Roman" pitchFamily="18" charset="0"/>
              <a:cs typeface="Times New Roman" pitchFamily="18" charset="0"/>
            </a:endParaRPr>
          </a:p>
        </p:txBody>
      </p:sp>
      <p:pic>
        <p:nvPicPr>
          <p:cNvPr id="3" name="Hướng dẫn viết chữ X hoa (Tập viết Lớp 2 - Tuần 2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125976" y="3036605"/>
            <a:ext cx="7669943" cy="5727172"/>
          </a:xfrm>
          <a:prstGeom prst="rect">
            <a:avLst/>
          </a:prstGeom>
        </p:spPr>
      </p:pic>
    </p:spTree>
    <p:custDataLst>
      <p:tags r:id="rId1"/>
    </p:custDataLst>
    <p:extLst>
      <p:ext uri="{BB962C8B-B14F-4D97-AF65-F5344CB8AC3E}">
        <p14:creationId xmlns:p14="http://schemas.microsoft.com/office/powerpoint/2010/main" val="89711274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4">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dụng</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23944" y="4856550"/>
            <a:ext cx="3390900" cy="769441"/>
          </a:xfrm>
          <a:prstGeom prst="rect">
            <a:avLst/>
          </a:prstGeom>
        </p:spPr>
        <p:txBody>
          <a:bodyPr wrap="square">
            <a:spAutoFit/>
          </a:bodyPr>
          <a:lstStyle/>
          <a:p>
            <a:pPr algn="just"/>
            <a:r>
              <a:rPr lang="en-US" sz="4400" b="1" dirty="0" err="1">
                <a:solidFill>
                  <a:srgbClr val="0000CC"/>
                </a:solidFill>
                <a:latin typeface="HP001 4 hàng" pitchFamily="34" charset="0"/>
                <a:cs typeface="Times New Roman" pitchFamily="18" charset="0"/>
              </a:rPr>
              <a:t>Vạn</a:t>
            </a:r>
            <a:r>
              <a:rPr lang="en-US" sz="4400" b="1" dirty="0">
                <a:solidFill>
                  <a:srgbClr val="0000CC"/>
                </a:solidFill>
                <a:latin typeface="HP001 4 hàng" pitchFamily="34" charset="0"/>
                <a:cs typeface="Times New Roman" pitchFamily="18" charset="0"/>
              </a:rPr>
              <a:t> </a:t>
            </a:r>
            <a:r>
              <a:rPr lang="en-US" sz="4400" b="1" dirty="0" err="1">
                <a:solidFill>
                  <a:srgbClr val="0000CC"/>
                </a:solidFill>
                <a:latin typeface="HP001 4 hàng" pitchFamily="34" charset="0"/>
                <a:cs typeface="Times New Roman" pitchFamily="18" charset="0"/>
              </a:rPr>
              <a:t>Xuân</a:t>
            </a:r>
            <a:endParaRPr lang="en-US" sz="4400" b="1" dirty="0">
              <a:solidFill>
                <a:srgbClr val="0000CC"/>
              </a:solidFill>
              <a:latin typeface="HP001 4 hàng" pitchFamily="34" charset="0"/>
              <a:cs typeface="Times New Roman" pitchFamily="18" charset="0"/>
            </a:endParaRPr>
          </a:p>
        </p:txBody>
      </p:sp>
    </p:spTree>
    <p:custDataLst>
      <p:tags r:id="rId1"/>
    </p:custDataLst>
    <p:extLst>
      <p:ext uri="{BB962C8B-B14F-4D97-AF65-F5344CB8AC3E}">
        <p14:creationId xmlns:p14="http://schemas.microsoft.com/office/powerpoint/2010/main" val="2141076413"/>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4">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dụng</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217869" y="4690999"/>
            <a:ext cx="11915176" cy="1791516"/>
          </a:xfrm>
          <a:prstGeom prst="rect">
            <a:avLst/>
          </a:prstGeom>
        </p:spPr>
        <p:txBody>
          <a:bodyPr wrap="square">
            <a:spAutoFit/>
          </a:bodyPr>
          <a:lstStyle/>
          <a:p>
            <a:pPr algn="ctr">
              <a:lnSpc>
                <a:spcPct val="125000"/>
              </a:lnSpc>
              <a:spcBef>
                <a:spcPts val="200"/>
              </a:spcBef>
            </a:pPr>
            <a:r>
              <a:rPr lang="en-US" sz="4350" b="1" dirty="0" err="1">
                <a:solidFill>
                  <a:srgbClr val="0000CC"/>
                </a:solidFill>
                <a:latin typeface="HP001 4 hàng" pitchFamily="34" charset="0"/>
                <a:cs typeface="Times New Roman" pitchFamily="18" charset="0"/>
              </a:rPr>
              <a:t>Gió</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đưa</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cành</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trúc</a:t>
            </a:r>
            <a:r>
              <a:rPr lang="en-US" sz="4350" b="1" dirty="0">
                <a:solidFill>
                  <a:srgbClr val="0000CC"/>
                </a:solidFill>
                <a:latin typeface="HP001 4 hàng" pitchFamily="34" charset="0"/>
                <a:cs typeface="Times New Roman" pitchFamily="18" charset="0"/>
              </a:rPr>
              <a:t> la </a:t>
            </a:r>
            <a:r>
              <a:rPr lang="en-US" sz="4350" b="1" dirty="0" err="1">
                <a:solidFill>
                  <a:srgbClr val="0000CC"/>
                </a:solidFill>
                <a:latin typeface="HP001 4 hàng" pitchFamily="34" charset="0"/>
                <a:cs typeface="Times New Roman" pitchFamily="18" charset="0"/>
              </a:rPr>
              <a:t>đà</a:t>
            </a:r>
            <a:endParaRPr lang="en-US" sz="4350" b="1" dirty="0">
              <a:solidFill>
                <a:srgbClr val="0000CC"/>
              </a:solidFill>
              <a:latin typeface="HP001 4 hàng" pitchFamily="34" charset="0"/>
              <a:cs typeface="Times New Roman" pitchFamily="18" charset="0"/>
            </a:endParaRPr>
          </a:p>
          <a:p>
            <a:pPr algn="ctr">
              <a:lnSpc>
                <a:spcPct val="125000"/>
              </a:lnSpc>
              <a:spcBef>
                <a:spcPts val="200"/>
              </a:spcBef>
            </a:pPr>
            <a:r>
              <a:rPr lang="en-US" sz="4350" b="1" dirty="0" err="1">
                <a:solidFill>
                  <a:srgbClr val="0000CC"/>
                </a:solidFill>
                <a:latin typeface="HP001 4 hàng" pitchFamily="34" charset="0"/>
                <a:cs typeface="Times New Roman" pitchFamily="18" charset="0"/>
              </a:rPr>
              <a:t>Tiếng</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chuông</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Trấn</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Vũ</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canh</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gà</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Thọ</a:t>
            </a:r>
            <a:r>
              <a:rPr lang="en-US" sz="4350" b="1" dirty="0">
                <a:solidFill>
                  <a:srgbClr val="0000CC"/>
                </a:solidFill>
                <a:latin typeface="HP001 4 hàng" pitchFamily="34" charset="0"/>
                <a:cs typeface="Times New Roman" pitchFamily="18" charset="0"/>
              </a:rPr>
              <a:t> </a:t>
            </a:r>
            <a:r>
              <a:rPr lang="en-US" sz="4350" b="1" dirty="0" err="1">
                <a:solidFill>
                  <a:srgbClr val="0000CC"/>
                </a:solidFill>
                <a:latin typeface="HP001 4 hàng" pitchFamily="34" charset="0"/>
                <a:cs typeface="Times New Roman" pitchFamily="18" charset="0"/>
              </a:rPr>
              <a:t>Xương</a:t>
            </a:r>
            <a:r>
              <a:rPr lang="en-US" sz="4350" b="1" dirty="0">
                <a:solidFill>
                  <a:srgbClr val="0000CC"/>
                </a:solidFill>
                <a:latin typeface="HP001 4 hàng" pitchFamily="34" charset="0"/>
                <a:cs typeface="Times New Roman" pitchFamily="18" charset="0"/>
              </a:rPr>
              <a:t>.</a:t>
            </a:r>
          </a:p>
        </p:txBody>
      </p:sp>
    </p:spTree>
    <p:custDataLst>
      <p:tags r:id="rId1"/>
    </p:custDataLst>
    <p:extLst>
      <p:ext uri="{BB962C8B-B14F-4D97-AF65-F5344CB8AC3E}">
        <p14:creationId xmlns:p14="http://schemas.microsoft.com/office/powerpoint/2010/main" val="393132782"/>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19" y="457200"/>
            <a:ext cx="15544800" cy="845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12843973"/>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3435" y="2828092"/>
            <a:ext cx="13966284"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a:t>
            </a:r>
            <a:r>
              <a:rPr lang="en-US" sz="3800" b="1" dirty="0">
                <a:solidFill>
                  <a:srgbClr val="0000CC"/>
                </a:solidFill>
                <a:latin typeface="Times New Roman" pitchFamily="18" charset="0"/>
                <a:cs typeface="Times New Roman" pitchFamily="18" charset="0"/>
              </a:rPr>
              <a:t> ý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dài</a:t>
            </a:r>
            <a:r>
              <a:rPr lang="en-US" sz="3800" b="1" dirty="0">
                <a:solidFill>
                  <a:srgbClr val="0000CC"/>
                </a:solidFill>
                <a:latin typeface="Times New Roman" pitchFamily="18" charset="0"/>
                <a:cs typeface="Times New Roman" pitchFamily="18" charset="0"/>
              </a:rPr>
              <a:t>. </a:t>
            </a:r>
          </a:p>
        </p:txBody>
      </p:sp>
      <p:sp>
        <p:nvSpPr>
          <p:cNvPr id="3" name="Rectangle 2"/>
          <p:cNvSpPr/>
          <p:nvPr/>
        </p:nvSpPr>
        <p:spPr>
          <a:xfrm>
            <a:off x="1493838" y="5399452"/>
            <a:ext cx="13578681" cy="1846659"/>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nền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mây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trắng</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một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giếng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đá</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custDataLst>
      <p:tags r:id="rId1"/>
    </p:custDataLst>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2319" y="3056395"/>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a:t>
            </a:r>
            <a:r>
              <a:rPr lang="en-US" sz="3600" b="1" i="1" dirty="0" err="1">
                <a:solidFill>
                  <a:srgbClr val="FF0000"/>
                </a:solidFill>
                <a:latin typeface="Times New Roman" pitchFamily="18" charset="0"/>
                <a:cs typeface="Times New Roman" pitchFamily="18" charset="0"/>
              </a:rPr>
              <a:t>ẫ</a:t>
            </a:r>
            <a:r>
              <a:rPr lang="en-US" sz="3600" b="1" i="1" dirty="0" err="1">
                <a:solidFill>
                  <a:srgbClr val="0000CC"/>
                </a:solidFill>
                <a:latin typeface="Times New Roman" pitchFamily="18" charset="0"/>
                <a:cs typeface="Times New Roman" pitchFamily="18" charset="0"/>
              </a:rPr>
              <a:t>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204119" y="4038600"/>
            <a:ext cx="14048298" cy="1754326"/>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mây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trắng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Lá</a:t>
            </a:r>
            <a:r>
              <a:rPr lang="en-US" sz="3600" b="1" dirty="0">
                <a:solidFill>
                  <a:srgbClr val="FF0000"/>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cây</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tóc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FF0000"/>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hướng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phía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biển</a:t>
            </a:r>
            <a:r>
              <a:rPr lang="en-US" sz="3600" b="1" dirty="0">
                <a:solidFill>
                  <a:srgbClr val="FF0000"/>
                </a:solidFill>
                <a:latin typeface="Times New Roman" pitchFamily="18" charset="0"/>
                <a:cs typeface="Times New Roman" pitchFamily="18" charset="0"/>
              </a:rPr>
              <a:t>.//</a:t>
            </a:r>
          </a:p>
        </p:txBody>
      </p:sp>
      <p:sp>
        <p:nvSpPr>
          <p:cNvPr id="22" name="Rectangle 21"/>
          <p:cNvSpPr/>
          <p:nvPr/>
        </p:nvSpPr>
        <p:spPr>
          <a:xfrm>
            <a:off x="4785518" y="3105428"/>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6346986" y="3105428"/>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8405019" y="3064292"/>
            <a:ext cx="3238500" cy="646331"/>
          </a:xfrm>
          <a:prstGeom prst="rect">
            <a:avLst/>
          </a:prstGeom>
        </p:spPr>
        <p:txBody>
          <a:bodyPr wrap="square">
            <a:spAutoFit/>
          </a:bodyPr>
          <a:lstStyle/>
          <a:p>
            <a:pPr algn="just"/>
            <a:r>
              <a:rPr lang="en-US" sz="3600" b="1" i="1" err="1">
                <a:solidFill>
                  <a:srgbClr val="FF0000"/>
                </a:solidFill>
                <a:latin typeface="Times New Roman" pitchFamily="18" charset="0"/>
                <a:cs typeface="Times New Roman" pitchFamily="18" charset="0"/>
              </a:rPr>
              <a:t>r</a:t>
            </a:r>
            <a:r>
              <a:rPr lang="en-US" sz="3600" b="1" i="1" err="1">
                <a:solidFill>
                  <a:srgbClr val="0000CC"/>
                </a:solidFill>
                <a:latin typeface="Times New Roman" pitchFamily="18" charset="0"/>
                <a:cs typeface="Times New Roman" pitchFamily="18" charset="0"/>
              </a:rPr>
              <a:t>ười</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r</a:t>
            </a:r>
            <a:r>
              <a:rPr lang="en-US" sz="3600" b="1" i="1">
                <a:solidFill>
                  <a:srgbClr val="0000CC"/>
                </a:solidFill>
                <a:latin typeface="Times New Roman" pitchFamily="18" charset="0"/>
                <a:cs typeface="Times New Roman" pitchFamily="18" charset="0"/>
              </a:rPr>
              <a:t>ượi </a:t>
            </a:r>
            <a:endParaRPr lang="en-US" sz="3600" b="1" dirty="0">
              <a:solidFill>
                <a:srgbClr val="0000CC"/>
              </a:solidFill>
              <a:latin typeface="Times New Roman" pitchFamily="18" charset="0"/>
              <a:cs typeface="Times New Roman" pitchFamily="18" charset="0"/>
            </a:endParaRPr>
          </a:p>
        </p:txBody>
      </p:sp>
      <p:sp>
        <p:nvSpPr>
          <p:cNvPr id="19" name="Rectangle 18"/>
          <p:cNvSpPr/>
          <p:nvPr/>
        </p:nvSpPr>
        <p:spPr>
          <a:xfrm>
            <a:off x="1947068" y="6052520"/>
            <a:ext cx="3581400" cy="646331"/>
          </a:xfrm>
          <a:prstGeom prst="rect">
            <a:avLst/>
          </a:prstGeom>
        </p:spPr>
        <p:txBody>
          <a:bodyPr wrap="square">
            <a:spAutoFit/>
          </a:bodyPr>
          <a:lstStyle/>
          <a:p>
            <a:pPr algn="just"/>
            <a:r>
              <a:rPr lang="en-US" sz="3600" b="1" u="sng">
                <a:solidFill>
                  <a:srgbClr val="FF0000"/>
                </a:solidFill>
                <a:latin typeface="Times New Roman" pitchFamily="18" charset="0"/>
                <a:cs typeface="Times New Roman"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1" name="Rectangle 20"/>
          <p:cNvSpPr/>
          <p:nvPr/>
        </p:nvSpPr>
        <p:spPr>
          <a:xfrm>
            <a:off x="1280319" y="6858000"/>
            <a:ext cx="14249400" cy="646331"/>
          </a:xfrm>
          <a:prstGeom prst="rect">
            <a:avLst/>
          </a:prstGeom>
        </p:spPr>
        <p:txBody>
          <a:bodyPr wrap="square">
            <a:spAutoFit/>
          </a:bodyPr>
          <a:lstStyle/>
          <a:p>
            <a:pPr algn="just"/>
            <a:r>
              <a:rPr lang="en-US" sz="3600" b="1" i="1">
                <a:solidFill>
                  <a:srgbClr val="FF0066"/>
                </a:solidFill>
                <a:latin typeface="Times New Roman" pitchFamily="18" charset="0"/>
                <a:cs typeface="Times New Roman" pitchFamily="18" charset="0"/>
              </a:rPr>
              <a:t>     Rười rượi:</a:t>
            </a:r>
            <a:r>
              <a:rPr lang="en-US" sz="3600" b="1" i="1">
                <a:solidFill>
                  <a:srgbClr val="0000CC"/>
                </a:solidFill>
                <a:latin typeface="Times New Roman" pitchFamily="18" charset="0"/>
                <a:cs typeface="Times New Roman" pitchFamily="18" charset="0"/>
              </a:rPr>
              <a:t> màu xanh cây lá, trải rộng, gợi cảm giác dịu mát, dễ chịu.</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737519" y="7848600"/>
            <a:ext cx="13056311" cy="646331"/>
          </a:xfrm>
          <a:prstGeom prst="rect">
            <a:avLst/>
          </a:prstGeom>
        </p:spPr>
        <p:txBody>
          <a:bodyPr wrap="square">
            <a:spAutoFit/>
          </a:bodyPr>
          <a:lstStyle/>
          <a:p>
            <a:pPr algn="just"/>
            <a:r>
              <a:rPr lang="en-US" sz="3600" b="1" i="1">
                <a:solidFill>
                  <a:srgbClr val="FF0066"/>
                </a:solidFill>
                <a:latin typeface="Times New Roman" pitchFamily="18" charset="0"/>
                <a:cs typeface="Times New Roman" pitchFamily="18" charset="0"/>
              </a:rPr>
              <a:t>Khe: </a:t>
            </a:r>
            <a:r>
              <a:rPr lang="en-US" sz="3600" b="1" i="1">
                <a:solidFill>
                  <a:srgbClr val="0000CC"/>
                </a:solidFill>
                <a:latin typeface="Times New Roman" pitchFamily="18" charset="0"/>
                <a:cs typeface="Times New Roman" pitchFamily="18" charset="0"/>
              </a:rPr>
              <a:t>khoang hở dài và hẹp giữa hai vách núi,</a:t>
            </a:r>
            <a:endParaRPr lang="en-US" sz="36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fade">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18319" y="557212"/>
            <a:ext cx="7239000" cy="7824788"/>
          </a:xfrm>
          <a:prstGeom prst="rect">
            <a:avLst/>
          </a:prstGeom>
        </p:spPr>
      </p:pic>
      <p:pic>
        <p:nvPicPr>
          <p:cNvPr id="5" name="Picture 4"/>
          <p:cNvPicPr>
            <a:picLocks noChangeAspect="1"/>
          </p:cNvPicPr>
          <p:nvPr/>
        </p:nvPicPr>
        <p:blipFill>
          <a:blip r:embed="rId5"/>
          <a:stretch>
            <a:fillRect/>
          </a:stretch>
        </p:blipFill>
        <p:spPr>
          <a:xfrm>
            <a:off x="7985919" y="557212"/>
            <a:ext cx="7296150" cy="8029575"/>
          </a:xfrm>
          <a:prstGeom prst="rect">
            <a:avLst/>
          </a:prstGeom>
        </p:spPr>
      </p:pic>
    </p:spTree>
    <p:custDataLst>
      <p:tags r:id="rId1"/>
    </p:custDataLst>
    <p:extLst>
      <p:ext uri="{BB962C8B-B14F-4D97-AF65-F5344CB8AC3E}">
        <p14:creationId xmlns:p14="http://schemas.microsoft.com/office/powerpoint/2010/main" val="181366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280319" y="685800"/>
            <a:ext cx="13563600" cy="7772400"/>
          </a:xfrm>
          <a:prstGeom prst="rect">
            <a:avLst/>
          </a:prstGeom>
        </p:spPr>
      </p:pic>
    </p:spTree>
    <p:custDataLst>
      <p:tags r:id="rId1"/>
    </p:custDataLst>
    <p:extLst>
      <p:ext uri="{BB962C8B-B14F-4D97-AF65-F5344CB8AC3E}">
        <p14:creationId xmlns:p14="http://schemas.microsoft.com/office/powerpoint/2010/main" val="175666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42119" y="228600"/>
            <a:ext cx="8458200" cy="8534400"/>
          </a:xfrm>
          <a:prstGeom prst="rect">
            <a:avLst/>
          </a:prstGeom>
        </p:spPr>
      </p:pic>
      <p:pic>
        <p:nvPicPr>
          <p:cNvPr id="5" name="Picture 4"/>
          <p:cNvPicPr>
            <a:picLocks noChangeAspect="1"/>
          </p:cNvPicPr>
          <p:nvPr/>
        </p:nvPicPr>
        <p:blipFill>
          <a:blip r:embed="rId5"/>
          <a:stretch>
            <a:fillRect/>
          </a:stretch>
        </p:blipFill>
        <p:spPr>
          <a:xfrm>
            <a:off x="9052719" y="228600"/>
            <a:ext cx="6781800" cy="8305800"/>
          </a:xfrm>
          <a:prstGeom prst="rect">
            <a:avLst/>
          </a:prstGeom>
        </p:spPr>
      </p:pic>
    </p:spTree>
    <p:custDataLst>
      <p:tags r:id="rId1"/>
    </p:custDataLst>
    <p:extLst>
      <p:ext uri="{BB962C8B-B14F-4D97-AF65-F5344CB8AC3E}">
        <p14:creationId xmlns:p14="http://schemas.microsoft.com/office/powerpoint/2010/main" val="2062426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3119" y="304801"/>
            <a:ext cx="14630400" cy="8382000"/>
          </a:xfrm>
          <a:prstGeom prst="rect">
            <a:avLst/>
          </a:prstGeom>
        </p:spPr>
      </p:pic>
    </p:spTree>
    <p:custDataLst>
      <p:tags r:id="rId1"/>
    </p:custDataLst>
    <p:extLst>
      <p:ext uri="{BB962C8B-B14F-4D97-AF65-F5344CB8AC3E}">
        <p14:creationId xmlns:p14="http://schemas.microsoft.com/office/powerpoint/2010/main" val="22992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1:Tìm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đỉnh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cuối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thu</a:t>
            </a:r>
            <a:r>
              <a:rPr lang="en-US" sz="3600" b="1" dirty="0">
                <a:solidFill>
                  <a:srgbClr val="FF0000"/>
                </a:solidFill>
                <a:latin typeface="Times New Roman" pitchFamily="18" charset="0"/>
                <a:cs typeface="Times New Roman" pitchFamily="18" charset="0"/>
              </a:rPr>
              <a:t> sang </a:t>
            </a:r>
            <a:r>
              <a:rPr lang="en-US" sz="3600" b="1" dirty="0" err="1">
                <a:solidFill>
                  <a:srgbClr val="FF0000"/>
                </a:solidFill>
                <a:latin typeface="Times New Roman" pitchFamily="18" charset="0"/>
                <a:cs typeface="Times New Roman" pitchFamily="18" charset="0"/>
              </a:rPr>
              <a:t>đông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hè</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4044561"/>
            <a:ext cx="10210801" cy="1569660"/>
          </a:xfrm>
          <a:prstGeom prst="rect">
            <a:avLst/>
          </a:prstGeom>
        </p:spPr>
        <p:txBody>
          <a:bodyPr wrap="square">
            <a:spAutoFit/>
          </a:bodyPr>
          <a:lstStyle/>
          <a:p>
            <a:pPr algn="just"/>
            <a:r>
              <a:rPr lang="nl-NL" sz="3200" b="1" dirty="0">
                <a:solidFill>
                  <a:srgbClr val="0000CC"/>
                </a:solidFill>
                <a:latin typeface="Times New Roman" pitchFamily="18" charset="0"/>
                <a:cs typeface="Times New Roman" pitchFamily="18" charset="0"/>
              </a:rPr>
              <a:t>  Về cuối thu sang đông, trên đỉnh núi có mây trắng bay như tấm khăn mỏng. Còn về mùa hè, trong ánh chớp sáng lóa của cơn giông, cả ngọn núi hiện ra xanh mướt.</a:t>
            </a:r>
            <a:endParaRPr lang="en-US" sz="3200" b="1" dirty="0">
              <a:solidFill>
                <a:srgbClr val="0000CC"/>
              </a:solidFill>
              <a:latin typeface="Times New Roman" pitchFamily="18" charset="0"/>
              <a:cs typeface="Times New Roman" pitchFamily="18" charset="0"/>
            </a:endParaRPr>
          </a:p>
        </p:txBody>
      </p:sp>
      <p:sp>
        <p:nvSpPr>
          <p:cNvPr id="40" name="Rectangle 39"/>
          <p:cNvSpPr/>
          <p:nvPr/>
        </p:nvSpPr>
        <p:spPr>
          <a:xfrm>
            <a:off x="5623878" y="5859713"/>
            <a:ext cx="10233818" cy="1077218"/>
          </a:xfrm>
          <a:prstGeom prst="rect">
            <a:avLst/>
          </a:prstGeom>
        </p:spPr>
        <p:txBody>
          <a:bodyPr wrap="square">
            <a:spAutoFit/>
          </a:bodyPr>
          <a:lstStyle/>
          <a:p>
            <a:pPr algn="just"/>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Chọn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ngữ</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 </a:t>
            </a:r>
            <a:r>
              <a:rPr lang="en-US" sz="3200" b="1" dirty="0" err="1">
                <a:solidFill>
                  <a:srgbClr val="0000CC"/>
                </a:solidFill>
                <a:latin typeface="Times New Roman" pitchFamily="18" charset="0"/>
                <a:cs typeface="Times New Roman" pitchFamily="18" charset="0"/>
              </a:rPr>
              <a:t>xanh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phù</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hợp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được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bài</a:t>
            </a:r>
            <a:r>
              <a:rPr lang="en-US" sz="3200" b="1" dirty="0">
                <a:solidFill>
                  <a:srgbClr val="0000CC"/>
                </a:solidFill>
                <a:latin typeface="Times New Roman" pitchFamily="18" charset="0"/>
                <a:cs typeface="Times New Roman" pitchFamily="18" charset="0"/>
              </a:rPr>
              <a:t>?</a:t>
            </a:r>
          </a:p>
        </p:txBody>
      </p:sp>
      <p:sp>
        <p:nvSpPr>
          <p:cNvPr id="43" name="Rectangle 4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a:solidFill>
                  <a:srgbClr val="0000CC"/>
                </a:solidFill>
                <a:latin typeface="Times New Roman" pitchFamily="18" charset="0"/>
                <a:cs typeface="Times New Roman" pitchFamily="18" charset="0"/>
              </a:rPr>
              <a:t>anh</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a:t>
            </a:r>
            <a:r>
              <a:rPr lang="en-US" sz="3600" b="1" i="1" dirty="0" err="1">
                <a:solidFill>
                  <a:srgbClr val="0000CC"/>
                </a:solidFill>
                <a:latin typeface="Times New Roman" pitchFamily="18" charset="0"/>
                <a:cs typeface="Times New Roman" pitchFamily="18" charset="0"/>
              </a:rPr>
              <a:t>ẫm</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289719" y="4660880"/>
            <a:ext cx="4953000" cy="3416320"/>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đã</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quê</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tôi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thẫm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bầu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0000CC"/>
                </a:solidFill>
                <a:latin typeface="Times New Roman" pitchFamily="18" charset="0"/>
                <a:cs typeface="Times New Roman" pitchFamily="18" charset="0"/>
              </a:rPr>
              <a:t> </a:t>
            </a:r>
            <a:r>
              <a:rPr lang="en-US" sz="3600" b="1" err="1">
                <a:solidFill>
                  <a:srgbClr val="0000CC"/>
                </a:solidFill>
                <a:latin typeface="Times New Roman" pitchFamily="18" charset="0"/>
                <a:cs typeface="Times New Roman" pitchFamily="18" charset="0"/>
              </a:rPr>
              <a:t>mây</a:t>
            </a:r>
            <a:r>
              <a:rPr lang="en-US" sz="3600" b="1">
                <a:solidFill>
                  <a:srgbClr val="0000CC"/>
                </a:solidFill>
                <a:latin typeface="Times New Roman" pitchFamily="18" charset="0"/>
                <a:cs typeface="Times New Roman" pitchFamily="18" charset="0"/>
              </a:rPr>
              <a:t> trắng.</a:t>
            </a:r>
            <a:r>
              <a:rPr lang="en-US" sz="3600" b="1">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6" name="Rectangle 45"/>
          <p:cNvSpPr/>
          <p:nvPr/>
        </p:nvSpPr>
        <p:spPr>
          <a:xfrm>
            <a:off x="2842418" y="2975173"/>
            <a:ext cx="163830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á</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250337" y="3620869"/>
            <a:ext cx="2366797"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ười</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ượi</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571653" y="3610192"/>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ch</a:t>
            </a:r>
            <a:r>
              <a:rPr lang="en-US" sz="3600" b="1" i="1" dirty="0" err="1">
                <a:solidFill>
                  <a:srgbClr val="0000CC"/>
                </a:solidFill>
                <a:latin typeface="Times New Roman" pitchFamily="18" charset="0"/>
                <a:cs typeface="Times New Roman" pitchFamily="18" charset="0"/>
              </a:rPr>
              <a:t>e</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t>
            </a:r>
            <a:r>
              <a:rPr lang="en-US" sz="3600" b="1" i="1" dirty="0" err="1">
                <a:solidFill>
                  <a:srgbClr val="0000CC"/>
                </a:solidFill>
                <a:latin typeface="Times New Roman" pitchFamily="18" charset="0"/>
                <a:cs typeface="Times New Roman" pitchFamily="18" charset="0"/>
              </a:rPr>
              <a:t>ợp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pic>
        <p:nvPicPr>
          <p:cNvPr id="51" name="Picture 50"/>
          <p:cNvPicPr/>
          <p:nvPr/>
        </p:nvPicPr>
        <p:blipFill>
          <a:blip r:embed="rId4">
            <a:extLst>
              <a:ext uri="{28A0092B-C50C-407E-A947-70E740481C1C}">
                <a14:useLocalDpi xmlns:a14="http://schemas.microsoft.com/office/drawing/2010/main" val="0"/>
              </a:ext>
            </a:extLst>
          </a:blip>
          <a:srcRect/>
          <a:stretch>
            <a:fillRect/>
          </a:stretch>
        </p:blipFill>
        <p:spPr bwMode="auto">
          <a:xfrm>
            <a:off x="6910818" y="6936931"/>
            <a:ext cx="6136714" cy="1569719"/>
          </a:xfrm>
          <a:prstGeom prst="rect">
            <a:avLst/>
          </a:prstGeom>
          <a:noFill/>
          <a:ln>
            <a:noFill/>
          </a:ln>
        </p:spPr>
      </p:pic>
    </p:spTree>
    <p:custDataLst>
      <p:tags r:id="rId1"/>
    </p:custDataLst>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 name="ISPRING_LMS_API_VERSION" val="SCORM 2004 (4th edition)"/>
  <p:tag name="ISPRING_ULTRA_SCORM_COURSE_ID" val="C8C515E7-BDC0-44CB-BBD7-B112748C580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uFFFDN{44C9C380-D2AB-4688-94B4-9598F3A00778}&quot;,&quot;C:\\Users\\SURFACE\\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ap 2  Bai 18 Nui que toi  Doc Nui que to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7B64222-F32F-42C2-A74A-43082E5DCB34}:426"/>
</p:tagLst>
</file>

<file path=ppt/tags/tag11.xml><?xml version="1.0" encoding="utf-8"?>
<p:tagLst xmlns:a="http://schemas.openxmlformats.org/drawingml/2006/main" xmlns:r="http://schemas.openxmlformats.org/officeDocument/2006/relationships" xmlns:p="http://schemas.openxmlformats.org/presentationml/2006/main">
  <p:tag name="GENSWF_SLIDE_UID" val="{86082607-BB48-4B91-A90A-85D2E6A7870F}:436"/>
</p:tagLst>
</file>

<file path=ppt/tags/tag12.xml><?xml version="1.0" encoding="utf-8"?>
<p:tagLst xmlns:a="http://schemas.openxmlformats.org/drawingml/2006/main" xmlns:r="http://schemas.openxmlformats.org/officeDocument/2006/relationships" xmlns:p="http://schemas.openxmlformats.org/presentationml/2006/main">
  <p:tag name="GENSWF_SLIDE_UID" val="{5D707211-806D-4C16-8B48-60855EAFCB43}:437"/>
</p:tagLst>
</file>

<file path=ppt/tags/tag13.xml><?xml version="1.0" encoding="utf-8"?>
<p:tagLst xmlns:a="http://schemas.openxmlformats.org/drawingml/2006/main" xmlns:r="http://schemas.openxmlformats.org/officeDocument/2006/relationships" xmlns:p="http://schemas.openxmlformats.org/presentationml/2006/main">
  <p:tag name="GENSWF_SLIDE_UID" val="{580F132B-2168-43ED-8458-EA0E6BC2F5C8}:445"/>
</p:tagLst>
</file>

<file path=ppt/tags/tag14.xml><?xml version="1.0" encoding="utf-8"?>
<p:tagLst xmlns:a="http://schemas.openxmlformats.org/drawingml/2006/main" xmlns:r="http://schemas.openxmlformats.org/officeDocument/2006/relationships" xmlns:p="http://schemas.openxmlformats.org/presentationml/2006/main">
  <p:tag name="GENSWF_SLIDE_UID" val="{17C16DE4-D6F7-40B2-BA3F-AD67D936F0B4}:440"/>
</p:tagLst>
</file>

<file path=ppt/tags/tag15.xml><?xml version="1.0" encoding="utf-8"?>
<p:tagLst xmlns:a="http://schemas.openxmlformats.org/drawingml/2006/main" xmlns:r="http://schemas.openxmlformats.org/officeDocument/2006/relationships" xmlns:p="http://schemas.openxmlformats.org/presentationml/2006/main">
  <p:tag name="GENSWF_SLIDE_UID" val="{60F45DBD-8EF5-44E6-B343-7B8E9C70F6B3}:446"/>
</p:tagLst>
</file>

<file path=ppt/tags/tag16.xml><?xml version="1.0" encoding="utf-8"?>
<p:tagLst xmlns:a="http://schemas.openxmlformats.org/drawingml/2006/main" xmlns:r="http://schemas.openxmlformats.org/officeDocument/2006/relationships" xmlns:p="http://schemas.openxmlformats.org/presentationml/2006/main">
  <p:tag name="GENSWF_SLIDE_UID" val="{EC0C2F74-7653-4B19-85CB-0F8B32FA7866}:441"/>
</p:tagLst>
</file>

<file path=ppt/tags/tag17.xml><?xml version="1.0" encoding="utf-8"?>
<p:tagLst xmlns:a="http://schemas.openxmlformats.org/drawingml/2006/main" xmlns:r="http://schemas.openxmlformats.org/officeDocument/2006/relationships" xmlns:p="http://schemas.openxmlformats.org/presentationml/2006/main">
  <p:tag name="GENSWF_SLIDE_UID" val="{37975F1A-89D3-42DE-B991-BFA9C92EECA0}:442"/>
</p:tagLst>
</file>

<file path=ppt/tags/tag18.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 name="GENSWF_SLIDE_UID" val="{7E191DE9-D85E-456E-A320-1DE4A9223562}:340"/>
</p:tagLst>
</file>

<file path=ppt/tags/tag2.xml><?xml version="1.0" encoding="utf-8"?>
<p:tagLst xmlns:a="http://schemas.openxmlformats.org/drawingml/2006/main" xmlns:r="http://schemas.openxmlformats.org/officeDocument/2006/relationships" xmlns:p="http://schemas.openxmlformats.org/presentationml/2006/main">
  <p:tag name="GENSWF_SLIDE_UID" val="{C92221FE-E5D4-427D-8691-164F0BE6BB19}:327"/>
</p:tagLst>
</file>

<file path=ppt/tags/tag3.xml><?xml version="1.0" encoding="utf-8"?>
<p:tagLst xmlns:a="http://schemas.openxmlformats.org/drawingml/2006/main" xmlns:r="http://schemas.openxmlformats.org/officeDocument/2006/relationships" xmlns:p="http://schemas.openxmlformats.org/presentationml/2006/main">
  <p:tag name="GENSWF_SLIDE_UID" val="{36DBB851-597B-4E03-BEAB-E1A740FBAB7B}:439"/>
</p:tagLst>
</file>

<file path=ppt/tags/tag4.xml><?xml version="1.0" encoding="utf-8"?>
<p:tagLst xmlns:a="http://schemas.openxmlformats.org/drawingml/2006/main" xmlns:r="http://schemas.openxmlformats.org/officeDocument/2006/relationships" xmlns:p="http://schemas.openxmlformats.org/presentationml/2006/main">
  <p:tag name="GENSWF_SLIDE_UID" val="{02BD0821-1E6B-4F31-AAD1-3283F52EBA61}:427"/>
</p:tagLst>
</file>

<file path=ppt/tags/tag5.xml><?xml version="1.0" encoding="utf-8"?>
<p:tagLst xmlns:a="http://schemas.openxmlformats.org/drawingml/2006/main" xmlns:r="http://schemas.openxmlformats.org/officeDocument/2006/relationships" xmlns:p="http://schemas.openxmlformats.org/presentationml/2006/main">
  <p:tag name="GENSWF_SLIDE_UID" val="{200C76BA-E224-4F11-843C-52C713086C7E}:428"/>
</p:tagLst>
</file>

<file path=ppt/tags/tag6.xml><?xml version="1.0" encoding="utf-8"?>
<p:tagLst xmlns:a="http://schemas.openxmlformats.org/drawingml/2006/main" xmlns:r="http://schemas.openxmlformats.org/officeDocument/2006/relationships" xmlns:p="http://schemas.openxmlformats.org/presentationml/2006/main">
  <p:tag name="GENSWF_SLIDE_UID" val="{59AC063C-693A-4473-A904-B4EECCFE63B6}:447"/>
</p:tagLst>
</file>

<file path=ppt/tags/tag7.xml><?xml version="1.0" encoding="utf-8"?>
<p:tagLst xmlns:a="http://schemas.openxmlformats.org/drawingml/2006/main" xmlns:r="http://schemas.openxmlformats.org/officeDocument/2006/relationships" xmlns:p="http://schemas.openxmlformats.org/presentationml/2006/main">
  <p:tag name="GENSWF_SLIDE_UID" val="{DF8B58C7-E2E2-408D-BDBA-546529272768}:448"/>
</p:tagLst>
</file>

<file path=ppt/tags/tag8.xml><?xml version="1.0" encoding="utf-8"?>
<p:tagLst xmlns:a="http://schemas.openxmlformats.org/drawingml/2006/main" xmlns:r="http://schemas.openxmlformats.org/officeDocument/2006/relationships" xmlns:p="http://schemas.openxmlformats.org/presentationml/2006/main">
  <p:tag name="GENSWF_SLIDE_UID" val="{FD9E6A26-1328-4EAE-9508-47A37AC3A94C}:449"/>
</p:tagLst>
</file>

<file path=ppt/tags/tag9.xml><?xml version="1.0" encoding="utf-8"?>
<p:tagLst xmlns:a="http://schemas.openxmlformats.org/drawingml/2006/main" xmlns:r="http://schemas.openxmlformats.org/officeDocument/2006/relationships" xmlns:p="http://schemas.openxmlformats.org/presentationml/2006/main">
  <p:tag name="GENSWF_SLIDE_UID" val="{CDFC844F-B404-4950-81E6-E97CFB66236D}:45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9619</TotalTime>
  <Words>718</Words>
  <Application>Microsoft Office PowerPoint</Application>
  <PresentationFormat>Custom</PresentationFormat>
  <Paragraphs>89</Paragraphs>
  <Slides>17</Slides>
  <Notes>17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 2  Bai 18 Nui que toi  Doc Nui que toi</dc:title>
  <dc:creator>Le Hong Minh</dc:creator>
  <cp:lastModifiedBy>SURFACE</cp:lastModifiedBy>
  <cp:revision>1064</cp:revision>
  <dcterms:created xsi:type="dcterms:W3CDTF">2008-09-09T22:52:10Z</dcterms:created>
  <dcterms:modified xsi:type="dcterms:W3CDTF">2025-04-01T02:53:33Z</dcterms:modified>
</cp:coreProperties>
</file>