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8594" r:id="rId2"/>
    <p:sldId id="8599" r:id="rId3"/>
    <p:sldId id="8615" r:id="rId4"/>
    <p:sldId id="8622" r:id="rId5"/>
    <p:sldId id="8602" r:id="rId6"/>
    <p:sldId id="8616" r:id="rId7"/>
    <p:sldId id="862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CC"/>
    <a:srgbClr val="0000FF"/>
    <a:srgbClr val="FF0000"/>
    <a:srgbClr val="3333FF"/>
    <a:srgbClr val="FF0066"/>
    <a:srgbClr val="FF6600"/>
    <a:srgbClr val="FFEEBC"/>
    <a:srgbClr val="FF7C80"/>
    <a:srgbClr val="FEE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9" d="100"/>
          <a:sy n="59" d="100"/>
        </p:scale>
        <p:origin x="21" y="135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83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6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69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452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7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38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16276638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6276638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162766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162766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3406" y="6736727"/>
            <a:ext cx="10034074" cy="1176159"/>
          </a:xfrm>
        </p:spPr>
        <p:txBody>
          <a:bodyPr>
            <a:normAutofit/>
          </a:bodyPr>
          <a:lstStyle>
            <a:lvl1pPr marL="0" indent="0" algn="l">
              <a:buNone/>
              <a:defRPr sz="3500">
                <a:solidFill>
                  <a:schemeClr val="tx2"/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5324" y="4176388"/>
            <a:ext cx="12772374" cy="2390889"/>
          </a:xfrm>
          <a:effectLst/>
        </p:spPr>
        <p:txBody>
          <a:bodyPr>
            <a:noAutofit/>
          </a:bodyPr>
          <a:lstStyle>
            <a:lvl1pPr marL="1016767" indent="-726262" algn="l">
              <a:defRPr sz="8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0966" y="975359"/>
            <a:ext cx="11393647" cy="46329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53729" y="502023"/>
            <a:ext cx="3662244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17038" y="975360"/>
            <a:ext cx="8596299" cy="65263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13832" y="8475141"/>
            <a:ext cx="3797882" cy="486833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61185" y="8475141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983621" y="415045"/>
            <a:ext cx="3797882" cy="486833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4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034580" y="975360"/>
            <a:ext cx="11393647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16276638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276638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162766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162766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158" y="2896864"/>
            <a:ext cx="10620873" cy="3231128"/>
          </a:xfrm>
          <a:effectLst/>
        </p:spPr>
        <p:txBody>
          <a:bodyPr anchor="b"/>
          <a:lstStyle>
            <a:lvl1pPr algn="r">
              <a:defRPr sz="73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10" y="6143348"/>
            <a:ext cx="10627687" cy="1113947"/>
          </a:xfrm>
        </p:spPr>
        <p:txBody>
          <a:bodyPr anchor="t"/>
          <a:lstStyle>
            <a:lvl1pPr marL="0" indent="0" algn="r">
              <a:buNone/>
              <a:defRPr sz="3200">
                <a:solidFill>
                  <a:schemeClr val="tx2"/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034578" y="975359"/>
            <a:ext cx="5957250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268532" y="975360"/>
            <a:ext cx="5957250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580" y="975360"/>
            <a:ext cx="595725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8516" y="1867103"/>
            <a:ext cx="5957250" cy="3657600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9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72359" y="975360"/>
            <a:ext cx="595725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marL="0" lvl="0" indent="0" algn="ctr" defTabSz="1452524" rtl="0" eaLnBrk="1" latinLnBrk="0" hangingPunct="1">
              <a:spcBef>
                <a:spcPct val="20000"/>
              </a:spcBef>
              <a:spcAft>
                <a:spcPts val="47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6" y="1865376"/>
            <a:ext cx="5957250" cy="3657600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9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19" y="2946401"/>
            <a:ext cx="6472358" cy="1677991"/>
          </a:xfrm>
          <a:effectLst/>
        </p:spPr>
        <p:txBody>
          <a:bodyPr anchor="b">
            <a:noAutofit/>
          </a:bodyPr>
          <a:lstStyle>
            <a:lvl1pPr marL="363131" indent="-363131" algn="l">
              <a:defRPr sz="44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617" y="975360"/>
            <a:ext cx="7150551" cy="6526307"/>
          </a:xfrm>
        </p:spPr>
        <p:txBody>
          <a:bodyPr anchor="ctr"/>
          <a:lstStyle>
            <a:lvl1pPr>
              <a:defRPr sz="35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4899" y="4663736"/>
            <a:ext cx="6031933" cy="285269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16276638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6276638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162766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162766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65967" y="1524000"/>
            <a:ext cx="7324487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32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670" y="1347315"/>
            <a:ext cx="6575651" cy="2884027"/>
          </a:xfrm>
        </p:spPr>
        <p:txBody>
          <a:bodyPr anchor="b"/>
          <a:lstStyle>
            <a:lvl1pPr marL="290505" indent="-290505">
              <a:buFont typeface="Georgia" pitchFamily="18" charset="0"/>
              <a:buChar char="*"/>
              <a:defRPr sz="25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62" y="5952561"/>
            <a:ext cx="11362920" cy="1524000"/>
          </a:xfrm>
        </p:spPr>
        <p:txBody>
          <a:bodyPr anchor="b">
            <a:noAutofit/>
          </a:bodyPr>
          <a:lstStyle>
            <a:lvl1pPr algn="l">
              <a:defRPr sz="7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16276638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276638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162766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162766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2118" y="5829557"/>
            <a:ext cx="11592496" cy="1524000"/>
          </a:xfrm>
          <a:prstGeom prst="rect">
            <a:avLst/>
          </a:prstGeom>
          <a:effectLst/>
        </p:spPr>
        <p:txBody>
          <a:bodyPr vert="horz" lIns="145252" tIns="72626" rIns="145252" bIns="72626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580" y="976347"/>
            <a:ext cx="11393647" cy="4632960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86731" y="8229601"/>
            <a:ext cx="447607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3831" y="8229601"/>
            <a:ext cx="596810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932" y="8229601"/>
            <a:ext cx="3255328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508384" indent="-508384" algn="r" defTabSz="145252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73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3131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71515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07272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43029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07837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43594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22927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31311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0644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BD0059B-ECB1-29E8-6DA9-F2DD40C0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57689" y="-3557688"/>
            <a:ext cx="9161261" cy="1627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583D5D-8D45-248F-D6AA-7D70C949007C}"/>
              </a:ext>
            </a:extLst>
          </p:cNvPr>
          <p:cNvSpPr/>
          <p:nvPr/>
        </p:nvSpPr>
        <p:spPr>
          <a:xfrm>
            <a:off x="53825" y="304800"/>
            <a:ext cx="15773400" cy="8839200"/>
          </a:xfrm>
          <a:prstGeom prst="roundRect">
            <a:avLst/>
          </a:prstGeom>
          <a:solidFill>
            <a:srgbClr val="FFEEBC">
              <a:alpha val="6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5287" y="542334"/>
            <a:ext cx="15719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TÂN VIÊN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0769" y="4829061"/>
            <a:ext cx="1413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n>
                  <a:solidFill>
                    <a:sysClr val="windowText" lastClr="000000"/>
                  </a:solidFill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8E80C7-FBD8-C42F-EDF9-42C74E564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1801203"/>
            <a:ext cx="2743200" cy="2770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0768" y="5547787"/>
            <a:ext cx="14135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i="1" u="sng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en-US" sz="5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TRÁI ĐẤT VÀ CÁC ĐỚI KHÍ HẬU (TIẾT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460D4-5259-4945-A35F-95021752A6AA}"/>
              </a:ext>
            </a:extLst>
          </p:cNvPr>
          <p:cNvSpPr txBox="1"/>
          <p:nvPr/>
        </p:nvSpPr>
        <p:spPr>
          <a:xfrm>
            <a:off x="5166519" y="8077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GIÁO VIÊN: ĐẶNG SĨ TRUNG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7822B-E30A-DB01-9D85-9B9C6787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2" y="0"/>
            <a:ext cx="16291719" cy="91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00BC94-C9A1-E6AA-7779-1E411AF2E4CE}"/>
              </a:ext>
            </a:extLst>
          </p:cNvPr>
          <p:cNvSpPr/>
          <p:nvPr/>
        </p:nvSpPr>
        <p:spPr>
          <a:xfrm>
            <a:off x="137319" y="228600"/>
            <a:ext cx="15920234" cy="8763000"/>
          </a:xfrm>
          <a:prstGeom prst="roundRect">
            <a:avLst>
              <a:gd name="adj" fmla="val 6030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7A73A3-317C-63ED-BEAC-A208CA6622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7"/>
          <a:stretch/>
        </p:blipFill>
        <p:spPr>
          <a:xfrm>
            <a:off x="14278870" y="399281"/>
            <a:ext cx="1631849" cy="16530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085" y="3429000"/>
            <a:ext cx="8969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4988" algn="just">
              <a:tabLst>
                <a:tab pos="1708150" algn="l"/>
              </a:tabLst>
            </a:pP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hình 2 và chỉ cực Bắc, cực Nam, đường Xích đạo, bán cầu Bắc, bán cầu Nam.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2007" t="13053" r="5996" b="4726"/>
          <a:stretch/>
        </p:blipFill>
        <p:spPr>
          <a:xfrm>
            <a:off x="9373125" y="2440922"/>
            <a:ext cx="6537594" cy="6438410"/>
          </a:xfrm>
          <a:prstGeom prst="rect">
            <a:avLst/>
          </a:prstGeom>
        </p:spPr>
      </p:pic>
      <p:pic>
        <p:nvPicPr>
          <p:cNvPr id="12" name="Picture 11" descr="CamScanner 12-31-2020 09.43_2.jpg">
            <a:extLst>
              <a:ext uri="{FF2B5EF4-FFF2-40B4-BE49-F238E27FC236}">
                <a16:creationId xmlns:a16="http://schemas.microsoft.com/office/drawing/2014/main" id="{DB8DDFBB-A24C-5EA7-1B9B-9B5F90E59C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868" t="5279" r="8138" b="20186"/>
          <a:stretch/>
        </p:blipFill>
        <p:spPr>
          <a:xfrm>
            <a:off x="975519" y="3441505"/>
            <a:ext cx="1022249" cy="987467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BE230-84EC-717B-73CC-65ECC0534A64}"/>
              </a:ext>
            </a:extLst>
          </p:cNvPr>
          <p:cNvSpPr txBox="1"/>
          <p:nvPr/>
        </p:nvSpPr>
        <p:spPr>
          <a:xfrm>
            <a:off x="289719" y="2544515"/>
            <a:ext cx="9372600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17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u="sng" ker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en-US" sz="3600" b="1" ker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Xác định các vị trí trên Trái Đất</a:t>
            </a:r>
            <a:endParaRPr lang="en-US" sz="2800" kern="100">
              <a:solidFill>
                <a:srgbClr val="3333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8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2007" t="13053" r="5996" b="4726"/>
          <a:stretch/>
        </p:blipFill>
        <p:spPr>
          <a:xfrm>
            <a:off x="-15081" y="0"/>
            <a:ext cx="9296400" cy="9155361"/>
          </a:xfrm>
          <a:prstGeom prst="rect">
            <a:avLst/>
          </a:prstGeom>
        </p:spPr>
      </p:pic>
      <p:pic>
        <p:nvPicPr>
          <p:cNvPr id="12" name="Picture 11" descr="CamScanner 12-31-2020 09.43_2.jpg">
            <a:extLst>
              <a:ext uri="{FF2B5EF4-FFF2-40B4-BE49-F238E27FC236}">
                <a16:creationId xmlns:a16="http://schemas.microsoft.com/office/drawing/2014/main" id="{DB8DDFBB-A24C-5EA7-1B9B-9B5F90E59C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68" t="5279" r="8138" b="20186"/>
          <a:stretch/>
        </p:blipFill>
        <p:spPr>
          <a:xfrm>
            <a:off x="9814719" y="2819400"/>
            <a:ext cx="1022249" cy="987467"/>
          </a:xfrm>
          <a:prstGeom prst="ellipse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64274" y="3054186"/>
            <a:ext cx="69988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4988" algn="just">
              <a:tabLst>
                <a:tab pos="1708150" algn="l"/>
              </a:tabLst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hình 2 và chỉ cực Bắc, cực Nam, đường Xích đạo, bán cầu Bắc, bán cầu Nam.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9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209A6-6BFB-E0E5-5A79-52F00DC39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7238" y="1191481"/>
            <a:ext cx="5257800" cy="79525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989206-7739-9263-D100-9DD23DB71FB9}"/>
              </a:ext>
            </a:extLst>
          </p:cNvPr>
          <p:cNvGrpSpPr/>
          <p:nvPr/>
        </p:nvGrpSpPr>
        <p:grpSpPr>
          <a:xfrm>
            <a:off x="7540657" y="0"/>
            <a:ext cx="3863181" cy="1676400"/>
            <a:chOff x="10142538" y="0"/>
            <a:chExt cx="3863181" cy="16764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B6A371A-9033-63B6-4BFB-19C8865CFE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710319" y="914400"/>
              <a:ext cx="1295400" cy="762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59B585-CE27-D41B-8EEE-552EC4E49058}"/>
                </a:ext>
              </a:extLst>
            </p:cNvPr>
            <p:cNvCxnSpPr>
              <a:cxnSpLocks/>
            </p:cNvCxnSpPr>
            <p:nvPr/>
          </p:nvCxnSpPr>
          <p:spPr>
            <a:xfrm>
              <a:off x="10356211" y="923330"/>
              <a:ext cx="23622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4ABBFB-D36E-CD85-1870-B4166008E836}"/>
                </a:ext>
              </a:extLst>
            </p:cNvPr>
            <p:cNvSpPr/>
            <p:nvPr/>
          </p:nvSpPr>
          <p:spPr>
            <a:xfrm>
              <a:off x="10142538" y="0"/>
              <a:ext cx="26965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 Bắc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D07C7CC-764F-6BC0-DB4A-65AFCEBD4857}"/>
              </a:ext>
            </a:extLst>
          </p:cNvPr>
          <p:cNvGrpSpPr/>
          <p:nvPr/>
        </p:nvGrpSpPr>
        <p:grpSpPr>
          <a:xfrm>
            <a:off x="3755646" y="671941"/>
            <a:ext cx="5291793" cy="1447800"/>
            <a:chOff x="6357527" y="671941"/>
            <a:chExt cx="5291793" cy="14478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12481C-798C-6D57-0CD3-B315C7B286B7}"/>
                </a:ext>
              </a:extLst>
            </p:cNvPr>
            <p:cNvCxnSpPr/>
            <p:nvPr/>
          </p:nvCxnSpPr>
          <p:spPr>
            <a:xfrm flipH="1" flipV="1">
              <a:off x="10049120" y="1510141"/>
              <a:ext cx="1600200" cy="60960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93E4DB-93DE-5204-F463-683C9577A31D}"/>
                </a:ext>
              </a:extLst>
            </p:cNvPr>
            <p:cNvCxnSpPr>
              <a:cxnSpLocks/>
            </p:cNvCxnSpPr>
            <p:nvPr/>
          </p:nvCxnSpPr>
          <p:spPr>
            <a:xfrm>
              <a:off x="6424325" y="1518774"/>
              <a:ext cx="365760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45E1F-B495-CA0D-805A-48EABB1B1393}"/>
                </a:ext>
              </a:extLst>
            </p:cNvPr>
            <p:cNvSpPr/>
            <p:nvPr/>
          </p:nvSpPr>
          <p:spPr>
            <a:xfrm>
              <a:off x="6357527" y="671941"/>
              <a:ext cx="387798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 cầu Bắc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0EFFCC-FA70-F948-9003-C9268F2FDD04}"/>
              </a:ext>
            </a:extLst>
          </p:cNvPr>
          <p:cNvGrpSpPr/>
          <p:nvPr/>
        </p:nvGrpSpPr>
        <p:grpSpPr>
          <a:xfrm>
            <a:off x="3174238" y="2152651"/>
            <a:ext cx="5181600" cy="923330"/>
            <a:chOff x="5776119" y="2152651"/>
            <a:chExt cx="5181600" cy="92333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0308BC-C685-BB4E-0074-3954CD9A7FC1}"/>
                </a:ext>
              </a:extLst>
            </p:cNvPr>
            <p:cNvCxnSpPr>
              <a:cxnSpLocks/>
            </p:cNvCxnSpPr>
            <p:nvPr/>
          </p:nvCxnSpPr>
          <p:spPr>
            <a:xfrm>
              <a:off x="5776119" y="3048000"/>
              <a:ext cx="51816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BF85E2-DF3E-37F9-4CE0-8C53547CA21B}"/>
                </a:ext>
              </a:extLst>
            </p:cNvPr>
            <p:cNvSpPr/>
            <p:nvPr/>
          </p:nvSpPr>
          <p:spPr>
            <a:xfrm>
              <a:off x="5797946" y="2152651"/>
              <a:ext cx="502252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Xích đạo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61721A-C62B-B8B4-4021-2D78F8D50A11}"/>
              </a:ext>
            </a:extLst>
          </p:cNvPr>
          <p:cNvGrpSpPr/>
          <p:nvPr/>
        </p:nvGrpSpPr>
        <p:grpSpPr>
          <a:xfrm>
            <a:off x="2804319" y="3622364"/>
            <a:ext cx="5669788" cy="1519670"/>
            <a:chOff x="5406200" y="3622364"/>
            <a:chExt cx="5669788" cy="151967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2B875E1-3CE5-B40A-3B8C-571C116B30A3}"/>
                </a:ext>
              </a:extLst>
            </p:cNvPr>
            <p:cNvCxnSpPr/>
            <p:nvPr/>
          </p:nvCxnSpPr>
          <p:spPr>
            <a:xfrm flipH="1" flipV="1">
              <a:off x="9475788" y="4532434"/>
              <a:ext cx="1600200" cy="60960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1C67B9-D1BA-4F3C-DEF4-35E81F1D3AF3}"/>
                </a:ext>
              </a:extLst>
            </p:cNvPr>
            <p:cNvCxnSpPr>
              <a:cxnSpLocks/>
            </p:cNvCxnSpPr>
            <p:nvPr/>
          </p:nvCxnSpPr>
          <p:spPr>
            <a:xfrm>
              <a:off x="5545004" y="4532103"/>
              <a:ext cx="3964915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CC268A-248C-0060-7B8D-274DBC4C2F56}"/>
                </a:ext>
              </a:extLst>
            </p:cNvPr>
            <p:cNvSpPr/>
            <p:nvPr/>
          </p:nvSpPr>
          <p:spPr>
            <a:xfrm>
              <a:off x="5406200" y="3622364"/>
              <a:ext cx="418576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 cầu Nam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6DAA2-1001-2CDE-B9FD-84616AC1ED05}"/>
              </a:ext>
            </a:extLst>
          </p:cNvPr>
          <p:cNvGrpSpPr/>
          <p:nvPr/>
        </p:nvGrpSpPr>
        <p:grpSpPr>
          <a:xfrm>
            <a:off x="4873185" y="5644454"/>
            <a:ext cx="4625653" cy="923330"/>
            <a:chOff x="7475066" y="5644454"/>
            <a:chExt cx="4625653" cy="92333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9FCC74-7684-C768-9F29-C935D50D40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4319" y="6106119"/>
              <a:ext cx="1676400" cy="4470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5B2B75E-9E64-B282-F421-B15B526B38EB}"/>
                </a:ext>
              </a:extLst>
            </p:cNvPr>
            <p:cNvCxnSpPr>
              <a:cxnSpLocks/>
            </p:cNvCxnSpPr>
            <p:nvPr/>
          </p:nvCxnSpPr>
          <p:spPr>
            <a:xfrm>
              <a:off x="7604919" y="6553200"/>
              <a:ext cx="2819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C807F1A-3DF4-2E45-1031-6293B0D59583}"/>
                </a:ext>
              </a:extLst>
            </p:cNvPr>
            <p:cNvSpPr/>
            <p:nvPr/>
          </p:nvSpPr>
          <p:spPr>
            <a:xfrm>
              <a:off x="7475066" y="5644454"/>
              <a:ext cx="30043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 Nam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2FF208-C541-463D-9683-9C0CFC19FE91}"/>
              </a:ext>
            </a:extLst>
          </p:cNvPr>
          <p:cNvCxnSpPr/>
          <p:nvPr/>
        </p:nvCxnSpPr>
        <p:spPr>
          <a:xfrm>
            <a:off x="8355838" y="3048000"/>
            <a:ext cx="4278281" cy="1828800"/>
          </a:xfrm>
          <a:prstGeom prst="line">
            <a:avLst/>
          </a:prstGeom>
          <a:ln w="57150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335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7822B-E30A-DB01-9D85-9B9C6787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2" y="0"/>
            <a:ext cx="16291719" cy="91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00BC94-C9A1-E6AA-7779-1E411AF2E4CE}"/>
              </a:ext>
            </a:extLst>
          </p:cNvPr>
          <p:cNvSpPr/>
          <p:nvPr/>
        </p:nvSpPr>
        <p:spPr>
          <a:xfrm>
            <a:off x="137319" y="228600"/>
            <a:ext cx="15920234" cy="8763000"/>
          </a:xfrm>
          <a:prstGeom prst="roundRect">
            <a:avLst>
              <a:gd name="adj" fmla="val 6030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3703C-3235-A3B6-11AC-62F439130C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9391" y="3034579"/>
            <a:ext cx="677917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B1FEB3-8517-7643-D2DC-6F8B9BCD377F}"/>
              </a:ext>
            </a:extLst>
          </p:cNvPr>
          <p:cNvSpPr/>
          <p:nvPr/>
        </p:nvSpPr>
        <p:spPr>
          <a:xfrm>
            <a:off x="6779843" y="3198321"/>
            <a:ext cx="8966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0588" algn="just"/>
            <a:r>
              <a:rPr lang="en-US" sz="4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bán cầu nằm ở vị trí nào so với Xích đạo?</a:t>
            </a:r>
            <a:endParaRPr lang="en-US" sz="4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57C4A6-F50D-2DD3-70FA-0DF6432716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7"/>
          <a:stretch/>
        </p:blipFill>
        <p:spPr>
          <a:xfrm>
            <a:off x="13981399" y="266208"/>
            <a:ext cx="1975203" cy="20008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A350D4-5E5F-6C8D-51D2-33957C6563EA}"/>
              </a:ext>
            </a:extLst>
          </p:cNvPr>
          <p:cNvSpPr/>
          <p:nvPr/>
        </p:nvSpPr>
        <p:spPr>
          <a:xfrm>
            <a:off x="6614319" y="5878830"/>
            <a:ext cx="8966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0588" algn="just"/>
            <a:r>
              <a:rPr lang="en-US" sz="40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cực nằm ở vị trí như thế nào so với Xích Đạo?</a:t>
            </a:r>
            <a:endParaRPr lang="en-US" sz="4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6C31EA-8AA0-BA49-9721-6E0E5B547081}"/>
              </a:ext>
            </a:extLst>
          </p:cNvPr>
          <p:cNvSpPr/>
          <p:nvPr/>
        </p:nvSpPr>
        <p:spPr>
          <a:xfrm>
            <a:off x="6825654" y="4462885"/>
            <a:ext cx="9037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Bán cầu Bắc nằm phía trên Xích đạo.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Bán cầu Nam nằm phía dưới Xích đạo.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69D0A1-B977-4A51-FB64-0E2ED08BB777}"/>
              </a:ext>
            </a:extLst>
          </p:cNvPr>
          <p:cNvSpPr/>
          <p:nvPr/>
        </p:nvSpPr>
        <p:spPr>
          <a:xfrm>
            <a:off x="6901217" y="7202269"/>
            <a:ext cx="8831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Cực Bắc và Cực Nam cách xa Xích đạo.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55F534-F40F-9D45-C373-DB005944C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1217" y="5753188"/>
            <a:ext cx="677917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F90E3C-D6FE-2E39-5719-34593C2056AB}"/>
              </a:ext>
            </a:extLst>
          </p:cNvPr>
          <p:cNvGrpSpPr/>
          <p:nvPr/>
        </p:nvGrpSpPr>
        <p:grpSpPr>
          <a:xfrm>
            <a:off x="790059" y="2667000"/>
            <a:ext cx="5840790" cy="5867400"/>
            <a:chOff x="790059" y="2667000"/>
            <a:chExt cx="5840790" cy="5867400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17E13CED-7A21-E40D-CFFA-944C7D239D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2" r="4567"/>
            <a:stretch/>
          </p:blipFill>
          <p:spPr bwMode="auto">
            <a:xfrm>
              <a:off x="790059" y="2667000"/>
              <a:ext cx="5671860" cy="586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F59839-899C-3898-ED38-30FDB65C8B66}"/>
                </a:ext>
              </a:extLst>
            </p:cNvPr>
            <p:cNvSpPr/>
            <p:nvPr/>
          </p:nvSpPr>
          <p:spPr>
            <a:xfrm>
              <a:off x="2118519" y="2907161"/>
              <a:ext cx="1692930" cy="582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 Bắc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5CACB0-6DD6-CBA6-3D70-93B4142D2CFD}"/>
                </a:ext>
              </a:extLst>
            </p:cNvPr>
            <p:cNvSpPr/>
            <p:nvPr/>
          </p:nvSpPr>
          <p:spPr>
            <a:xfrm>
              <a:off x="1745784" y="4318940"/>
              <a:ext cx="2438400" cy="582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 cầu Bắc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0D926D-2855-D680-4BC1-8C3A627ACAA5}"/>
                </a:ext>
              </a:extLst>
            </p:cNvPr>
            <p:cNvSpPr/>
            <p:nvPr/>
          </p:nvSpPr>
          <p:spPr>
            <a:xfrm>
              <a:off x="1745784" y="6056933"/>
              <a:ext cx="2438400" cy="582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 cầu Nam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49A7FB-FA9E-78F4-F242-AF635B06184B}"/>
                </a:ext>
              </a:extLst>
            </p:cNvPr>
            <p:cNvSpPr/>
            <p:nvPr/>
          </p:nvSpPr>
          <p:spPr>
            <a:xfrm>
              <a:off x="2118519" y="7557440"/>
              <a:ext cx="1692930" cy="582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 Nam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B7FA96-32B4-F8E3-EBFB-807A8E3A4E72}"/>
                </a:ext>
              </a:extLst>
            </p:cNvPr>
            <p:cNvSpPr/>
            <p:nvPr/>
          </p:nvSpPr>
          <p:spPr>
            <a:xfrm>
              <a:off x="4937919" y="5208881"/>
              <a:ext cx="1692930" cy="582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Xích đạo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08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A7F15-6047-4518-119A-AA5ABF57EDEE}"/>
              </a:ext>
            </a:extLst>
          </p:cNvPr>
          <p:cNvSpPr/>
          <p:nvPr/>
        </p:nvSpPr>
        <p:spPr>
          <a:xfrm>
            <a:off x="6296030" y="457200"/>
            <a:ext cx="9980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CamScanner 12-31-2020 09.43_2.jpg">
            <a:extLst>
              <a:ext uri="{FF2B5EF4-FFF2-40B4-BE49-F238E27FC236}">
                <a16:creationId xmlns:a16="http://schemas.microsoft.com/office/drawing/2014/main" id="{12F7A3B4-CBA9-66F2-4C59-526A176E09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8" t="5279" r="8138" b="20186"/>
          <a:stretch/>
        </p:blipFill>
        <p:spPr>
          <a:xfrm>
            <a:off x="6193245" y="507758"/>
            <a:ext cx="639214" cy="606235"/>
          </a:xfrm>
          <a:prstGeom prst="ellipse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B9469F-9A69-2C6E-901D-46A829D461CB}"/>
              </a:ext>
            </a:extLst>
          </p:cNvPr>
          <p:cNvSpPr/>
          <p:nvPr/>
        </p:nvSpPr>
        <p:spPr>
          <a:xfrm>
            <a:off x="6791199" y="3411379"/>
            <a:ext cx="7207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2175" algn="just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2551F6-6CC8-792E-3FB5-D21632D5DD47}"/>
              </a:ext>
            </a:extLst>
          </p:cNvPr>
          <p:cNvSpPr txBox="1"/>
          <p:nvPr/>
        </p:nvSpPr>
        <p:spPr>
          <a:xfrm>
            <a:off x="6804660" y="2955906"/>
            <a:ext cx="9334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7813" algn="just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 Thứ tự sắp xếp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 nhau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ở hai bán cầu.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5AE359-CBDF-7AEC-CA8B-8DFA85464F5C}"/>
              </a:ext>
            </a:extLst>
          </p:cNvPr>
          <p:cNvSpPr/>
          <p:nvPr/>
        </p:nvSpPr>
        <p:spPr>
          <a:xfrm>
            <a:off x="6296030" y="1831777"/>
            <a:ext cx="9843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Nêu nhận xét về cách sắp xếp các đới khí hậu ở hai nửa bán cầu.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A431B8-1522-4487-4A3B-09AB5B979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44" y="1905000"/>
            <a:ext cx="437788" cy="4421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89EAD2-03CF-4EDC-4D3D-1C4688E1A56D}"/>
              </a:ext>
            </a:extLst>
          </p:cNvPr>
          <p:cNvSpPr txBox="1"/>
          <p:nvPr/>
        </p:nvSpPr>
        <p:spPr>
          <a:xfrm>
            <a:off x="6212537" y="3580656"/>
            <a:ext cx="93346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92175" algn="just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 Từ trên xuống:</a:t>
            </a:r>
          </a:p>
          <a:p>
            <a:pPr marL="1246188" indent="360363" algn="just">
              <a:buFont typeface="Courier New" panose="02070309020205020404" pitchFamily="49" charset="0"/>
              <a:buChar char="o"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Ở bán cầu Bắc: </a:t>
            </a:r>
          </a:p>
          <a:p>
            <a:pPr indent="1606550" algn="just"/>
            <a:r>
              <a:rPr lang="en-US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 lạnh 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 ôn hòa 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 nóng</a:t>
            </a:r>
          </a:p>
          <a:p>
            <a:pPr marL="1246188" indent="444500" algn="just">
              <a:buFont typeface="Courier New" panose="02070309020205020404" pitchFamily="49" charset="0"/>
              <a:buChar char="o"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Ở bán cầu Nam:  </a:t>
            </a:r>
          </a:p>
          <a:p>
            <a:pPr indent="1606550" algn="just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 nóng 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 ôn hòa 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 lạnh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8E569-89E3-08DC-D16E-61B9E1D19E7A}"/>
              </a:ext>
            </a:extLst>
          </p:cNvPr>
          <p:cNvSpPr txBox="1"/>
          <p:nvPr/>
        </p:nvSpPr>
        <p:spPr>
          <a:xfrm>
            <a:off x="6212537" y="6991529"/>
            <a:ext cx="100641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87413" algn="just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màu sắc của các đới khí hậu trong sơ đồ trên?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0861E6-CB89-AB57-2A3A-CBB37D6E12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87" y="7004179"/>
            <a:ext cx="551929" cy="557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21F55-D282-426B-BE29-3F9F96FDF9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9458" t="22916" r="38873" b="19860"/>
          <a:stretch/>
        </p:blipFill>
        <p:spPr>
          <a:xfrm>
            <a:off x="-15081" y="0"/>
            <a:ext cx="6158711" cy="914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80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61CCE9-6FBE-83F1-BA38-921CA3FB19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9458" t="22916" r="38873" b="19860"/>
          <a:stretch/>
        </p:blipFill>
        <p:spPr>
          <a:xfrm>
            <a:off x="90284" y="0"/>
            <a:ext cx="6158711" cy="91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7B9860-7ED0-F825-BAE0-D4F1188C1069}"/>
              </a:ext>
            </a:extLst>
          </p:cNvPr>
          <p:cNvSpPr txBox="1"/>
          <p:nvPr/>
        </p:nvSpPr>
        <p:spPr>
          <a:xfrm>
            <a:off x="4749085" y="1124187"/>
            <a:ext cx="186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66</a:t>
            </a:r>
            <a:r>
              <a:rPr lang="en-US" sz="3600" b="1" baseline="30000"/>
              <a:t>o</a:t>
            </a:r>
            <a:r>
              <a:rPr lang="en-US" sz="3600" b="1"/>
              <a:t>33’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77C32-4D06-CAAD-67C8-AA8587EE0D35}"/>
              </a:ext>
            </a:extLst>
          </p:cNvPr>
          <p:cNvSpPr txBox="1"/>
          <p:nvPr/>
        </p:nvSpPr>
        <p:spPr>
          <a:xfrm>
            <a:off x="4939680" y="606302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66</a:t>
            </a:r>
            <a:r>
              <a:rPr lang="en-US" sz="3600" b="1" baseline="30000"/>
              <a:t>o</a:t>
            </a:r>
            <a:r>
              <a:rPr lang="en-US" sz="3600" b="1"/>
              <a:t>33’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CB3F6-FA9D-2377-2309-1839E603DDA6}"/>
              </a:ext>
            </a:extLst>
          </p:cNvPr>
          <p:cNvSpPr txBox="1"/>
          <p:nvPr/>
        </p:nvSpPr>
        <p:spPr>
          <a:xfrm>
            <a:off x="5931317" y="2653468"/>
            <a:ext cx="161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23</a:t>
            </a:r>
            <a:r>
              <a:rPr lang="en-US" sz="3600" b="1" baseline="30000"/>
              <a:t>o</a:t>
            </a:r>
            <a:r>
              <a:rPr lang="en-US" sz="3600" b="1"/>
              <a:t>27’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A3556-7F79-76C3-22E2-853CD4F54BC0}"/>
              </a:ext>
            </a:extLst>
          </p:cNvPr>
          <p:cNvSpPr txBox="1"/>
          <p:nvPr/>
        </p:nvSpPr>
        <p:spPr>
          <a:xfrm>
            <a:off x="5927687" y="4496690"/>
            <a:ext cx="161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23</a:t>
            </a:r>
            <a:r>
              <a:rPr lang="en-US" sz="3600" b="1" baseline="30000"/>
              <a:t>o</a:t>
            </a:r>
            <a:r>
              <a:rPr lang="en-US" sz="3600" b="1"/>
              <a:t>27’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D9991-E914-269C-9BEE-06753FDA9E69}"/>
              </a:ext>
            </a:extLst>
          </p:cNvPr>
          <p:cNvSpPr txBox="1"/>
          <p:nvPr/>
        </p:nvSpPr>
        <p:spPr>
          <a:xfrm>
            <a:off x="6073428" y="3703107"/>
            <a:ext cx="66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0</a:t>
            </a:r>
            <a:r>
              <a:rPr lang="en-US" sz="3600" b="1" baseline="30000">
                <a:solidFill>
                  <a:srgbClr val="002060"/>
                </a:solidFill>
              </a:rPr>
              <a:t>o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76B497-A7B2-4236-C2D9-24C2419FB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14" t="12910" r="1179"/>
          <a:stretch/>
        </p:blipFill>
        <p:spPr bwMode="auto">
          <a:xfrm>
            <a:off x="10947618" y="114300"/>
            <a:ext cx="5246505" cy="67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DA7BE4-ADE0-85F6-C75C-F15C02E7182B}"/>
              </a:ext>
            </a:extLst>
          </p:cNvPr>
          <p:cNvSpPr txBox="1"/>
          <p:nvPr/>
        </p:nvSpPr>
        <p:spPr>
          <a:xfrm>
            <a:off x="6248995" y="7047483"/>
            <a:ext cx="10027643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889000" algn="just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 tuyến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là những đường tròn tưởng tưởng tiếp xúc với bề mặt Trái Đất.</a:t>
            </a:r>
          </a:p>
          <a:p>
            <a:pPr indent="889000"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 tuyến gốc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là vĩ tuyến 0</a:t>
            </a:r>
            <a:r>
              <a:rPr 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hay còn gọi là đường Xích đạo.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C971770A-9E80-D9A4-3DAA-A43A90AE19C1}"/>
              </a:ext>
            </a:extLst>
          </p:cNvPr>
          <p:cNvSpPr/>
          <p:nvPr/>
        </p:nvSpPr>
        <p:spPr>
          <a:xfrm rot="5400000">
            <a:off x="12630846" y="-1562"/>
            <a:ext cx="1358068" cy="4134875"/>
          </a:xfrm>
          <a:prstGeom prst="arc">
            <a:avLst>
              <a:gd name="adj1" fmla="val 16448875"/>
              <a:gd name="adj2" fmla="val 5168585"/>
            </a:avLst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6AD34E-31B0-E4C8-0C33-A5AD16125DB7}"/>
              </a:ext>
            </a:extLst>
          </p:cNvPr>
          <p:cNvSpPr txBox="1"/>
          <p:nvPr/>
        </p:nvSpPr>
        <p:spPr>
          <a:xfrm>
            <a:off x="12344163" y="2009014"/>
            <a:ext cx="270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Xích đạo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D563B7-C9C1-92FC-E8EF-E2CF2E1C4A66}"/>
              </a:ext>
            </a:extLst>
          </p:cNvPr>
          <p:cNvSpPr txBox="1"/>
          <p:nvPr/>
        </p:nvSpPr>
        <p:spPr>
          <a:xfrm>
            <a:off x="15364465" y="1855321"/>
            <a:ext cx="66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0</a:t>
            </a:r>
            <a:r>
              <a:rPr lang="en-US" sz="3600" b="1" baseline="30000">
                <a:solidFill>
                  <a:srgbClr val="FF0000"/>
                </a:solidFill>
              </a:rPr>
              <a:t>o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898032-BF50-A292-1D9C-01F26BB40C26}"/>
              </a:ext>
            </a:extLst>
          </p:cNvPr>
          <p:cNvSpPr txBox="1"/>
          <p:nvPr/>
        </p:nvSpPr>
        <p:spPr>
          <a:xfrm>
            <a:off x="7337297" y="2653468"/>
            <a:ext cx="400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</a:rPr>
              <a:t>Chí tuyến Bắc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B4BCB-D063-0AF1-7C6E-0707F85D61AD}"/>
              </a:ext>
            </a:extLst>
          </p:cNvPr>
          <p:cNvSpPr txBox="1"/>
          <p:nvPr/>
        </p:nvSpPr>
        <p:spPr>
          <a:xfrm>
            <a:off x="7318544" y="4516219"/>
            <a:ext cx="400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</a:rPr>
              <a:t>Chí tuyến Nam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F8E45-2DD7-8FC7-77B5-781097157318}"/>
              </a:ext>
            </a:extLst>
          </p:cNvPr>
          <p:cNvSpPr txBox="1"/>
          <p:nvPr/>
        </p:nvSpPr>
        <p:spPr>
          <a:xfrm>
            <a:off x="6166339" y="1091483"/>
            <a:ext cx="400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3333FF"/>
                </a:solidFill>
              </a:rPr>
              <a:t>Vòng cực Bắc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72F183-C879-E779-25BA-918E99B6ECA0}"/>
              </a:ext>
            </a:extLst>
          </p:cNvPr>
          <p:cNvSpPr txBox="1"/>
          <p:nvPr/>
        </p:nvSpPr>
        <p:spPr>
          <a:xfrm>
            <a:off x="6363795" y="6042130"/>
            <a:ext cx="400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3333FF"/>
                </a:solidFill>
              </a:rPr>
              <a:t>Vòng cực Nam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CA8392-2FE6-466F-3554-69AD33CBC9EE}"/>
              </a:ext>
            </a:extLst>
          </p:cNvPr>
          <p:cNvSpPr txBox="1"/>
          <p:nvPr/>
        </p:nvSpPr>
        <p:spPr>
          <a:xfrm>
            <a:off x="6686564" y="3716583"/>
            <a:ext cx="2289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002060"/>
                </a:solidFill>
              </a:rPr>
              <a:t>Xích đạo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5" grpId="0"/>
      <p:bldP spid="8" grpId="0"/>
      <p:bldP spid="7" grpId="0" animBg="1"/>
      <p:bldP spid="2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B44E4AE0-A80A-4E14-99A5-24828D8F79F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 TRÁI ĐẤT VÀ CÁC ĐỚI KHÍ HẬU T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BC0F42-82CB-41EE-9A2F-6126B266933F}:85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435B87-4B5F-4705-B6CC-C8712058DE58}:85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39AA28-DD67-4C74-9607-78388622C084}:86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DC3299-CF01-42A9-AD5C-C055B50CC06D}:86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1AEBCA-39D4-4716-BDAB-F1574EB9C507}:86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ACF570-3281-4A8A-929D-C56F4FD3CEC2}:86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4DDA9E-DC50-420E-9FB1-E2E1E31AF10A}:8620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12681</TotalTime>
  <Words>333</Words>
  <Application>Microsoft Office PowerPoint</Application>
  <PresentationFormat>Custom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Times New Roman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 TRÁI ĐẤT VÀ CÁC ĐỚI KHÍ HẬU T1</dc:title>
  <dc:creator>Le Hong Minh</dc:creator>
  <cp:lastModifiedBy>SURFACE</cp:lastModifiedBy>
  <cp:revision>1189</cp:revision>
  <dcterms:created xsi:type="dcterms:W3CDTF">2008-09-09T22:52:10Z</dcterms:created>
  <dcterms:modified xsi:type="dcterms:W3CDTF">2025-04-21T13:19:52Z</dcterms:modified>
</cp:coreProperties>
</file>