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9" r:id="rId5"/>
    <p:sldId id="270" r:id="rId6"/>
    <p:sldId id="271" r:id="rId7"/>
    <p:sldId id="273" r:id="rId8"/>
    <p:sldId id="274" r:id="rId9"/>
    <p:sldId id="272" r:id="rId10"/>
    <p:sldId id="268" r:id="rId11"/>
  </p:sldIdLst>
  <p:sldSz cx="16276638" cy="9144000"/>
  <p:notesSz cx="6858000" cy="9144000"/>
  <p:custDataLst>
    <p:tags r:id="rId13"/>
  </p:custDataLst>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59" d="100"/>
          <a:sy n="59" d="100"/>
        </p:scale>
        <p:origin x="84" y="45"/>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9/25/2025</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D46B89-F200-43AA-B36B-6A2EF4B500BB}" type="slidenum">
              <a:rPr lang="en-US" smtClean="0"/>
              <a:t>1</a:t>
            </a:fld>
            <a:endParaRPr lang="en-US"/>
          </a:p>
        </p:txBody>
      </p:sp>
    </p:spTree>
    <p:extLst>
      <p:ext uri="{BB962C8B-B14F-4D97-AF65-F5344CB8AC3E}">
        <p14:creationId xmlns:p14="http://schemas.microsoft.com/office/powerpoint/2010/main" val="2631590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10</a:t>
            </a:fld>
            <a:endParaRPr lang="en-US"/>
          </a:p>
        </p:txBody>
      </p:sp>
    </p:spTree>
    <p:extLst>
      <p:ext uri="{BB962C8B-B14F-4D97-AF65-F5344CB8AC3E}">
        <p14:creationId xmlns:p14="http://schemas.microsoft.com/office/powerpoint/2010/main" val="1798755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D46B89-F200-43AA-B36B-6A2EF4B500BB}" type="slidenum">
              <a:rPr lang="en-US" smtClean="0"/>
              <a:t>2</a:t>
            </a:fld>
            <a:endParaRPr lang="en-US"/>
          </a:p>
        </p:txBody>
      </p:sp>
    </p:spTree>
    <p:extLst>
      <p:ext uri="{BB962C8B-B14F-4D97-AF65-F5344CB8AC3E}">
        <p14:creationId xmlns:p14="http://schemas.microsoft.com/office/powerpoint/2010/main" val="3526546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D46B89-F200-43AA-B36B-6A2EF4B500BB}" type="slidenum">
              <a:rPr lang="en-US" smtClean="0"/>
              <a:t>3</a:t>
            </a:fld>
            <a:endParaRPr lang="en-US"/>
          </a:p>
        </p:txBody>
      </p:sp>
    </p:spTree>
    <p:extLst>
      <p:ext uri="{BB962C8B-B14F-4D97-AF65-F5344CB8AC3E}">
        <p14:creationId xmlns:p14="http://schemas.microsoft.com/office/powerpoint/2010/main" val="791237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D46B89-F200-43AA-B36B-6A2EF4B500BB}" type="slidenum">
              <a:rPr lang="en-US" smtClean="0"/>
              <a:t>4</a:t>
            </a:fld>
            <a:endParaRPr lang="en-US"/>
          </a:p>
        </p:txBody>
      </p:sp>
    </p:spTree>
    <p:extLst>
      <p:ext uri="{BB962C8B-B14F-4D97-AF65-F5344CB8AC3E}">
        <p14:creationId xmlns:p14="http://schemas.microsoft.com/office/powerpoint/2010/main" val="1169131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D46B89-F200-43AA-B36B-6A2EF4B500BB}" type="slidenum">
              <a:rPr lang="en-US" smtClean="0"/>
              <a:t>5</a:t>
            </a:fld>
            <a:endParaRPr lang="en-US"/>
          </a:p>
        </p:txBody>
      </p:sp>
    </p:spTree>
    <p:extLst>
      <p:ext uri="{BB962C8B-B14F-4D97-AF65-F5344CB8AC3E}">
        <p14:creationId xmlns:p14="http://schemas.microsoft.com/office/powerpoint/2010/main" val="2467884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D46B89-F200-43AA-B36B-6A2EF4B500BB}" type="slidenum">
              <a:rPr lang="en-US" smtClean="0"/>
              <a:t>6</a:t>
            </a:fld>
            <a:endParaRPr lang="en-US"/>
          </a:p>
        </p:txBody>
      </p:sp>
    </p:spTree>
    <p:extLst>
      <p:ext uri="{BB962C8B-B14F-4D97-AF65-F5344CB8AC3E}">
        <p14:creationId xmlns:p14="http://schemas.microsoft.com/office/powerpoint/2010/main" val="3766834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7</a:t>
            </a:fld>
            <a:endParaRPr lang="en-US"/>
          </a:p>
        </p:txBody>
      </p:sp>
    </p:spTree>
    <p:extLst>
      <p:ext uri="{BB962C8B-B14F-4D97-AF65-F5344CB8AC3E}">
        <p14:creationId xmlns:p14="http://schemas.microsoft.com/office/powerpoint/2010/main" val="782632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8</a:t>
            </a:fld>
            <a:endParaRPr lang="en-US"/>
          </a:p>
        </p:txBody>
      </p:sp>
    </p:spTree>
    <p:extLst>
      <p:ext uri="{BB962C8B-B14F-4D97-AF65-F5344CB8AC3E}">
        <p14:creationId xmlns:p14="http://schemas.microsoft.com/office/powerpoint/2010/main" val="782632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D46B89-F200-43AA-B36B-6A2EF4B500BB}" type="slidenum">
              <a:rPr lang="en-US" smtClean="0"/>
              <a:t>9</a:t>
            </a:fld>
            <a:endParaRPr lang="en-US"/>
          </a:p>
        </p:txBody>
      </p:sp>
    </p:spTree>
    <p:extLst>
      <p:ext uri="{BB962C8B-B14F-4D97-AF65-F5344CB8AC3E}">
        <p14:creationId xmlns:p14="http://schemas.microsoft.com/office/powerpoint/2010/main" val="211756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9/25/2025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9/25/2025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9/25/2025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9/25/2025</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notesSlide" Target="../notesSlides/notesSlide1.xml"/><Relationship Id="rId7" Type="http://schemas.openxmlformats.org/officeDocument/2006/relationships/image" Target="../media/image5.gif"/><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jpg"/><Relationship Id="rId9" Type="http://schemas.openxmlformats.org/officeDocument/2006/relationships/image" Target="../media/image7.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video" Target="../media/media2.mp4"/><Relationship Id="rId2" Type="http://schemas.microsoft.com/office/2007/relationships/media" Target="../media/media2.mp4"/><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notesSlide" Target="../notesSlides/notesSlide5.xml"/><Relationship Id="rId4"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video" Target="../media/media2.mp4"/><Relationship Id="rId2" Type="http://schemas.microsoft.com/office/2007/relationships/media" Target="../media/media2.mp4"/><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notesSlide" Target="../notesSlides/notesSlide9.xml"/><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5719" y="5208617"/>
            <a:ext cx="4445000" cy="389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chemeClr val="bg1"/>
                </a:solidFill>
                <a:latin typeface="Times New Roman" pitchFamily="18" charset="0"/>
              </a:rPr>
              <a:t>TRƯỜNG TIỂU HỌC TÂN VIÊN</a:t>
            </a:r>
          </a:p>
        </p:txBody>
      </p:sp>
      <p:sp>
        <p:nvSpPr>
          <p:cNvPr id="10" name="Text Box 14"/>
          <p:cNvSpPr txBox="1">
            <a:spLocks noChangeArrowheads="1"/>
          </p:cNvSpPr>
          <p:nvPr/>
        </p:nvSpPr>
        <p:spPr bwMode="auto">
          <a:xfrm>
            <a:off x="1496219" y="4343401"/>
            <a:ext cx="13500099" cy="159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Đạo đức lớp 3</a:t>
            </a:r>
          </a:p>
          <a:p>
            <a:pPr algn="ctr" eaLnBrk="1" hangingPunct="1">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 CHÀO CỜ VÀ HÁT QUỐC CA (T1)</a:t>
            </a:r>
          </a:p>
        </p:txBody>
      </p:sp>
      <p:sp>
        <p:nvSpPr>
          <p:cNvPr id="11" name="Text Box 17"/>
          <p:cNvSpPr txBox="1">
            <a:spLocks noChangeArrowheads="1"/>
          </p:cNvSpPr>
          <p:nvPr/>
        </p:nvSpPr>
        <p:spPr bwMode="auto">
          <a:xfrm>
            <a:off x="2480250" y="2460115"/>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2672" y="601979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1308424">
            <a:off x="14263487" y="307883"/>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891907" y="6715346"/>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Lá cờ Việt Nam (Bài hát mẫu)- Chủ đề 1 - SGK Âm nhạc 1 - Cánh diều">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10318" y="0"/>
            <a:ext cx="16266319" cy="9144000"/>
          </a:xfrm>
          <a:prstGeom prst="rect">
            <a:avLst/>
          </a:prstGeom>
        </p:spPr>
      </p:pic>
    </p:spTree>
    <p:custDataLst>
      <p:tags r:id="rId1"/>
    </p:custDataLst>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video>
              <p:cMediaNode vol="80000">
                <p:cTn id="2" fill="hold" display="0">
                  <p:stCondLst>
                    <p:cond delay="indefinite"/>
                  </p:stCondLst>
                </p:cTn>
                <p:tgtEl>
                  <p:spTgt spid="30"/>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7" y="469070"/>
            <a:ext cx="1284326" cy="461665"/>
            <a:chOff x="6718466" y="641502"/>
            <a:chExt cx="1262656" cy="461665"/>
          </a:xfrm>
        </p:grpSpPr>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958183" y="1524000"/>
            <a:ext cx="98471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Tìm hiểu Quốc hiệu, Quốc kì, Quốc ca Việt Nam</a:t>
            </a:r>
          </a:p>
        </p:txBody>
      </p:sp>
      <p:sp>
        <p:nvSpPr>
          <p:cNvPr id="47" name="TextBox 46"/>
          <p:cNvSpPr txBox="1"/>
          <p:nvPr/>
        </p:nvSpPr>
        <p:spPr>
          <a:xfrm>
            <a:off x="594519" y="2197100"/>
            <a:ext cx="15240000" cy="6324808"/>
          </a:xfrm>
          <a:prstGeom prst="rect">
            <a:avLst/>
          </a:prstGeom>
          <a:noFill/>
        </p:spPr>
        <p:txBody>
          <a:bodyPr wrap="square" rtlCol="0">
            <a:spAutoFit/>
          </a:bodyPr>
          <a:lstStyle/>
          <a:p>
            <a:pPr indent="457200" algn="just"/>
            <a:r>
              <a:rPr lang="en-US" sz="2700" b="1" i="1" dirty="0">
                <a:solidFill>
                  <a:srgbClr val="FF0000"/>
                </a:solidFill>
                <a:latin typeface="Times New Roman" panose="02020603050405020304" pitchFamily="18" charset="0"/>
                <a:cs typeface="Times New Roman" panose="02020603050405020304" pitchFamily="18" charset="0"/>
              </a:rPr>
              <a:t>* </a:t>
            </a:r>
            <a:r>
              <a:rPr lang="vi-VN" sz="2700" b="1" i="1" dirty="0">
                <a:solidFill>
                  <a:srgbClr val="FF0000"/>
                </a:solidFill>
                <a:latin typeface="Times New Roman" panose="02020603050405020304" pitchFamily="18" charset="0"/>
                <a:cs typeface="Times New Roman" panose="02020603050405020304" pitchFamily="18" charset="0"/>
              </a:rPr>
              <a:t>Đọc đoạn hội thoại và trả lời câu hỏi: </a:t>
            </a:r>
            <a:endParaRPr lang="en-US" sz="2700" b="1" i="1" dirty="0">
              <a:solidFill>
                <a:srgbClr val="FF0000"/>
              </a:solidFill>
              <a:latin typeface="Times New Roman" panose="02020603050405020304" pitchFamily="18" charset="0"/>
              <a:cs typeface="Times New Roman" panose="02020603050405020304" pitchFamily="18" charset="0"/>
            </a:endParaRPr>
          </a:p>
          <a:p>
            <a:pPr indent="457200" algn="just"/>
            <a:r>
              <a:rPr lang="vi-VN" sz="2700" b="1" i="1" dirty="0">
                <a:solidFill>
                  <a:srgbClr val="0000FF"/>
                </a:solidFill>
                <a:latin typeface="Times New Roman" panose="02020603050405020304" pitchFamily="18" charset="0"/>
                <a:cs typeface="Times New Roman" panose="02020603050405020304" pitchFamily="18" charset="0"/>
              </a:rPr>
              <a:t>Thấy Nam đi học về, bố âu yếm hỏi: </a:t>
            </a:r>
            <a:endParaRPr lang="en-US" sz="2700" b="1" i="1"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i="1" dirty="0">
                <a:solidFill>
                  <a:srgbClr val="0000FF"/>
                </a:solidFill>
                <a:latin typeface="Times New Roman" panose="02020603050405020304" pitchFamily="18" charset="0"/>
                <a:cs typeface="Times New Roman" panose="02020603050405020304" pitchFamily="18" charset="0"/>
              </a:rPr>
              <a:t>- Con trai, kể cho bố nghe, hôm nay ở trường có gì vui không?</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en-US" sz="2700" b="1" dirty="0">
                <a:solidFill>
                  <a:srgbClr val="0000FF"/>
                </a:solidFill>
                <a:latin typeface="Times New Roman" panose="02020603050405020304" pitchFamily="18" charset="0"/>
                <a:cs typeface="Times New Roman" panose="02020603050405020304" pitchFamily="18" charset="0"/>
              </a:rPr>
              <a:t>    </a:t>
            </a:r>
            <a:r>
              <a:rPr lang="vi-VN" sz="2700" b="1" dirty="0">
                <a:solidFill>
                  <a:srgbClr val="0000FF"/>
                </a:solidFill>
                <a:latin typeface="Times New Roman" panose="02020603050405020304" pitchFamily="18" charset="0"/>
                <a:cs typeface="Times New Roman" panose="02020603050405020304" pitchFamily="18" charset="0"/>
              </a:rPr>
              <a:t>Nam cười rạng rỡ, khoe: </a:t>
            </a:r>
            <a:endParaRPr lang="en-US" sz="2700" b="1"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a:solidFill>
                  <a:srgbClr val="0000FF"/>
                </a:solidFill>
                <a:latin typeface="Times New Roman" panose="02020603050405020304" pitchFamily="18" charset="0"/>
                <a:cs typeface="Times New Roman" panose="02020603050405020304" pitchFamily="18" charset="0"/>
              </a:rPr>
              <a:t>- Con được học về Quốc hiệu, Quốc kì Việt Nam. Thầy giáo khen Con tích cực phát biểu và trả lời đúng, bố ạ!</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a:solidFill>
                  <a:srgbClr val="0000FF"/>
                </a:solidFill>
                <a:latin typeface="Times New Roman" panose="02020603050405020304" pitchFamily="18" charset="0"/>
                <a:cs typeface="Times New Roman" panose="02020603050405020304" pitchFamily="18" charset="0"/>
              </a:rPr>
              <a:t>- Giỏi lắm! Con nói lại cho bố nghe, Quốc hiệu, </a:t>
            </a:r>
            <a:r>
              <a:rPr lang="vi-VN" sz="2700" b="1">
                <a:solidFill>
                  <a:srgbClr val="0000FF"/>
                </a:solidFill>
                <a:latin typeface="Times New Roman" panose="02020603050405020304" pitchFamily="18" charset="0"/>
                <a:cs typeface="Times New Roman" panose="02020603050405020304" pitchFamily="18" charset="0"/>
              </a:rPr>
              <a:t>Quốc k</a:t>
            </a:r>
            <a:r>
              <a:rPr lang="en-US" sz="2700" b="1">
                <a:solidFill>
                  <a:srgbClr val="0000FF"/>
                </a:solidFill>
                <a:latin typeface="Times New Roman" panose="02020603050405020304" pitchFamily="18" charset="0"/>
                <a:cs typeface="Times New Roman" panose="02020603050405020304" pitchFamily="18" charset="0"/>
              </a:rPr>
              <a:t>ì</a:t>
            </a:r>
            <a:r>
              <a:rPr lang="vi-VN" sz="2700" b="1">
                <a:solidFill>
                  <a:srgbClr val="0000FF"/>
                </a:solidFill>
                <a:latin typeface="Times New Roman" panose="02020603050405020304" pitchFamily="18" charset="0"/>
                <a:cs typeface="Times New Roman" panose="02020603050405020304" pitchFamily="18" charset="0"/>
              </a:rPr>
              <a:t> </a:t>
            </a:r>
            <a:r>
              <a:rPr lang="vi-VN" sz="2700" b="1" dirty="0">
                <a:solidFill>
                  <a:srgbClr val="0000FF"/>
                </a:solidFill>
                <a:latin typeface="Times New Roman" panose="02020603050405020304" pitchFamily="18" charset="0"/>
                <a:cs typeface="Times New Roman" panose="02020603050405020304" pitchFamily="18" charset="0"/>
              </a:rPr>
              <a:t>nước ta là gì?</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a:solidFill>
                  <a:srgbClr val="0000FF"/>
                </a:solidFill>
                <a:latin typeface="Times New Roman" panose="02020603050405020304" pitchFamily="18" charset="0"/>
                <a:cs typeface="Times New Roman" panose="02020603050405020304" pitchFamily="18" charset="0"/>
              </a:rPr>
              <a:t>- Quốc hiệu của nước ta là Cộng hoà xã hội chủ nghĩa Việt Nam; Quốc kì của nước ta là lá cờ đỏ có ngôi sao vàng năm cánh ở giữa, bố ạ!</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en-US" sz="2700" b="1" dirty="0">
                <a:solidFill>
                  <a:srgbClr val="0000FF"/>
                </a:solidFill>
                <a:latin typeface="Times New Roman" panose="02020603050405020304" pitchFamily="18" charset="0"/>
                <a:cs typeface="Times New Roman" panose="02020603050405020304" pitchFamily="18" charset="0"/>
              </a:rPr>
              <a:t>   </a:t>
            </a:r>
            <a:r>
              <a:rPr lang="vi-VN" sz="2700" b="1" dirty="0">
                <a:solidFill>
                  <a:srgbClr val="0000FF"/>
                </a:solidFill>
                <a:latin typeface="Times New Roman" panose="02020603050405020304" pitchFamily="18" charset="0"/>
                <a:cs typeface="Times New Roman" panose="02020603050405020304" pitchFamily="18" charset="0"/>
              </a:rPr>
              <a:t>Nam hào hứng khoe tiếp:</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a:solidFill>
                  <a:srgbClr val="0000FF"/>
                </a:solidFill>
                <a:latin typeface="Times New Roman" panose="02020603050405020304" pitchFamily="18" charset="0"/>
                <a:cs typeface="Times New Roman" panose="02020603050405020304" pitchFamily="18" charset="0"/>
              </a:rPr>
              <a:t>- Con được học hát Quốc ca Việt Nam. Quốc ca Việt Nam là bài “Tiến quân ca” do nhạc sĩ Văn Cao sáng tác. Thầy khen Con thuộc lời, hát to, rõ ràng, diễn cảm, bố ạ!</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a:solidFill>
                  <a:srgbClr val="0000FF"/>
                </a:solidFill>
                <a:latin typeface="Times New Roman" panose="02020603050405020304" pitchFamily="18" charset="0"/>
                <a:cs typeface="Times New Roman" panose="02020603050405020304" pitchFamily="18" charset="0"/>
              </a:rPr>
              <a:t>Nam chợt thắc mắc: - À, bố ơi, vì sao phải nghiêm trang khi chào cờ và hát Quốc ca ạ? Bố giải thích:</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a:solidFill>
                  <a:srgbClr val="0000FF"/>
                </a:solidFill>
                <a:latin typeface="Times New Roman" panose="02020603050405020304" pitchFamily="18" charset="0"/>
                <a:cs typeface="Times New Roman" panose="02020603050405020304" pitchFamily="18" charset="0"/>
              </a:rPr>
              <a:t>- Nghiêm trang khi chào cờ và hát Quốc ca là thể hiện tình yêu Tổ quốc niềm tự hào dân tộc</a:t>
            </a:r>
            <a:r>
              <a:rPr lang="vi-VN" sz="2700" b="1">
                <a:solidFill>
                  <a:srgbClr val="0000FF"/>
                </a:solidFill>
                <a:latin typeface="Times New Roman" panose="02020603050405020304" pitchFamily="18" charset="0"/>
                <a:cs typeface="Times New Roman" panose="02020603050405020304" pitchFamily="18" charset="0"/>
              </a:rPr>
              <a:t>, </a:t>
            </a:r>
            <a:r>
              <a:rPr lang="en-US" sz="2700" b="1">
                <a:solidFill>
                  <a:srgbClr val="0000FF"/>
                </a:solidFill>
                <a:latin typeface="Times New Roman" panose="02020603050405020304" pitchFamily="18" charset="0"/>
                <a:cs typeface="Times New Roman" panose="02020603050405020304" pitchFamily="18" charset="0"/>
              </a:rPr>
              <a:t>c</a:t>
            </a:r>
            <a:r>
              <a:rPr lang="vi-VN" sz="2700" b="1">
                <a:solidFill>
                  <a:srgbClr val="0000FF"/>
                </a:solidFill>
                <a:latin typeface="Times New Roman" panose="02020603050405020304" pitchFamily="18" charset="0"/>
                <a:cs typeface="Times New Roman" panose="02020603050405020304" pitchFamily="18" charset="0"/>
              </a:rPr>
              <a:t>on ạ!</a:t>
            </a:r>
            <a:endParaRPr lang="vi-VN" sz="2700"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7" y="469070"/>
            <a:ext cx="1284326" cy="461665"/>
            <a:chOff x="6718466" y="641502"/>
            <a:chExt cx="1262656" cy="461665"/>
          </a:xfrm>
        </p:grpSpPr>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1034383" y="1524000"/>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rPr>
              <a:t>1. Tìm hiểu Quốc hiệu, Quốc kì, Quốc ca Việt Nam</a:t>
            </a:r>
          </a:p>
        </p:txBody>
      </p:sp>
      <p:sp>
        <p:nvSpPr>
          <p:cNvPr id="7" name="Rectangle 6"/>
          <p:cNvSpPr/>
          <p:nvPr/>
        </p:nvSpPr>
        <p:spPr>
          <a:xfrm>
            <a:off x="1165766" y="7086600"/>
            <a:ext cx="14285372" cy="1323439"/>
          </a:xfrm>
          <a:prstGeom prst="rect">
            <a:avLst/>
          </a:prstGeom>
        </p:spPr>
        <p:txBody>
          <a:bodyPr wrap="square">
            <a:spAutoFit/>
          </a:bodyPr>
          <a:lstStyle/>
          <a:p>
            <a:pPr algn="just"/>
            <a:r>
              <a:rPr lang="nl-NL" sz="4000" b="1">
                <a:solidFill>
                  <a:srgbClr val="0000FF"/>
                </a:solidFill>
                <a:latin typeface="Times New Roman" pitchFamily="18" charset="0"/>
                <a:cs typeface="Times New Roman" pitchFamily="18" charset="0"/>
              </a:rPr>
              <a:t>+ Quốc ca Việt Nam là bái hát “Tiến quân ca” do cố nhạc sĩ Văn Cao sáng tác.</a:t>
            </a:r>
            <a:endParaRPr lang="en-US" sz="4000" b="1">
              <a:solidFill>
                <a:srgbClr val="0000FF"/>
              </a:solidFill>
              <a:latin typeface="Times New Roman" pitchFamily="18" charset="0"/>
              <a:cs typeface="Times New Roman" pitchFamily="18" charset="0"/>
            </a:endParaRPr>
          </a:p>
        </p:txBody>
      </p:sp>
      <p:sp>
        <p:nvSpPr>
          <p:cNvPr id="11" name="Rectangle 10"/>
          <p:cNvSpPr/>
          <p:nvPr/>
        </p:nvSpPr>
        <p:spPr>
          <a:xfrm>
            <a:off x="1191166" y="2408099"/>
            <a:ext cx="14285372" cy="707886"/>
          </a:xfrm>
          <a:prstGeom prst="rect">
            <a:avLst/>
          </a:prstGeom>
        </p:spPr>
        <p:txBody>
          <a:bodyPr wrap="square">
            <a:spAutoFit/>
          </a:bodyPr>
          <a:lstStyle/>
          <a:p>
            <a:pPr algn="just"/>
            <a:r>
              <a:rPr lang="nl-NL" sz="4000" b="1">
                <a:solidFill>
                  <a:srgbClr val="FF0000"/>
                </a:solidFill>
                <a:latin typeface="Times New Roman" pitchFamily="18" charset="0"/>
                <a:cs typeface="Times New Roman" pitchFamily="18" charset="0"/>
              </a:rPr>
              <a:t>- Quốc hiệu của nước ta là gì?</a:t>
            </a:r>
            <a:endParaRPr lang="en-US" sz="4000" b="1">
              <a:solidFill>
                <a:srgbClr val="FF0000"/>
              </a:solidFill>
              <a:latin typeface="Times New Roman" pitchFamily="18" charset="0"/>
              <a:cs typeface="Times New Roman" pitchFamily="18" charset="0"/>
            </a:endParaRPr>
          </a:p>
        </p:txBody>
      </p:sp>
      <p:sp>
        <p:nvSpPr>
          <p:cNvPr id="8" name="Rectangle 7"/>
          <p:cNvSpPr/>
          <p:nvPr/>
        </p:nvSpPr>
        <p:spPr>
          <a:xfrm>
            <a:off x="1204119" y="3352800"/>
            <a:ext cx="8629798" cy="707886"/>
          </a:xfrm>
          <a:prstGeom prst="rect">
            <a:avLst/>
          </a:prstGeom>
        </p:spPr>
        <p:txBody>
          <a:bodyPr wrap="none">
            <a:spAutoFit/>
          </a:bodyPr>
          <a:lstStyle/>
          <a:p>
            <a:r>
              <a:rPr lang="nl-NL" sz="4000" b="1">
                <a:solidFill>
                  <a:srgbClr val="0000FF"/>
                </a:solidFill>
                <a:latin typeface="Times New Roman" pitchFamily="18" charset="0"/>
                <a:cs typeface="Times New Roman" pitchFamily="18" charset="0"/>
              </a:rPr>
              <a:t>+ Cộng hoà xã hội chủ nghĩa Việt Nam</a:t>
            </a:r>
            <a:endParaRPr lang="en-US" sz="4000"/>
          </a:p>
        </p:txBody>
      </p:sp>
      <p:sp>
        <p:nvSpPr>
          <p:cNvPr id="9" name="Rectangle 8"/>
          <p:cNvSpPr/>
          <p:nvPr/>
        </p:nvSpPr>
        <p:spPr>
          <a:xfrm>
            <a:off x="1204119" y="4343400"/>
            <a:ext cx="5957593" cy="707886"/>
          </a:xfrm>
          <a:prstGeom prst="rect">
            <a:avLst/>
          </a:prstGeom>
        </p:spPr>
        <p:txBody>
          <a:bodyPr wrap="none">
            <a:spAutoFit/>
          </a:bodyPr>
          <a:lstStyle/>
          <a:p>
            <a:r>
              <a:rPr lang="nl-NL" sz="4000" b="1">
                <a:solidFill>
                  <a:srgbClr val="FF0000"/>
                </a:solidFill>
                <a:latin typeface="Times New Roman" pitchFamily="18" charset="0"/>
                <a:cs typeface="Times New Roman" pitchFamily="18" charset="0"/>
              </a:rPr>
              <a:t>- Mô tả Quốc kì Việt Nam.</a:t>
            </a:r>
            <a:endParaRPr lang="en-US" sz="4000">
              <a:solidFill>
                <a:srgbClr val="FF0000"/>
              </a:solidFill>
            </a:endParaRPr>
          </a:p>
        </p:txBody>
      </p:sp>
      <p:sp>
        <p:nvSpPr>
          <p:cNvPr id="14" name="Rectangle 13"/>
          <p:cNvSpPr/>
          <p:nvPr/>
        </p:nvSpPr>
        <p:spPr>
          <a:xfrm>
            <a:off x="1204119" y="5181600"/>
            <a:ext cx="8921545" cy="707886"/>
          </a:xfrm>
          <a:prstGeom prst="rect">
            <a:avLst/>
          </a:prstGeom>
        </p:spPr>
        <p:txBody>
          <a:bodyPr wrap="none">
            <a:spAutoFit/>
          </a:bodyPr>
          <a:lstStyle/>
          <a:p>
            <a:r>
              <a:rPr lang="nl-NL" sz="4000" b="1">
                <a:solidFill>
                  <a:srgbClr val="0000FF"/>
                </a:solidFill>
                <a:latin typeface="Times New Roman" pitchFamily="18" charset="0"/>
                <a:cs typeface="Times New Roman" pitchFamily="18" charset="0"/>
              </a:rPr>
              <a:t>- Quốc kì Việt Nam là lá cờ đỏ sao vàng.</a:t>
            </a:r>
            <a:endParaRPr lang="en-US" sz="4000"/>
          </a:p>
        </p:txBody>
      </p:sp>
      <p:sp>
        <p:nvSpPr>
          <p:cNvPr id="15" name="Rectangle 14"/>
          <p:cNvSpPr/>
          <p:nvPr/>
        </p:nvSpPr>
        <p:spPr>
          <a:xfrm>
            <a:off x="1191166" y="6302514"/>
            <a:ext cx="14285372" cy="707886"/>
          </a:xfrm>
          <a:prstGeom prst="rect">
            <a:avLst/>
          </a:prstGeom>
        </p:spPr>
        <p:txBody>
          <a:bodyPr wrap="square">
            <a:spAutoFit/>
          </a:bodyPr>
          <a:lstStyle/>
          <a:p>
            <a:pPr algn="just"/>
            <a:r>
              <a:rPr lang="nl-NL" sz="4000" b="1">
                <a:solidFill>
                  <a:srgbClr val="FF0000"/>
                </a:solidFill>
                <a:latin typeface="Times New Roman" pitchFamily="18" charset="0"/>
                <a:cs typeface="Times New Roman" pitchFamily="18" charset="0"/>
              </a:rPr>
              <a:t>- Nêu tên bài hát và tác giả của Quốc ca Việt Nam.</a:t>
            </a:r>
            <a:endParaRPr lang="en-US" sz="4000" b="1">
              <a:solidFill>
                <a:srgbClr val="FF0000"/>
              </a:solidFill>
              <a:latin typeface="Times New Roman" pitchFamily="18" charset="0"/>
              <a:cs typeface="Times New Roman" pitchFamily="18" charset="0"/>
            </a:endParaRPr>
          </a:p>
        </p:txBody>
      </p:sp>
      <p:pic>
        <p:nvPicPr>
          <p:cNvPr id="1026" name="Picture 2" descr="Quốc kỳ Việt Nam – Wikipedia tiếng Việ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0119" y="3110895"/>
            <a:ext cx="4579685" cy="30464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4298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8" grpId="0"/>
      <p:bldP spid="9"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7" y="469070"/>
            <a:ext cx="1284326" cy="461665"/>
            <a:chOff x="6718466" y="641502"/>
            <a:chExt cx="1262656" cy="461665"/>
          </a:xfrm>
        </p:grpSpPr>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1034383" y="1524000"/>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rPr>
              <a:t>2. Lắng nghe bài hát Quốc ca Việt Nam</a:t>
            </a:r>
          </a:p>
        </p:txBody>
      </p:sp>
      <p:pic>
        <p:nvPicPr>
          <p:cNvPr id="10" name="Nhạc Lễ Chào Cờ Quốc Ca Việt Nam Có Lời Hát.mp4">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3413919" y="2438400"/>
            <a:ext cx="10972800" cy="6127688"/>
          </a:xfrm>
          <a:prstGeom prst="rect">
            <a:avLst/>
          </a:prstGeom>
        </p:spPr>
      </p:pic>
    </p:spTree>
    <p:custDataLst>
      <p:tags r:id="rId1"/>
    </p:custDataLst>
    <p:extLst>
      <p:ext uri="{BB962C8B-B14F-4D97-AF65-F5344CB8AC3E}">
        <p14:creationId xmlns:p14="http://schemas.microsoft.com/office/powerpoint/2010/main" val="305846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vol="80000">
                <p:cTn id="7" fill="hold" display="0">
                  <p:stCondLst>
                    <p:cond delay="indefinite"/>
                  </p:stCondLst>
                </p:cTn>
                <p:tgtEl>
                  <p:spTgt spid="10"/>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7" y="469070"/>
            <a:ext cx="1284326" cy="461665"/>
            <a:chOff x="6718466" y="641502"/>
            <a:chExt cx="1262656" cy="461665"/>
          </a:xfrm>
        </p:grpSpPr>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1034383" y="1524000"/>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rPr>
              <a:t>3. Tìm hiểu những việc cần làm khi chào cờ và Quốc ca</a:t>
            </a: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276" t="42222" r="49349" b="20926"/>
          <a:stretch/>
        </p:blipFill>
        <p:spPr bwMode="auto">
          <a:xfrm>
            <a:off x="1034383" y="2248489"/>
            <a:ext cx="13961936" cy="6522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3811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7" y="469070"/>
            <a:ext cx="1284326" cy="461665"/>
            <a:chOff x="6718466" y="641502"/>
            <a:chExt cx="1262656" cy="461665"/>
          </a:xfrm>
        </p:grpSpPr>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1034383" y="1524000"/>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rPr>
              <a:t>3. Tìm hiểu những việc cần làm khi chào cờ và Quốc ca</a:t>
            </a: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6314" t="46715" r="71812" b="20926"/>
          <a:stretch/>
        </p:blipFill>
        <p:spPr bwMode="auto">
          <a:xfrm>
            <a:off x="11643519" y="2705101"/>
            <a:ext cx="4049335" cy="620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46918" y="3200400"/>
            <a:ext cx="10760185" cy="2554545"/>
          </a:xfrm>
          <a:prstGeom prst="rect">
            <a:avLst/>
          </a:prstGeom>
          <a:noFill/>
        </p:spPr>
        <p:txBody>
          <a:bodyPr wrap="square" rtlCol="0">
            <a:spAutoFit/>
          </a:bodyPr>
          <a:lstStyle/>
          <a:p>
            <a:pPr indent="457200" algn="just"/>
            <a:r>
              <a:rPr lang="vi-VN" sz="4000" b="1">
                <a:solidFill>
                  <a:srgbClr val="FF0000"/>
                </a:solidFill>
                <a:latin typeface="Times New Roman" pitchFamily="18" charset="0"/>
                <a:cs typeface="Times New Roman" pitchFamily="18" charset="0"/>
              </a:rPr>
              <a:t>Khi chuẩn bị chào cờ, em cần</a:t>
            </a:r>
            <a:r>
              <a:rPr lang="en-US" sz="4000" b="1">
                <a:solidFill>
                  <a:srgbClr val="FF0000"/>
                </a:solidFill>
                <a:latin typeface="Times New Roman" pitchFamily="18" charset="0"/>
                <a:cs typeface="Times New Roman" pitchFamily="18" charset="0"/>
              </a:rPr>
              <a:t> làm gì?</a:t>
            </a:r>
          </a:p>
          <a:p>
            <a:pPr indent="457200" algn="just"/>
            <a:endParaRPr lang="en-US" sz="4000" b="1">
              <a:solidFill>
                <a:srgbClr val="FF0000"/>
              </a:solidFill>
              <a:latin typeface="Times New Roman" pitchFamily="18" charset="0"/>
              <a:cs typeface="Times New Roman" pitchFamily="18" charset="0"/>
            </a:endParaRPr>
          </a:p>
          <a:p>
            <a:pPr indent="457200" algn="just"/>
            <a:r>
              <a:rPr lang="en-US" sz="4000" b="1">
                <a:solidFill>
                  <a:srgbClr val="0000FF"/>
                </a:solidFill>
                <a:latin typeface="Times New Roman" pitchFamily="18" charset="0"/>
                <a:cs typeface="Times New Roman" pitchFamily="18" charset="0"/>
              </a:rPr>
              <a:t>+ </a:t>
            </a:r>
            <a:r>
              <a:rPr lang="vi-VN" sz="4000" b="1">
                <a:solidFill>
                  <a:srgbClr val="0000FF"/>
                </a:solidFill>
                <a:latin typeface="Times New Roman" pitchFamily="18" charset="0"/>
                <a:cs typeface="Times New Roman" pitchFamily="18" charset="0"/>
              </a:rPr>
              <a:t>Khi </a:t>
            </a:r>
            <a:r>
              <a:rPr lang="vi-VN" sz="4000" b="1" dirty="0">
                <a:solidFill>
                  <a:srgbClr val="0000FF"/>
                </a:solidFill>
                <a:latin typeface="Times New Roman" pitchFamily="18" charset="0"/>
                <a:cs typeface="Times New Roman" pitchFamily="18" charset="0"/>
              </a:rPr>
              <a:t>chuẩn bị chào cờ, em cần chỉnh sửa lại</a:t>
            </a:r>
            <a:r>
              <a:rPr lang="en-US" sz="4000" b="1" dirty="0">
                <a:solidFill>
                  <a:srgbClr val="0000FF"/>
                </a:solidFill>
                <a:latin typeface="Times New Roman" pitchFamily="18" charset="0"/>
                <a:cs typeface="Times New Roman" pitchFamily="18" charset="0"/>
              </a:rPr>
              <a:t> </a:t>
            </a:r>
            <a:r>
              <a:rPr lang="vi-VN" sz="4000" b="1" dirty="0">
                <a:solidFill>
                  <a:srgbClr val="0000FF"/>
                </a:solidFill>
                <a:latin typeface="Times New Roman" pitchFamily="18" charset="0"/>
                <a:cs typeface="Times New Roman" pitchFamily="18" charset="0"/>
              </a:rPr>
              <a:t>trang phục, bỏ mũ, nón</a:t>
            </a:r>
            <a:r>
              <a:rPr lang="vi-VN" sz="4000" b="1">
                <a:solidFill>
                  <a:srgbClr val="0000FF"/>
                </a:solidFill>
                <a:latin typeface="Times New Roman" pitchFamily="18" charset="0"/>
                <a:cs typeface="Times New Roman" pitchFamily="18" charset="0"/>
              </a:rPr>
              <a:t>. </a:t>
            </a:r>
            <a:endParaRPr lang="en-US" sz="4000" b="1" dirty="0">
              <a:solidFill>
                <a:srgbClr val="00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99464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7" y="469070"/>
            <a:ext cx="1284326" cy="461665"/>
            <a:chOff x="6718466" y="641502"/>
            <a:chExt cx="1262656" cy="461665"/>
          </a:xfrm>
        </p:grpSpPr>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1034383" y="1524000"/>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rPr>
              <a:t>3. Tìm hiểu những việc cần làm khi chào cờ và Quốc ca</a:t>
            </a: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4924" t="21481" r="11244" b="25556"/>
          <a:stretch/>
        </p:blipFill>
        <p:spPr bwMode="auto">
          <a:xfrm>
            <a:off x="9844826" y="2743199"/>
            <a:ext cx="5923537" cy="521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46918" y="2819400"/>
            <a:ext cx="8991601" cy="5139869"/>
          </a:xfrm>
          <a:prstGeom prst="rect">
            <a:avLst/>
          </a:prstGeom>
          <a:noFill/>
        </p:spPr>
        <p:txBody>
          <a:bodyPr wrap="square" rtlCol="0">
            <a:spAutoFit/>
          </a:bodyPr>
          <a:lstStyle/>
          <a:p>
            <a:pPr indent="457200" algn="just">
              <a:spcBef>
                <a:spcPts val="600"/>
              </a:spcBef>
              <a:spcAft>
                <a:spcPts val="600"/>
              </a:spcAft>
            </a:pPr>
            <a:r>
              <a:rPr lang="vi-VN" sz="4000" b="1">
                <a:solidFill>
                  <a:srgbClr val="FF0000"/>
                </a:solidFill>
                <a:latin typeface="Times New Roman" pitchFamily="18" charset="0"/>
                <a:cs typeface="Times New Roman" pitchFamily="18" charset="0"/>
              </a:rPr>
              <a:t>Khi chào cờ, em cần</a:t>
            </a:r>
            <a:r>
              <a:rPr lang="en-US" sz="4000" b="1">
                <a:solidFill>
                  <a:srgbClr val="FF0000"/>
                </a:solidFill>
                <a:latin typeface="Times New Roman" pitchFamily="18" charset="0"/>
                <a:cs typeface="Times New Roman" pitchFamily="18" charset="0"/>
              </a:rPr>
              <a:t> giữ tư thế như thế nào?</a:t>
            </a:r>
          </a:p>
          <a:p>
            <a:pPr indent="457200" algn="just">
              <a:spcBef>
                <a:spcPts val="600"/>
              </a:spcBef>
              <a:spcAft>
                <a:spcPts val="600"/>
              </a:spcAft>
            </a:pPr>
            <a:endParaRPr lang="en-US" sz="1800" b="1">
              <a:solidFill>
                <a:srgbClr val="FF0000"/>
              </a:solidFill>
              <a:latin typeface="Times New Roman" pitchFamily="18" charset="0"/>
              <a:cs typeface="Times New Roman" pitchFamily="18" charset="0"/>
            </a:endParaRPr>
          </a:p>
          <a:p>
            <a:pPr indent="457200" algn="just">
              <a:spcBef>
                <a:spcPts val="600"/>
              </a:spcBef>
              <a:spcAft>
                <a:spcPts val="600"/>
              </a:spcAft>
            </a:pPr>
            <a:r>
              <a:rPr lang="en-US" sz="4000" b="1">
                <a:solidFill>
                  <a:srgbClr val="0000FF"/>
                </a:solidFill>
                <a:latin typeface="Times New Roman" pitchFamily="18" charset="0"/>
                <a:cs typeface="Times New Roman" pitchFamily="18" charset="0"/>
              </a:rPr>
              <a:t>+ </a:t>
            </a:r>
            <a:r>
              <a:rPr lang="vi-VN" sz="4000" b="1">
                <a:solidFill>
                  <a:srgbClr val="0000FF"/>
                </a:solidFill>
                <a:latin typeface="Times New Roman" pitchFamily="18" charset="0"/>
                <a:cs typeface="Times New Roman" pitchFamily="18" charset="0"/>
              </a:rPr>
              <a:t>Khi chào cờ, em cần giữ tư thế nghiêm trang,</a:t>
            </a:r>
            <a:r>
              <a:rPr lang="en-US" sz="4000" b="1">
                <a:solidFill>
                  <a:srgbClr val="0000FF"/>
                </a:solidFill>
                <a:latin typeface="Times New Roman" pitchFamily="18" charset="0"/>
                <a:cs typeface="Times New Roman" pitchFamily="18" charset="0"/>
              </a:rPr>
              <a:t> </a:t>
            </a:r>
            <a:r>
              <a:rPr lang="vi-VN" sz="4000" b="1">
                <a:solidFill>
                  <a:srgbClr val="0000FF"/>
                </a:solidFill>
                <a:latin typeface="Times New Roman" pitchFamily="18" charset="0"/>
                <a:cs typeface="Times New Roman" pitchFamily="18" charset="0"/>
              </a:rPr>
              <a:t>dáng đứng thẳng, mắt nhìn cờ Tổ quốc</a:t>
            </a:r>
            <a:r>
              <a:rPr lang="en-US" sz="4000" b="1">
                <a:solidFill>
                  <a:srgbClr val="0000FF"/>
                </a:solidFill>
                <a:latin typeface="Times New Roman" pitchFamily="18" charset="0"/>
                <a:cs typeface="Times New Roman" pitchFamily="18" charset="0"/>
              </a:rPr>
              <a:t>.</a:t>
            </a:r>
          </a:p>
          <a:p>
            <a:pPr indent="457200" algn="just">
              <a:spcBef>
                <a:spcPts val="600"/>
              </a:spcBef>
              <a:spcAft>
                <a:spcPts val="600"/>
              </a:spcAft>
            </a:pPr>
            <a:r>
              <a:rPr lang="en-US" sz="4000" b="1">
                <a:solidFill>
                  <a:srgbClr val="0000FF"/>
                </a:solidFill>
                <a:latin typeface="Times New Roman" pitchFamily="18" charset="0"/>
                <a:cs typeface="Times New Roman" pitchFamily="18" charset="0"/>
              </a:rPr>
              <a:t>+ </a:t>
            </a:r>
            <a:r>
              <a:rPr lang="vi-VN" sz="4000" b="1">
                <a:solidFill>
                  <a:srgbClr val="0000FF"/>
                </a:solidFill>
                <a:latin typeface="Times New Roman" pitchFamily="18" charset="0"/>
                <a:cs typeface="Times New Roman" pitchFamily="18" charset="0"/>
              </a:rPr>
              <a:t>Khi chào cờ, em cần hát Quốc ca to, rõ ràng, trôi</a:t>
            </a:r>
            <a:r>
              <a:rPr lang="en-US" sz="4000" b="1">
                <a:solidFill>
                  <a:srgbClr val="0000FF"/>
                </a:solidFill>
                <a:latin typeface="Times New Roman" pitchFamily="18" charset="0"/>
                <a:cs typeface="Times New Roman" pitchFamily="18" charset="0"/>
              </a:rPr>
              <a:t> </a:t>
            </a:r>
            <a:r>
              <a:rPr lang="vi-VN" sz="4000" b="1">
                <a:solidFill>
                  <a:srgbClr val="0000FF"/>
                </a:solidFill>
                <a:latin typeface="Times New Roman" pitchFamily="18" charset="0"/>
                <a:cs typeface="Times New Roman" pitchFamily="18" charset="0"/>
              </a:rPr>
              <a:t>chảy, diễn cảm.</a:t>
            </a:r>
            <a:endParaRPr lang="en-US" sz="4000" b="1" dirty="0">
              <a:solidFill>
                <a:srgbClr val="00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69698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7" y="469070"/>
            <a:ext cx="1284326" cy="461665"/>
            <a:chOff x="6718466" y="641502"/>
            <a:chExt cx="1262656" cy="461665"/>
          </a:xfrm>
        </p:grpSpPr>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CHÀO CỜ VÀ HÁT QUỐC CA (T1)</a:t>
            </a:r>
          </a:p>
        </p:txBody>
      </p:sp>
      <p:pic>
        <p:nvPicPr>
          <p:cNvPr id="9" name="Nhạc Lễ Chào Cờ Quốc Ca Việt Nam Có Lời Hát.mp4">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2496613" y="1676400"/>
            <a:ext cx="12042505" cy="6725058"/>
          </a:xfrm>
          <a:prstGeom prst="rect">
            <a:avLst/>
          </a:prstGeom>
        </p:spPr>
      </p:pic>
    </p:spTree>
    <p:custDataLst>
      <p:tags r:id="rId1"/>
    </p:custDataLst>
    <p:extLst>
      <p:ext uri="{BB962C8B-B14F-4D97-AF65-F5344CB8AC3E}">
        <p14:creationId xmlns:p14="http://schemas.microsoft.com/office/powerpoint/2010/main" val="152257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7D0CFFF-3F6A-4AEF-969B-4C6A0365FAB5"/>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b:\uFFFDN{44C9C380-D2AB-4688-94B4-9598F3A00778}&quot;,&quot;C:\\Users\\SURFACE\\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KNTT  Bai 1 Chao co va hat Quoc ca"/>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AD4AE1C7-96A9-45B5-BB42-980769A5ABBE}:272"/>
</p:tagLst>
</file>

<file path=ppt/tags/tag11.xml><?xml version="1.0" encoding="utf-8"?>
<p:tagLst xmlns:a="http://schemas.openxmlformats.org/drawingml/2006/main" xmlns:r="http://schemas.openxmlformats.org/officeDocument/2006/relationships" xmlns:p="http://schemas.openxmlformats.org/presentationml/2006/main">
  <p:tag name="GENSWF_SLIDE_UID" val="{9B321D3C-9F52-40BA-B277-3247306ED523}:268"/>
</p:tagLst>
</file>

<file path=ppt/tags/tag2.xml><?xml version="1.0" encoding="utf-8"?>
<p:tagLst xmlns:a="http://schemas.openxmlformats.org/drawingml/2006/main" xmlns:r="http://schemas.openxmlformats.org/officeDocument/2006/relationships" xmlns:p="http://schemas.openxmlformats.org/presentationml/2006/main">
  <p:tag name="GENSWF_SLIDE_UID" val="{C6CF16E2-48F3-491A-88DD-D4A3E334C08D}:256"/>
</p:tagLst>
</file>

<file path=ppt/tags/tag3.xml><?xml version="1.0" encoding="utf-8"?>
<p:tagLst xmlns:a="http://schemas.openxmlformats.org/drawingml/2006/main" xmlns:r="http://schemas.openxmlformats.org/officeDocument/2006/relationships" xmlns:p="http://schemas.openxmlformats.org/presentationml/2006/main">
  <p:tag name="GENSWF_SLIDE_UID" val="{8BF09C88-0C4C-434A-BC26-698512BA8CD4}:257"/>
</p:tagLst>
</file>

<file path=ppt/tags/tag4.xml><?xml version="1.0" encoding="utf-8"?>
<p:tagLst xmlns:a="http://schemas.openxmlformats.org/drawingml/2006/main" xmlns:r="http://schemas.openxmlformats.org/officeDocument/2006/relationships" xmlns:p="http://schemas.openxmlformats.org/presentationml/2006/main">
  <p:tag name="GENSWF_SLIDE_UID" val="{D3D8DB27-71B3-4BF2-AFFD-3384489FC37A}:258"/>
</p:tagLst>
</file>

<file path=ppt/tags/tag5.xml><?xml version="1.0" encoding="utf-8"?>
<p:tagLst xmlns:a="http://schemas.openxmlformats.org/drawingml/2006/main" xmlns:r="http://schemas.openxmlformats.org/officeDocument/2006/relationships" xmlns:p="http://schemas.openxmlformats.org/presentationml/2006/main">
  <p:tag name="GENSWF_SLIDE_UID" val="{9A5B953A-79C7-4FAC-9A2C-7CCC8186296A}:269"/>
</p:tagLst>
</file>

<file path=ppt/tags/tag6.xml><?xml version="1.0" encoding="utf-8"?>
<p:tagLst xmlns:a="http://schemas.openxmlformats.org/drawingml/2006/main" xmlns:r="http://schemas.openxmlformats.org/officeDocument/2006/relationships" xmlns:p="http://schemas.openxmlformats.org/presentationml/2006/main">
  <p:tag name="GENSWF_SLIDE_UID" val="{80C607A5-DC8F-45E7-97A5-994A0C3E2663}:270"/>
</p:tagLst>
</file>

<file path=ppt/tags/tag7.xml><?xml version="1.0" encoding="utf-8"?>
<p:tagLst xmlns:a="http://schemas.openxmlformats.org/drawingml/2006/main" xmlns:r="http://schemas.openxmlformats.org/officeDocument/2006/relationships" xmlns:p="http://schemas.openxmlformats.org/presentationml/2006/main">
  <p:tag name="GENSWF_SLIDE_UID" val="{45B67944-0406-4DCA-831F-DDC7224D07CD}:271"/>
</p:tagLst>
</file>

<file path=ppt/tags/tag8.xml><?xml version="1.0" encoding="utf-8"?>
<p:tagLst xmlns:a="http://schemas.openxmlformats.org/drawingml/2006/main" xmlns:r="http://schemas.openxmlformats.org/officeDocument/2006/relationships" xmlns:p="http://schemas.openxmlformats.org/presentationml/2006/main">
  <p:tag name="GENSWF_SLIDE_UID" val="{3A66DA0D-F0D4-466A-B509-AA711DA4D52A}:273"/>
</p:tagLst>
</file>

<file path=ppt/tags/tag9.xml><?xml version="1.0" encoding="utf-8"?>
<p:tagLst xmlns:a="http://schemas.openxmlformats.org/drawingml/2006/main" xmlns:r="http://schemas.openxmlformats.org/officeDocument/2006/relationships" xmlns:p="http://schemas.openxmlformats.org/presentationml/2006/main">
  <p:tag name="GENSWF_SLIDE_UID" val="{D9FDB21A-47CA-40F9-8DCC-74333803372D}:27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952</TotalTime>
  <Words>640</Words>
  <Application>Microsoft Office PowerPoint</Application>
  <PresentationFormat>Custom</PresentationFormat>
  <Paragraphs>61</Paragraphs>
  <Slides>10</Slides>
  <Notes>10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KNTT  Bai 1 Chao co va hat Quoc ca</dc:title>
  <dc:creator>Admin</dc:creator>
  <cp:lastModifiedBy>SURFACE</cp:lastModifiedBy>
  <cp:revision>181</cp:revision>
  <dcterms:created xsi:type="dcterms:W3CDTF">2022-07-10T01:37:20Z</dcterms:created>
  <dcterms:modified xsi:type="dcterms:W3CDTF">2025-09-25T02:15:08Z</dcterms:modified>
</cp:coreProperties>
</file>