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395" r:id="rId3"/>
    <p:sldId id="442" r:id="rId4"/>
    <p:sldId id="424" r:id="rId5"/>
    <p:sldId id="427" r:id="rId6"/>
    <p:sldId id="428" r:id="rId7"/>
    <p:sldId id="429" r:id="rId8"/>
    <p:sldId id="430" r:id="rId9"/>
    <p:sldId id="432" r:id="rId10"/>
    <p:sldId id="434" r:id="rId11"/>
    <p:sldId id="435" r:id="rId12"/>
    <p:sldId id="436" r:id="rId13"/>
    <p:sldId id="437" r:id="rId14"/>
    <p:sldId id="438" r:id="rId15"/>
    <p:sldId id="443" r:id="rId16"/>
    <p:sldId id="28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9"/>
    <a:srgbClr val="B7E6FD"/>
    <a:srgbClr val="FCFAF8"/>
    <a:srgbClr val="C6EBFE"/>
    <a:srgbClr val="EED048"/>
    <a:srgbClr val="6D6E72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567" autoAdjust="0"/>
  </p:normalViewPr>
  <p:slideViewPr>
    <p:cSldViewPr snapToGrid="0">
      <p:cViewPr varScale="1">
        <p:scale>
          <a:sx n="83" d="100"/>
          <a:sy n="83" d="100"/>
        </p:scale>
        <p:origin x="4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C60EF-EDF2-4687-818B-AD6EE007A41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5620-86C8-43A4-8A63-B1ABABA0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5620-86C8-43A4-8A63-B1ABABA0A5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3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5620-86C8-43A4-8A63-B1ABABA0A5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5620-86C8-43A4-8A63-B1ABABA0A5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5620-86C8-43A4-8A63-B1ABABA0A5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1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B9E0-824E-4D70-BFCE-903A5EA57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2AC1-9D5D-4353-BE29-B782B8F4A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7.xml"/><Relationship Id="rId1" Type="http://schemas.openxmlformats.org/officeDocument/2006/relationships/audio" Target="file:///C:\Documents%20and%20Settings\User\My%20Documents\Am%20thanh\tieng%20hat%20ban%20be%20minh.wav.wav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3810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1" y="-304800"/>
            <a:ext cx="12179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FSTV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2184" y="-38100"/>
            <a:ext cx="264583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7" descr="DAIS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6451" y="59817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DAIS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9651" y="60579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9" descr="flyi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11735">
            <a:off x="8777817" y="3840164"/>
            <a:ext cx="374226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38451" y="3581401"/>
            <a:ext cx="606636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006600"/>
                </a:solidFill>
                <a:cs typeface="Times New Roman" pitchFamily="18" charset="0"/>
              </a:rPr>
              <a:t>Giáo viên</a:t>
            </a:r>
            <a:r>
              <a:rPr lang="en-US" sz="2800">
                <a:solidFill>
                  <a:srgbClr val="006600"/>
                </a:solidFill>
                <a:cs typeface="Times New Roman" pitchFamily="18" charset="0"/>
              </a:rPr>
              <a:t> : </a:t>
            </a:r>
            <a:r>
              <a:rPr lang="en-US" sz="2800">
                <a:solidFill>
                  <a:srgbClr val="0033CC"/>
                </a:solidFill>
                <a:cs typeface="Times New Roman" pitchFamily="18" charset="0"/>
                <a:sym typeface="Times New Roman" pitchFamily="18" charset="0"/>
              </a:rPr>
              <a:t>Phạm Thị Tâm</a:t>
            </a:r>
            <a:endParaRPr lang="en-US" sz="28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3081" name="WordArt 9"/>
          <p:cNvSpPr>
            <a:spLocks noChangeArrowheads="1" noChangeShapeType="1"/>
          </p:cNvSpPr>
          <p:nvPr/>
        </p:nvSpPr>
        <p:spPr bwMode="auto">
          <a:xfrm>
            <a:off x="1009651" y="723900"/>
            <a:ext cx="10261600" cy="617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 liệt chào mừng</a:t>
            </a:r>
          </a:p>
        </p:txBody>
      </p:sp>
      <p:pic>
        <p:nvPicPr>
          <p:cNvPr id="3082" name="Picture 22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177801"/>
            <a:ext cx="431801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3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857376" y="-1901826"/>
            <a:ext cx="209550" cy="393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4" descr="DAIS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8084" y="5600701"/>
            <a:ext cx="3947584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5" descr="CHCA20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651" y="5753100"/>
            <a:ext cx="545888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2127251" y="4191001"/>
            <a:ext cx="7823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0033CC"/>
                </a:solidFill>
                <a:cs typeface="Times New Roman" pitchFamily="18" charset="0"/>
              </a:rPr>
              <a:t>Đơn vị: Tr</a:t>
            </a:r>
            <a:r>
              <a:rPr lang="vi-VN" altLang="en-US" sz="2800">
                <a:solidFill>
                  <a:srgbClr val="0033CC"/>
                </a:solidFill>
                <a:cs typeface="Times New Roman" pitchFamily="18" charset="0"/>
                <a:sym typeface="Times New Roman" pitchFamily="18" charset="0"/>
              </a:rPr>
              <a:t>ư</a:t>
            </a:r>
            <a:r>
              <a:rPr lang="vi-VN" altLang="en-US" sz="2800">
                <a:solidFill>
                  <a:srgbClr val="0033CC"/>
                </a:solidFill>
                <a:cs typeface="Times New Roman" pitchFamily="18" charset="0"/>
              </a:rPr>
              <a:t>ờng Tiểu học </a:t>
            </a:r>
            <a:r>
              <a:rPr lang="en-US" altLang="en-US" sz="2800">
                <a:solidFill>
                  <a:srgbClr val="0033CC"/>
                </a:solidFill>
                <a:cs typeface="Times New Roman" pitchFamily="18" charset="0"/>
              </a:rPr>
              <a:t>Tây Hưng</a:t>
            </a:r>
            <a:endParaRPr lang="vi-VN" altLang="en-US" sz="2800">
              <a:solidFill>
                <a:srgbClr val="0033CC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0033CC"/>
                </a:solidFill>
                <a:cs typeface="Times New Roman" pitchFamily="18" charset="0"/>
              </a:rPr>
              <a:t>               Tiên Lãng- Hải Phòng</a:t>
            </a:r>
          </a:p>
        </p:txBody>
      </p:sp>
      <p:pic>
        <p:nvPicPr>
          <p:cNvPr id="3087" name="Picture 2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0112376" y="-1901825"/>
            <a:ext cx="2095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8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53851" y="342901"/>
            <a:ext cx="431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Box 20"/>
          <p:cNvSpPr txBox="1">
            <a:spLocks noChangeArrowheads="1"/>
          </p:cNvSpPr>
          <p:nvPr/>
        </p:nvSpPr>
        <p:spPr bwMode="auto">
          <a:xfrm>
            <a:off x="1517651" y="217170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dự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F59E39-1974-FDAE-D34A-9B3660F26E92}"/>
              </a:ext>
            </a:extLst>
          </p:cNvPr>
          <p:cNvSpPr txBox="1"/>
          <p:nvPr/>
        </p:nvSpPr>
        <p:spPr>
          <a:xfrm>
            <a:off x="1128410" y="332509"/>
            <a:ext cx="10269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FC818D-2E6A-33C2-F515-707398FBAABA}"/>
              </a:ext>
            </a:extLst>
          </p:cNvPr>
          <p:cNvSpPr txBox="1"/>
          <p:nvPr/>
        </p:nvSpPr>
        <p:spPr>
          <a:xfrm>
            <a:off x="558607" y="4906679"/>
            <a:ext cx="509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BDAAF-C226-9ACE-2ED6-B7EA6EB365F4}"/>
              </a:ext>
            </a:extLst>
          </p:cNvPr>
          <p:cNvSpPr txBox="1"/>
          <p:nvPr/>
        </p:nvSpPr>
        <p:spPr>
          <a:xfrm>
            <a:off x="1293092" y="1837114"/>
            <a:ext cx="9892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Tiết 19: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mùa.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Dấu chấm, dấu chấm hỏi.</a:t>
            </a:r>
          </a:p>
          <a:p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026785-890A-3176-9CD8-9C264D5791EF}"/>
              </a:ext>
            </a:extLst>
          </p:cNvPr>
          <p:cNvSpPr txBox="1"/>
          <p:nvPr/>
        </p:nvSpPr>
        <p:spPr>
          <a:xfrm>
            <a:off x="778213" y="3166001"/>
            <a:ext cx="10807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 Nói tên mùa và đặc điểm của các mùa ở miền Bắc.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0662E3-1FA9-38B6-49A7-1389431BB1A8}"/>
              </a:ext>
            </a:extLst>
          </p:cNvPr>
          <p:cNvSpPr txBox="1"/>
          <p:nvPr/>
        </p:nvSpPr>
        <p:spPr>
          <a:xfrm>
            <a:off x="3248360" y="2840476"/>
            <a:ext cx="316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    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329" y="4461173"/>
            <a:ext cx="10917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Nói tên mùa và đặc điểm của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miền Nam.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3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891" y="0"/>
            <a:ext cx="12265891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891" y="26126"/>
            <a:ext cx="12265891" cy="69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2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636" y="665018"/>
            <a:ext cx="109358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mưa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Từ tháng 5 đến tháng 10. Mưa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nhiều, mát mẻ, mưa đến rất nhanh và đi cũng rất nhanh, vừa mưa đã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khi mưa rả rích kéo dài cả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cối tươi tốt, mơn mởn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4000" dirty="0" smtClean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000" dirty="0" smtClean="0">
              <a:solidFill>
                <a:srgbClr val="18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khô</a:t>
            </a:r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Bắt đầu từ tháng 11 đến cuối tháng 4 hoặc đầu tháng 5. Hầu như không có mưa, ban ngày nắng chói chang, ban đêm dịu 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 hơn,…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F59E39-1974-FDAE-D34A-9B3660F26E92}"/>
              </a:ext>
            </a:extLst>
          </p:cNvPr>
          <p:cNvSpPr txBox="1"/>
          <p:nvPr/>
        </p:nvSpPr>
        <p:spPr>
          <a:xfrm>
            <a:off x="1128410" y="332509"/>
            <a:ext cx="10269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22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FC818D-2E6A-33C2-F515-707398FBAABA}"/>
              </a:ext>
            </a:extLst>
          </p:cNvPr>
          <p:cNvSpPr txBox="1"/>
          <p:nvPr/>
        </p:nvSpPr>
        <p:spPr>
          <a:xfrm>
            <a:off x="558607" y="4906679"/>
            <a:ext cx="509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BDAAF-C226-9ACE-2ED6-B7EA6EB365F4}"/>
              </a:ext>
            </a:extLst>
          </p:cNvPr>
          <p:cNvSpPr txBox="1"/>
          <p:nvPr/>
        </p:nvSpPr>
        <p:spPr>
          <a:xfrm>
            <a:off x="1265383" y="1770431"/>
            <a:ext cx="9892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Tiết 19: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mùa.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Dấu chấm, dấu chấm hỏi.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026785-890A-3176-9CD8-9C264D5791EF}"/>
              </a:ext>
            </a:extLst>
          </p:cNvPr>
          <p:cNvSpPr txBox="1"/>
          <p:nvPr/>
        </p:nvSpPr>
        <p:spPr>
          <a:xfrm>
            <a:off x="778213" y="3008977"/>
            <a:ext cx="10807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tên mùa và đặc điểm của các mùa ở miền Bắc.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tên mùa và đặc điểm của các mùa ở miền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0662E3-1FA9-38B6-49A7-1389431BB1A8}"/>
              </a:ext>
            </a:extLst>
          </p:cNvPr>
          <p:cNvSpPr txBox="1"/>
          <p:nvPr/>
        </p:nvSpPr>
        <p:spPr>
          <a:xfrm>
            <a:off x="3248360" y="2840476"/>
            <a:ext cx="316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    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213" y="5412516"/>
            <a:ext cx="11062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3: Chọn dấu chấm hoặc dấu chấm hỏi thay cho ô vuông.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" y="314597"/>
            <a:ext cx="11589051" cy="5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1" y="1109256"/>
            <a:ext cx="8128247" cy="162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0" y="2847705"/>
            <a:ext cx="8660403" cy="3207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4067" y="101781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7" name="Rectangle 6"/>
          <p:cNvSpPr/>
          <p:nvPr/>
        </p:nvSpPr>
        <p:spPr>
          <a:xfrm>
            <a:off x="8141336" y="1927190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8" name="Rectangle 7"/>
          <p:cNvSpPr/>
          <p:nvPr/>
        </p:nvSpPr>
        <p:spPr>
          <a:xfrm>
            <a:off x="8784592" y="2730138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9" name="Rectangle 8"/>
          <p:cNvSpPr/>
          <p:nvPr/>
        </p:nvSpPr>
        <p:spPr>
          <a:xfrm>
            <a:off x="8738873" y="351943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10" name="Rectangle 9"/>
          <p:cNvSpPr/>
          <p:nvPr/>
        </p:nvSpPr>
        <p:spPr>
          <a:xfrm>
            <a:off x="7804878" y="441574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11" name="Rectangle 10"/>
          <p:cNvSpPr/>
          <p:nvPr/>
        </p:nvSpPr>
        <p:spPr>
          <a:xfrm>
            <a:off x="6812102" y="528095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11349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3315" name="Picture 3" descr="P7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8467" y="222250"/>
            <a:ext cx="10171580" cy="6858000"/>
          </a:xfrm>
          <a:noFill/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 rot="-5400000">
            <a:off x="6753225" y="4803775"/>
            <a:ext cx="895350" cy="11938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0272184" y="228601"/>
            <a:ext cx="1919816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6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10512161" y="2655624"/>
            <a:ext cx="1439863" cy="1919816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04800" y="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0" y="1600200"/>
            <a:ext cx="1193800" cy="895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4368800" y="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0" y="472440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3251200" y="320040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946401" y="5715001"/>
            <a:ext cx="1919817" cy="14398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11200" y="304800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4" name="WordArt 14"/>
          <p:cNvSpPr>
            <a:spLocks noChangeArrowheads="1" noChangeShapeType="1"/>
          </p:cNvSpPr>
          <p:nvPr/>
        </p:nvSpPr>
        <p:spPr bwMode="auto">
          <a:xfrm>
            <a:off x="304800" y="-4787900"/>
            <a:ext cx="1828800" cy="600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xin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trân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Cảm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ơn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các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Thầy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các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giáo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và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các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em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học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sinh </a:t>
            </a:r>
            <a:endParaRPr lang="vi-VN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</a:endParaRPr>
          </a:p>
        </p:txBody>
      </p:sp>
      <p:pic>
        <p:nvPicPr>
          <p:cNvPr id="13327" name="Picture 15" descr="ani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648200"/>
            <a:ext cx="249978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 noChangeAspect="1"/>
          </p:cNvGrpSpPr>
          <p:nvPr/>
        </p:nvGrpSpPr>
        <p:grpSpPr bwMode="auto">
          <a:xfrm>
            <a:off x="3149600" y="2057400"/>
            <a:ext cx="8432800" cy="990600"/>
            <a:chOff x="0" y="0"/>
            <a:chExt cx="5088" cy="1152"/>
          </a:xfrm>
        </p:grpSpPr>
        <p:pic>
          <p:nvPicPr>
            <p:cNvPr id="13342" name="Picture 17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0" y="573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3" name="Picture 18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0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4" name="Picture 19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528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5" name="Picture 20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16" y="0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6" name="Picture 21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96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7" name="Picture 22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69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8" name="Picture 23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432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 noChangeAspect="1"/>
          </p:cNvGrpSpPr>
          <p:nvPr/>
        </p:nvGrpSpPr>
        <p:grpSpPr bwMode="auto">
          <a:xfrm>
            <a:off x="2225615" y="1257300"/>
            <a:ext cx="7924800" cy="685800"/>
            <a:chOff x="0" y="0"/>
            <a:chExt cx="5088" cy="1152"/>
          </a:xfrm>
        </p:grpSpPr>
        <p:pic>
          <p:nvPicPr>
            <p:cNvPr id="13335" name="Picture 25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0" y="573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26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0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27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528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28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16" y="0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Picture 29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96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0" name="Picture 30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69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31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432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30" name="Picture 32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-8467" y="-106363"/>
            <a:ext cx="1217506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3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3575580" y="3241144"/>
            <a:ext cx="6854826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34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8653993" y="3361267"/>
            <a:ext cx="7073900" cy="31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35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816725"/>
            <a:ext cx="12192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tieng hat ban be minh.wav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855200" y="601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7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96" dur="271734" fill="hold"/>
                                        <p:tgtEl>
                                          <p:spTgt spid="25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36"/>
                </p:tgtEl>
              </p:cMediaNode>
            </p:audio>
          </p:childTnLst>
        </p:cTn>
      </p:par>
    </p:tnLst>
    <p:bldLst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  <p:bldP spid="256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4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convert.com - - KARAOKE KHÚC CA BỐN MÙA RẤT HAY_360p(1) (online-video-cutter.com)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4"/>
            <a:ext cx="12229234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F59E39-1974-FDAE-D34A-9B3660F26E92}"/>
              </a:ext>
            </a:extLst>
          </p:cNvPr>
          <p:cNvSpPr txBox="1"/>
          <p:nvPr/>
        </p:nvSpPr>
        <p:spPr>
          <a:xfrm>
            <a:off x="1128410" y="332509"/>
            <a:ext cx="10269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FC818D-2E6A-33C2-F515-707398FBAABA}"/>
              </a:ext>
            </a:extLst>
          </p:cNvPr>
          <p:cNvSpPr txBox="1"/>
          <p:nvPr/>
        </p:nvSpPr>
        <p:spPr>
          <a:xfrm>
            <a:off x="595552" y="4906640"/>
            <a:ext cx="509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BDAAF-C226-9ACE-2ED6-B7EA6EB365F4}"/>
              </a:ext>
            </a:extLst>
          </p:cNvPr>
          <p:cNvSpPr txBox="1"/>
          <p:nvPr/>
        </p:nvSpPr>
        <p:spPr>
          <a:xfrm>
            <a:off x="1265383" y="1770431"/>
            <a:ext cx="9892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Tiết 19: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mùa.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Dấu chấm, dấu chấm hỏi.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026785-890A-3176-9CD8-9C264D5791EF}"/>
              </a:ext>
            </a:extLst>
          </p:cNvPr>
          <p:cNvSpPr txBox="1"/>
          <p:nvPr/>
        </p:nvSpPr>
        <p:spPr>
          <a:xfrm>
            <a:off x="778213" y="3008978"/>
            <a:ext cx="10807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tên mùa và đặc điểm của các mùa ở miền Bắc.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0662E3-1FA9-38B6-49A7-1389431BB1A8}"/>
              </a:ext>
            </a:extLst>
          </p:cNvPr>
          <p:cNvSpPr txBox="1"/>
          <p:nvPr/>
        </p:nvSpPr>
        <p:spPr>
          <a:xfrm>
            <a:off x="3248360" y="3283816"/>
            <a:ext cx="316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        _____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B7757-1FD6-8B36-43D2-2E71E36E47FF}"/>
              </a:ext>
            </a:extLst>
          </p:cNvPr>
          <p:cNvSpPr txBox="1"/>
          <p:nvPr/>
        </p:nvSpPr>
        <p:spPr>
          <a:xfrm>
            <a:off x="5339904" y="3338744"/>
            <a:ext cx="3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435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7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" y="0"/>
            <a:ext cx="12302836" cy="70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55"/>
            <a:ext cx="12349018" cy="69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4" y="92364"/>
            <a:ext cx="12395199" cy="69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767" cy="69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C818D-2E6A-33C2-F515-707398FBAABA}"/>
              </a:ext>
            </a:extLst>
          </p:cNvPr>
          <p:cNvSpPr txBox="1"/>
          <p:nvPr/>
        </p:nvSpPr>
        <p:spPr>
          <a:xfrm>
            <a:off x="558607" y="4906679"/>
            <a:ext cx="509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7" y="258628"/>
            <a:ext cx="10892916" cy="632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235"/>
              </a:spcAft>
              <a:buClr>
                <a:srgbClr val="181717"/>
              </a:buClr>
              <a:buSzPts val="1250"/>
            </a:pPr>
            <a:r>
              <a:rPr lang="en-US" dirty="0" smtClean="0"/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xuân: </a:t>
            </a:r>
            <a:r>
              <a:rPr lang="en-US" sz="3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36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áp, nắng </a:t>
            </a:r>
            <a:r>
              <a:rPr lang="en-US" sz="36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nhẹ.Cây </a:t>
            </a:r>
            <a:r>
              <a:rPr lang="en-US" sz="3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cối đâm chồi nảy lộc, nhiều loài hoa nở (hoa đào, hoa mai…)</a:t>
            </a:r>
            <a:endParaRPr lang="en-US" sz="3600" dirty="0">
              <a:solidFill>
                <a:srgbClr val="181717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235"/>
              </a:spcAft>
              <a:buClr>
                <a:srgbClr val="181717"/>
              </a:buClr>
              <a:buSzPts val="1250"/>
            </a:pP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 </a:t>
            </a:r>
            <a:r>
              <a:rPr lang="en-US" sz="36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bức, oi ả, nắng </a:t>
            </a:r>
            <a:r>
              <a:rPr lang="en-US" sz="3600" dirty="0" smtClean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gắt, </a:t>
            </a:r>
            <a:r>
              <a:rPr lang="en-US" sz="36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chói chang; có mưa </a:t>
            </a:r>
            <a:r>
              <a:rPr lang="en-US" sz="3600" dirty="0" smtClean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rào.</a:t>
            </a:r>
            <a:r>
              <a:rPr lang="en-US" sz="36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 lá, nhiều quả </a:t>
            </a:r>
            <a:r>
              <a:rPr lang="en-US" sz="36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chín, hoa phượng nở đỏ rực, các bạn học sinh được nghỉ hè,…</a:t>
            </a:r>
            <a:endParaRPr lang="en-US" sz="3600" dirty="0">
              <a:solidFill>
                <a:srgbClr val="181717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Lành lạnh( se lạnh), bầu trời trong xanh, nắng nhẹ, gió nhẹ( gió heo may).Một  số cây thưa lá, lá rụng, một số cây lá úa vàng,…</a:t>
            </a:r>
          </a:p>
          <a:p>
            <a:pPr lvl="0" fontAlgn="base">
              <a:lnSpc>
                <a:spcPct val="107000"/>
              </a:lnSpc>
              <a:spcAft>
                <a:spcPts val="235"/>
              </a:spcAft>
              <a:buClr>
                <a:srgbClr val="181717"/>
              </a:buClr>
              <a:buSzPts val="1250"/>
            </a:pPr>
            <a:r>
              <a:rPr lang="en-US" sz="3600" dirty="0" smtClean="0">
                <a:solidFill>
                  <a:srgbClr val="007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khô hanh, rét buốt, ít mưa, mưa phùn gió bấc, trời u </a:t>
            </a:r>
            <a:r>
              <a:rPr lang="en-US" sz="3600" dirty="0" smtClean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ám.</a:t>
            </a:r>
            <a:r>
              <a:rPr lang="en-US" sz="36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loài cây trơ 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cành, trụi </a:t>
            </a:r>
            <a:r>
              <a:rPr lang="en-US" sz="40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lá,..</a:t>
            </a:r>
            <a:endParaRPr lang="en-US" sz="4000" dirty="0">
              <a:solidFill>
                <a:srgbClr val="181717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478</Words>
  <Application>Microsoft Office PowerPoint</Application>
  <PresentationFormat>Widescreen</PresentationFormat>
  <Paragraphs>63</Paragraphs>
  <Slides>16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.VnArialH</vt:lpstr>
      <vt:lpstr>.VnTime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255</cp:revision>
  <dcterms:created xsi:type="dcterms:W3CDTF">2021-06-02T01:34:28Z</dcterms:created>
  <dcterms:modified xsi:type="dcterms:W3CDTF">2025-01-21T09:09:28Z</dcterms:modified>
</cp:coreProperties>
</file>