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3.wav" ContentType="audio/wav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81" r:id="rId2"/>
    <p:sldId id="407" r:id="rId3"/>
    <p:sldId id="405" r:id="rId4"/>
    <p:sldId id="406" r:id="rId5"/>
    <p:sldId id="289" r:id="rId6"/>
    <p:sldId id="402" r:id="rId7"/>
    <p:sldId id="403" r:id="rId8"/>
    <p:sldId id="404" r:id="rId9"/>
    <p:sldId id="372" r:id="rId10"/>
    <p:sldId id="392" r:id="rId11"/>
    <p:sldId id="371" r:id="rId12"/>
    <p:sldId id="286" r:id="rId1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E6FD"/>
    <a:srgbClr val="FCFAF8"/>
    <a:srgbClr val="C6EBFE"/>
    <a:srgbClr val="EED048"/>
    <a:srgbClr val="6D6E72"/>
    <a:srgbClr val="007DC9"/>
    <a:srgbClr val="EF4136"/>
    <a:srgbClr val="F35757"/>
    <a:srgbClr val="C4EA79"/>
    <a:srgbClr val="1F49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82" autoAdjust="0"/>
    <p:restoredTop sz="94660"/>
  </p:normalViewPr>
  <p:slideViewPr>
    <p:cSldViewPr snapToGrid="0">
      <p:cViewPr varScale="1">
        <p:scale>
          <a:sx n="83" d="100"/>
          <a:sy n="83" d="100"/>
        </p:scale>
        <p:origin x="413" y="6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4C60EF-EDF2-4687-818B-AD6EE007A415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565620-86C8-43A4-8A63-B1ABABA0A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204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862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001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EBB9E0-824E-4D70-BFCE-903A5EA578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922AC1-9D5D-4353-BE29-B782B8F4A0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62" r:id="rId6"/>
    <p:sldLayoutId id="2147483663" r:id="rId7"/>
    <p:sldLayoutId id="2147483664" r:id="rId8"/>
    <p:sldLayoutId id="2147483665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  <p:sldLayoutId id="2147483691" r:id="rId26"/>
    <p:sldLayoutId id="2147483692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6.wm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.wm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18.gif"/><Relationship Id="rId3" Type="http://schemas.openxmlformats.org/officeDocument/2006/relationships/audio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17.png"/><Relationship Id="rId2" Type="http://schemas.microsoft.com/office/2007/relationships/media" Target="../media/media3.mp3"/><Relationship Id="rId16" Type="http://schemas.openxmlformats.org/officeDocument/2006/relationships/image" Target="../media/image14.png"/><Relationship Id="rId1" Type="http://schemas.openxmlformats.org/officeDocument/2006/relationships/vmlDrawing" Target="../drawings/vmlDrawing1.vml"/><Relationship Id="rId6" Type="http://schemas.openxmlformats.org/officeDocument/2006/relationships/audio" Target="../media/audio1.wav"/><Relationship Id="rId11" Type="http://schemas.openxmlformats.org/officeDocument/2006/relationships/image" Target="../media/image16.wmf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20.png"/><Relationship Id="rId10" Type="http://schemas.openxmlformats.org/officeDocument/2006/relationships/oleObject" Target="../embeddings/oleObject1.bin"/><Relationship Id="rId4" Type="http://schemas.openxmlformats.org/officeDocument/2006/relationships/slideLayout" Target="../slideLayouts/slideLayout26.xml"/><Relationship Id="rId9" Type="http://schemas.openxmlformats.org/officeDocument/2006/relationships/audio" Target="../media/audio4.wav"/><Relationship Id="rId1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17.png"/><Relationship Id="rId3" Type="http://schemas.openxmlformats.org/officeDocument/2006/relationships/audio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16.wmf"/><Relationship Id="rId17" Type="http://schemas.openxmlformats.org/officeDocument/2006/relationships/image" Target="../media/image20.png"/><Relationship Id="rId2" Type="http://schemas.microsoft.com/office/2007/relationships/media" Target="../media/media3.mp3"/><Relationship Id="rId16" Type="http://schemas.openxmlformats.org/officeDocument/2006/relationships/image" Target="../media/image14.png"/><Relationship Id="rId1" Type="http://schemas.openxmlformats.org/officeDocument/2006/relationships/vmlDrawing" Target="../drawings/vmlDrawing2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2.bin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19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26.xml"/><Relationship Id="rId9" Type="http://schemas.openxmlformats.org/officeDocument/2006/relationships/audio" Target="../media/audio4.wav"/><Relationship Id="rId14" Type="http://schemas.openxmlformats.org/officeDocument/2006/relationships/image" Target="../media/image1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7.xml"/><Relationship Id="rId1" Type="http://schemas.openxmlformats.org/officeDocument/2006/relationships/audio" Target="file:///C:\Documents%20and%20Settings\User\My%20Documents\Am%20thanh\tieng%20hat%20ban%20be%20minh.wav.wav" TargetMode="Externa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microsoft.com/office/2007/relationships/hdphoto" Target="../media/hdphoto4.wdp"/><Relationship Id="rId7" Type="http://schemas.openxmlformats.org/officeDocument/2006/relationships/image" Target="../media/image10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4" descr="Pictur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-38100"/>
            <a:ext cx="12192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15" descr="Pictur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5251" y="-304800"/>
            <a:ext cx="121793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16" descr="FSTV1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12184" y="-38100"/>
            <a:ext cx="2645835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17" descr="DAISIE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46451" y="5981700"/>
            <a:ext cx="3200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18" descr="DAISIE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9651" y="6057900"/>
            <a:ext cx="3200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19" descr="flying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611735">
            <a:off x="8777817" y="3840164"/>
            <a:ext cx="3742267" cy="282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2838451" y="3581401"/>
            <a:ext cx="606636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en-US" sz="2800">
                <a:solidFill>
                  <a:srgbClr val="006600"/>
                </a:solidFill>
                <a:cs typeface="Times New Roman" pitchFamily="18" charset="0"/>
              </a:rPr>
              <a:t>Giáo viên</a:t>
            </a:r>
            <a:r>
              <a:rPr lang="en-US" sz="2800">
                <a:solidFill>
                  <a:srgbClr val="006600"/>
                </a:solidFill>
                <a:cs typeface="Times New Roman" pitchFamily="18" charset="0"/>
              </a:rPr>
              <a:t> : </a:t>
            </a:r>
            <a:r>
              <a:rPr lang="en-US" sz="2800">
                <a:solidFill>
                  <a:srgbClr val="0033CC"/>
                </a:solidFill>
                <a:cs typeface="Times New Roman" pitchFamily="18" charset="0"/>
                <a:sym typeface="Times New Roman" pitchFamily="18" charset="0"/>
              </a:rPr>
              <a:t>Phạm Thị Tâm</a:t>
            </a:r>
            <a:endParaRPr lang="en-US" sz="2800">
              <a:solidFill>
                <a:srgbClr val="0033CC"/>
              </a:solidFill>
              <a:cs typeface="Times New Roman" pitchFamily="18" charset="0"/>
            </a:endParaRPr>
          </a:p>
        </p:txBody>
      </p:sp>
      <p:sp>
        <p:nvSpPr>
          <p:cNvPr id="3081" name="WordArt 9"/>
          <p:cNvSpPr>
            <a:spLocks noChangeArrowheads="1" noChangeShapeType="1"/>
          </p:cNvSpPr>
          <p:nvPr/>
        </p:nvSpPr>
        <p:spPr bwMode="auto">
          <a:xfrm>
            <a:off x="1009651" y="723900"/>
            <a:ext cx="10261600" cy="6172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r>
              <a:rPr lang="vi-VN" sz="3600" kern="1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Times New Roman"/>
                <a:cs typeface="Times New Roman"/>
              </a:rPr>
              <a:t>Nhiệt liệt chào mừng</a:t>
            </a:r>
          </a:p>
        </p:txBody>
      </p:sp>
      <p:pic>
        <p:nvPicPr>
          <p:cNvPr id="3082" name="Picture 22" descr="XMSTRER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350" y="177801"/>
            <a:ext cx="431801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Picture 23" descr="XMSTRER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1857376" y="-1901826"/>
            <a:ext cx="209550" cy="3937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Picture 24" descr="DAISIE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28084" y="5600701"/>
            <a:ext cx="3947584" cy="123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5" name="Picture 25" descr="CHCA207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7651" y="5753100"/>
            <a:ext cx="5458883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6" name="Text Box 16"/>
          <p:cNvSpPr txBox="1">
            <a:spLocks noChangeArrowheads="1"/>
          </p:cNvSpPr>
          <p:nvPr/>
        </p:nvSpPr>
        <p:spPr bwMode="auto">
          <a:xfrm>
            <a:off x="2127251" y="4191001"/>
            <a:ext cx="7823200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en-US" sz="2800">
                <a:solidFill>
                  <a:srgbClr val="0033CC"/>
                </a:solidFill>
                <a:cs typeface="Times New Roman" pitchFamily="18" charset="0"/>
              </a:rPr>
              <a:t>Đơn vị: Tr</a:t>
            </a:r>
            <a:r>
              <a:rPr lang="vi-VN" altLang="en-US" sz="2800">
                <a:solidFill>
                  <a:srgbClr val="0033CC"/>
                </a:solidFill>
                <a:cs typeface="Times New Roman" pitchFamily="18" charset="0"/>
                <a:sym typeface="Times New Roman" pitchFamily="18" charset="0"/>
              </a:rPr>
              <a:t>ư</a:t>
            </a:r>
            <a:r>
              <a:rPr lang="vi-VN" altLang="en-US" sz="2800">
                <a:solidFill>
                  <a:srgbClr val="0033CC"/>
                </a:solidFill>
                <a:cs typeface="Times New Roman" pitchFamily="18" charset="0"/>
              </a:rPr>
              <a:t>ờng Tiểu học </a:t>
            </a:r>
            <a:r>
              <a:rPr lang="en-US" altLang="en-US" sz="2800">
                <a:solidFill>
                  <a:srgbClr val="0033CC"/>
                </a:solidFill>
                <a:cs typeface="Times New Roman" pitchFamily="18" charset="0"/>
              </a:rPr>
              <a:t>Tây Hưng</a:t>
            </a:r>
            <a:endParaRPr lang="vi-VN" altLang="en-US" sz="2800">
              <a:solidFill>
                <a:srgbClr val="0033CC"/>
              </a:solidFill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vi-VN" altLang="en-US" sz="2800">
                <a:solidFill>
                  <a:srgbClr val="0033CC"/>
                </a:solidFill>
                <a:cs typeface="Times New Roman" pitchFamily="18" charset="0"/>
              </a:rPr>
              <a:t>               Tiên Lãng- Hải Phòng</a:t>
            </a:r>
          </a:p>
        </p:txBody>
      </p:sp>
      <p:pic>
        <p:nvPicPr>
          <p:cNvPr id="3087" name="Picture 27" descr="XMSTRER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10112376" y="-1901825"/>
            <a:ext cx="20955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8" name="Picture 28" descr="XMSTRER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753851" y="342901"/>
            <a:ext cx="431800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9" name="TextBox 20"/>
          <p:cNvSpPr txBox="1">
            <a:spLocks noChangeArrowheads="1"/>
          </p:cNvSpPr>
          <p:nvPr/>
        </p:nvSpPr>
        <p:spPr bwMode="auto">
          <a:xfrm>
            <a:off x="1517651" y="2171701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  <a:cs typeface="Times New Roman" pitchFamily="18" charset="0"/>
              </a:rPr>
              <a:t>      </a:t>
            </a:r>
            <a:r>
              <a:rPr lang="en-US" sz="4000" b="1" dirty="0" err="1">
                <a:solidFill>
                  <a:srgbClr val="0000CC"/>
                </a:solidFill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cs typeface="Times New Roman" pitchFamily="18" charset="0"/>
              </a:rPr>
              <a:t>thầy</a:t>
            </a:r>
            <a:r>
              <a:rPr lang="en-US" sz="40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cs typeface="Times New Roman" pitchFamily="18" charset="0"/>
              </a:rPr>
              <a:t>cô</a:t>
            </a:r>
            <a:r>
              <a:rPr lang="en-US" sz="40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cs typeface="Times New Roman" pitchFamily="18" charset="0"/>
              </a:rPr>
              <a:t>giáo</a:t>
            </a:r>
            <a:r>
              <a:rPr lang="en-US" sz="40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cs typeface="Times New Roman" pitchFamily="18" charset="0"/>
              </a:rPr>
              <a:t>về</a:t>
            </a:r>
            <a:r>
              <a:rPr lang="en-US" sz="40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cs typeface="Times New Roman" pitchFamily="18" charset="0"/>
              </a:rPr>
              <a:t>dự</a:t>
            </a:r>
            <a:r>
              <a:rPr lang="en-US" sz="40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cs typeface="Times New Roman" pitchFamily="18" charset="0"/>
              </a:rPr>
              <a:t>giờ</a:t>
            </a:r>
            <a:r>
              <a:rPr lang="en-US" sz="40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endParaRPr lang="en-US" sz="40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HỎI 1 </a:t>
            </a: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" name="Equation" r:id="rId10" imgW="114120" imgH="177480" progId="Equation.DSMT4">
                  <p:embed/>
                </p:oleObj>
              </mc:Choice>
              <mc:Fallback>
                <p:oleObj name="Equation" r:id="rId10" imgW="114120" imgH="17748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569803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UVN Ai Cap" panose="02040603050506020204" pitchFamily="18" charset="0"/>
              </a:rPr>
              <a:t>A. </a:t>
            </a:r>
            <a:r>
              <a:rPr lang="en-US" sz="4800" smtClean="0">
                <a:solidFill>
                  <a:schemeClr val="bg1"/>
                </a:solidFill>
                <a:latin typeface="UVN Ai Cap" panose="02040603050506020204" pitchFamily="18" charset="0"/>
              </a:rPr>
              <a:t>3 và 7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2423" y="1692575"/>
            <a:ext cx="11213771" cy="2308324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UVN Ai Cap" panose="02040603050506020204" pitchFamily="18" charset="0"/>
              </a:rPr>
              <a:t>                          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3   x   7  =  21</a:t>
            </a:r>
          </a:p>
          <a:p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 Đâu là thừa số? 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  <a:p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       A. 3 và 7           </a:t>
            </a:r>
            <a:r>
              <a:rPr lang="en-US" sz="4800" dirty="0">
                <a:solidFill>
                  <a:schemeClr val="bg1"/>
                </a:solidFill>
                <a:latin typeface="UVN Ai Cap" panose="02040603050506020204" pitchFamily="18" charset="0"/>
              </a:rPr>
              <a:t>B. 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3 x 7          C. 21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563070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189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4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HỎI 2</a:t>
            </a: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0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457200" y="5493603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bg1"/>
                </a:solidFill>
                <a:latin typeface="+mj-lt"/>
              </a:rPr>
              <a:t>C. </a:t>
            </a:r>
            <a:r>
              <a:rPr lang="en-US" sz="4800" dirty="0" smtClean="0">
                <a:solidFill>
                  <a:schemeClr val="bg1"/>
                </a:solidFill>
                <a:latin typeface="+mj-lt"/>
              </a:rPr>
              <a:t>20</a:t>
            </a:r>
            <a:endParaRPr lang="en-US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09786" y="1903438"/>
            <a:ext cx="11829813" cy="292387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+mj-lt"/>
              </a:rPr>
              <a:t>                               </a:t>
            </a:r>
            <a:r>
              <a:rPr lang="en-US" sz="4400" b="1" dirty="0" smtClean="0">
                <a:solidFill>
                  <a:schemeClr val="bg1"/>
                </a:solidFill>
                <a:latin typeface="+mj-lt"/>
              </a:rPr>
              <a:t>4  x  5   =  20</a:t>
            </a:r>
            <a:endParaRPr lang="vi-VN" sz="4400" dirty="0" smtClean="0">
              <a:solidFill>
                <a:schemeClr val="bg1"/>
              </a:solidFill>
              <a:latin typeface="+mj-lt"/>
            </a:endParaRPr>
          </a:p>
          <a:p>
            <a:r>
              <a:rPr lang="en-US" sz="4400" dirty="0" smtClean="0">
                <a:solidFill>
                  <a:schemeClr val="bg1"/>
                </a:solidFill>
                <a:latin typeface="+mj-lt"/>
              </a:rPr>
              <a:t>    Đâu là tích ?                 </a:t>
            </a:r>
          </a:p>
          <a:p>
            <a:r>
              <a:rPr lang="en-US" sz="4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4400" dirty="0" smtClean="0">
                <a:solidFill>
                  <a:schemeClr val="bg1"/>
                </a:solidFill>
                <a:latin typeface="+mj-lt"/>
              </a:rPr>
              <a:t>         </a:t>
            </a:r>
            <a:r>
              <a:rPr lang="vi-VN" sz="4400" dirty="0" smtClean="0">
                <a:solidFill>
                  <a:schemeClr val="bg1"/>
                </a:solidFill>
                <a:latin typeface="+mj-lt"/>
              </a:rPr>
              <a:t>A</a:t>
            </a:r>
            <a:r>
              <a:rPr lang="en-US" sz="4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4400" dirty="0" smtClean="0">
                <a:solidFill>
                  <a:schemeClr val="bg1"/>
                </a:solidFill>
                <a:latin typeface="+mj-lt"/>
              </a:rPr>
              <a:t>.</a:t>
            </a:r>
            <a:r>
              <a:rPr lang="en-US" sz="4400" dirty="0">
                <a:solidFill>
                  <a:schemeClr val="bg1"/>
                </a:solidFill>
                <a:latin typeface="+mj-lt"/>
              </a:rPr>
              <a:t>4</a:t>
            </a:r>
            <a:r>
              <a:rPr lang="en-US" sz="4400" dirty="0" smtClean="0">
                <a:solidFill>
                  <a:schemeClr val="bg1"/>
                </a:solidFill>
                <a:latin typeface="+mj-lt"/>
              </a:rPr>
              <a:t>             </a:t>
            </a:r>
            <a:r>
              <a:rPr lang="vi-VN" sz="4400" dirty="0" smtClean="0">
                <a:solidFill>
                  <a:schemeClr val="bg1"/>
                </a:solidFill>
                <a:latin typeface="+mj-lt"/>
              </a:rPr>
              <a:t>B</a:t>
            </a:r>
            <a:r>
              <a:rPr lang="vi-VN" sz="4400" dirty="0">
                <a:solidFill>
                  <a:schemeClr val="bg1"/>
                </a:solidFill>
                <a:latin typeface="+mj-lt"/>
              </a:rPr>
              <a:t>. </a:t>
            </a:r>
            <a:r>
              <a:rPr lang="en-US" sz="4400" dirty="0" smtClean="0">
                <a:solidFill>
                  <a:schemeClr val="bg1"/>
                </a:solidFill>
                <a:latin typeface="+mj-lt"/>
              </a:rPr>
              <a:t>5                  C</a:t>
            </a:r>
            <a:r>
              <a:rPr lang="vi-VN" sz="4400" dirty="0">
                <a:solidFill>
                  <a:schemeClr val="bg1"/>
                </a:solidFill>
                <a:latin typeface="+mj-lt"/>
              </a:rPr>
              <a:t>. </a:t>
            </a:r>
            <a:r>
              <a:rPr lang="en-US" sz="4400" dirty="0" smtClean="0">
                <a:solidFill>
                  <a:schemeClr val="bg1"/>
                </a:solidFill>
                <a:latin typeface="+mj-lt"/>
              </a:rPr>
              <a:t>20</a:t>
            </a:r>
            <a:r>
              <a:rPr lang="vi-VN" sz="4800" dirty="0" smtClean="0"/>
              <a:t>.</a:t>
            </a:r>
            <a:endParaRPr lang="vi-VN" sz="4800" dirty="0"/>
          </a:p>
          <a:p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688716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53542" y="651018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39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vi-VN" altLang="en-US"/>
          </a:p>
        </p:txBody>
      </p:sp>
      <p:pic>
        <p:nvPicPr>
          <p:cNvPr id="13315" name="Picture 3" descr="P7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noFill/>
        </p:spPr>
      </p:pic>
      <p:sp>
        <p:nvSpPr>
          <p:cNvPr id="25604" name="AutoShape 4"/>
          <p:cNvSpPr>
            <a:spLocks noChangeArrowheads="1"/>
          </p:cNvSpPr>
          <p:nvPr/>
        </p:nvSpPr>
        <p:spPr bwMode="auto">
          <a:xfrm rot="-5400000">
            <a:off x="6753225" y="4803775"/>
            <a:ext cx="895350" cy="1193800"/>
          </a:xfrm>
          <a:prstGeom prst="irregularSeal1">
            <a:avLst/>
          </a:prstGeom>
          <a:gradFill rotWithShape="1">
            <a:gsLst>
              <a:gs pos="0">
                <a:schemeClr val="hlink"/>
              </a:gs>
              <a:gs pos="100000">
                <a:srgbClr val="004747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 sz="2800">
              <a:latin typeface=".VnTime" pitchFamily="34" charset="0"/>
            </a:endParaRPr>
          </a:p>
        </p:txBody>
      </p:sp>
      <p:sp>
        <p:nvSpPr>
          <p:cNvPr id="25605" name="AutoShape 5"/>
          <p:cNvSpPr>
            <a:spLocks noChangeArrowheads="1"/>
          </p:cNvSpPr>
          <p:nvPr/>
        </p:nvSpPr>
        <p:spPr bwMode="auto">
          <a:xfrm>
            <a:off x="10272184" y="228601"/>
            <a:ext cx="1919816" cy="1439863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 sz="2800">
              <a:latin typeface=".VnTime" pitchFamily="34" charset="0"/>
            </a:endParaRPr>
          </a:p>
        </p:txBody>
      </p:sp>
      <p:sp>
        <p:nvSpPr>
          <p:cNvPr id="25606" name="AutoShape 6">
            <a:hlinkClick r:id="" action="ppaction://noaction"/>
          </p:cNvPr>
          <p:cNvSpPr>
            <a:spLocks noChangeArrowheads="1"/>
          </p:cNvSpPr>
          <p:nvPr/>
        </p:nvSpPr>
        <p:spPr bwMode="auto">
          <a:xfrm rot="-5400000">
            <a:off x="10512161" y="2655624"/>
            <a:ext cx="1439863" cy="1919816"/>
          </a:xfrm>
          <a:prstGeom prst="irregularSeal1">
            <a:avLst/>
          </a:prstGeom>
          <a:gradFill rotWithShape="1">
            <a:gsLst>
              <a:gs pos="0">
                <a:srgbClr val="CCFF99"/>
              </a:gs>
              <a:gs pos="100000">
                <a:srgbClr val="5E7647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 sz="2800">
              <a:latin typeface=".VnTime" pitchFamily="34" charset="0"/>
            </a:endParaRPr>
          </a:p>
        </p:txBody>
      </p:sp>
      <p:sp>
        <p:nvSpPr>
          <p:cNvPr id="25607" name="AutoShape 7"/>
          <p:cNvSpPr>
            <a:spLocks noChangeArrowheads="1"/>
          </p:cNvSpPr>
          <p:nvPr/>
        </p:nvSpPr>
        <p:spPr bwMode="auto">
          <a:xfrm>
            <a:off x="304800" y="0"/>
            <a:ext cx="1193800" cy="895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 sz="2800">
              <a:latin typeface=".VnTime" pitchFamily="34" charset="0"/>
            </a:endParaRPr>
          </a:p>
        </p:txBody>
      </p:sp>
      <p:sp>
        <p:nvSpPr>
          <p:cNvPr id="25608" name="AutoShape 8"/>
          <p:cNvSpPr>
            <a:spLocks noChangeArrowheads="1"/>
          </p:cNvSpPr>
          <p:nvPr/>
        </p:nvSpPr>
        <p:spPr bwMode="auto">
          <a:xfrm>
            <a:off x="0" y="1600200"/>
            <a:ext cx="1193800" cy="895350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 sz="2800">
              <a:latin typeface=".VnTime" pitchFamily="34" charset="0"/>
            </a:endParaRPr>
          </a:p>
        </p:txBody>
      </p:sp>
      <p:sp>
        <p:nvSpPr>
          <p:cNvPr id="25609" name="AutoShape 9"/>
          <p:cNvSpPr>
            <a:spLocks noChangeArrowheads="1"/>
          </p:cNvSpPr>
          <p:nvPr/>
        </p:nvSpPr>
        <p:spPr bwMode="auto">
          <a:xfrm>
            <a:off x="4368800" y="0"/>
            <a:ext cx="1193800" cy="895350"/>
          </a:xfrm>
          <a:prstGeom prst="irregularSeal1">
            <a:avLst/>
          </a:prstGeom>
          <a:gradFill rotWithShape="1">
            <a:gsLst>
              <a:gs pos="0">
                <a:srgbClr val="CCFF99"/>
              </a:gs>
              <a:gs pos="100000">
                <a:srgbClr val="5E7647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 sz="2800">
              <a:latin typeface=".VnTime" pitchFamily="34" charset="0"/>
            </a:endParaRPr>
          </a:p>
        </p:txBody>
      </p:sp>
      <p:sp>
        <p:nvSpPr>
          <p:cNvPr id="25610" name="AutoShape 10"/>
          <p:cNvSpPr>
            <a:spLocks noChangeArrowheads="1"/>
          </p:cNvSpPr>
          <p:nvPr/>
        </p:nvSpPr>
        <p:spPr bwMode="auto">
          <a:xfrm>
            <a:off x="0" y="4724400"/>
            <a:ext cx="1193800" cy="895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 sz="2800">
              <a:latin typeface=".VnTime" pitchFamily="34" charset="0"/>
            </a:endParaRPr>
          </a:p>
        </p:txBody>
      </p:sp>
      <p:sp>
        <p:nvSpPr>
          <p:cNvPr id="25611" name="AutoShape 11"/>
          <p:cNvSpPr>
            <a:spLocks noChangeArrowheads="1"/>
          </p:cNvSpPr>
          <p:nvPr/>
        </p:nvSpPr>
        <p:spPr bwMode="auto">
          <a:xfrm>
            <a:off x="3251200" y="3200400"/>
            <a:ext cx="1193800" cy="895350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 sz="2800">
              <a:latin typeface=".VnTime" pitchFamily="34" charset="0"/>
            </a:endParaRPr>
          </a:p>
        </p:txBody>
      </p:sp>
      <p:sp>
        <p:nvSpPr>
          <p:cNvPr id="25612" name="AutoShape 12"/>
          <p:cNvSpPr>
            <a:spLocks noChangeArrowheads="1"/>
          </p:cNvSpPr>
          <p:nvPr/>
        </p:nvSpPr>
        <p:spPr bwMode="auto">
          <a:xfrm>
            <a:off x="2946401" y="5715001"/>
            <a:ext cx="1919817" cy="1439863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 sz="2800">
              <a:latin typeface=".VnTime" pitchFamily="34" charset="0"/>
            </a:endParaRPr>
          </a:p>
        </p:txBody>
      </p:sp>
      <p:sp>
        <p:nvSpPr>
          <p:cNvPr id="25613" name="AutoShape 13"/>
          <p:cNvSpPr>
            <a:spLocks noChangeArrowheads="1"/>
          </p:cNvSpPr>
          <p:nvPr/>
        </p:nvSpPr>
        <p:spPr bwMode="auto">
          <a:xfrm>
            <a:off x="711200" y="3048000"/>
            <a:ext cx="1193800" cy="895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 sz="2800">
              <a:latin typeface=".VnTime" pitchFamily="34" charset="0"/>
            </a:endParaRPr>
          </a:p>
        </p:txBody>
      </p:sp>
      <p:sp>
        <p:nvSpPr>
          <p:cNvPr id="25614" name="WordArt 14"/>
          <p:cNvSpPr>
            <a:spLocks noChangeArrowheads="1" noChangeShapeType="1"/>
          </p:cNvSpPr>
          <p:nvPr/>
        </p:nvSpPr>
        <p:spPr bwMode="auto">
          <a:xfrm>
            <a:off x="304800" y="-4787900"/>
            <a:ext cx="1828800" cy="6007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5000"/>
                    </a:srgbClr>
                  </a:outerShdw>
                </a:effectLst>
                <a:latin typeface=".VnArialH"/>
              </a:rPr>
              <a:t> xin</a:t>
            </a:r>
          </a:p>
          <a:p>
            <a:pPr algn="ctr"/>
            <a:r>
              <a:rPr lang="pt-BR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5000"/>
                    </a:srgbClr>
                  </a:outerShdw>
                </a:effectLst>
                <a:latin typeface=".VnArialH"/>
              </a:rPr>
              <a:t>trân </a:t>
            </a:r>
          </a:p>
          <a:p>
            <a:pPr algn="ctr"/>
            <a:r>
              <a:rPr lang="pt-BR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5000"/>
                    </a:srgbClr>
                  </a:outerShdw>
                </a:effectLst>
                <a:latin typeface=".VnArialH"/>
              </a:rPr>
              <a:t>Cảm</a:t>
            </a:r>
          </a:p>
          <a:p>
            <a:pPr algn="ctr"/>
            <a:r>
              <a:rPr lang="pt-BR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5000"/>
                    </a:srgbClr>
                  </a:outerShdw>
                </a:effectLst>
                <a:latin typeface=".VnArialH"/>
              </a:rPr>
              <a:t> ơn </a:t>
            </a:r>
          </a:p>
          <a:p>
            <a:pPr algn="ctr"/>
            <a:r>
              <a:rPr lang="pt-BR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5000"/>
                    </a:srgbClr>
                  </a:outerShdw>
                </a:effectLst>
                <a:latin typeface=".VnArialH"/>
              </a:rPr>
              <a:t>các </a:t>
            </a:r>
          </a:p>
          <a:p>
            <a:pPr algn="ctr"/>
            <a:r>
              <a:rPr lang="pt-BR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5000"/>
                    </a:srgbClr>
                  </a:outerShdw>
                </a:effectLst>
                <a:latin typeface=".VnArialH"/>
              </a:rPr>
              <a:t>Thầy </a:t>
            </a:r>
          </a:p>
          <a:p>
            <a:pPr algn="ctr"/>
            <a:r>
              <a:rPr lang="pt-BR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5000"/>
                    </a:srgbClr>
                  </a:outerShdw>
                </a:effectLst>
                <a:latin typeface=".VnArialH"/>
              </a:rPr>
              <a:t>các </a:t>
            </a:r>
          </a:p>
          <a:p>
            <a:pPr algn="ctr"/>
            <a:r>
              <a:rPr lang="pt-BR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5000"/>
                    </a:srgbClr>
                  </a:outerShdw>
                </a:effectLst>
                <a:latin typeface=".VnArialH"/>
              </a:rPr>
              <a:t>giáo</a:t>
            </a:r>
          </a:p>
          <a:p>
            <a:pPr algn="ctr"/>
            <a:r>
              <a:rPr lang="pt-BR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5000"/>
                    </a:srgbClr>
                  </a:outerShdw>
                </a:effectLst>
                <a:latin typeface=".VnArialH"/>
              </a:rPr>
              <a:t> và </a:t>
            </a:r>
          </a:p>
          <a:p>
            <a:pPr algn="ctr"/>
            <a:r>
              <a:rPr lang="pt-BR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5000"/>
                    </a:srgbClr>
                  </a:outerShdw>
                </a:effectLst>
                <a:latin typeface=".VnArialH"/>
              </a:rPr>
              <a:t>các</a:t>
            </a:r>
          </a:p>
          <a:p>
            <a:pPr algn="ctr"/>
            <a:r>
              <a:rPr lang="pt-BR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5000"/>
                    </a:srgbClr>
                  </a:outerShdw>
                </a:effectLst>
                <a:latin typeface=".VnArialH"/>
              </a:rPr>
              <a:t> em</a:t>
            </a:r>
          </a:p>
          <a:p>
            <a:pPr algn="ctr"/>
            <a:r>
              <a:rPr lang="pt-BR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5000"/>
                    </a:srgbClr>
                  </a:outerShdw>
                </a:effectLst>
                <a:latin typeface=".VnArialH"/>
              </a:rPr>
              <a:t> học </a:t>
            </a:r>
          </a:p>
          <a:p>
            <a:pPr algn="ctr"/>
            <a:r>
              <a:rPr lang="pt-BR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5000"/>
                    </a:srgbClr>
                  </a:outerShdw>
                </a:effectLst>
                <a:latin typeface=".VnArialH"/>
              </a:rPr>
              <a:t>sinh </a:t>
            </a:r>
            <a:endParaRPr lang="vi-VN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5000"/>
                  </a:srgbClr>
                </a:outerShdw>
              </a:effectLst>
            </a:endParaRPr>
          </a:p>
        </p:txBody>
      </p:sp>
      <p:pic>
        <p:nvPicPr>
          <p:cNvPr id="13327" name="Picture 15" descr="anim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29600" y="4648200"/>
            <a:ext cx="2499784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6"/>
          <p:cNvGrpSpPr>
            <a:grpSpLocks noChangeAspect="1"/>
          </p:cNvGrpSpPr>
          <p:nvPr/>
        </p:nvGrpSpPr>
        <p:grpSpPr bwMode="auto">
          <a:xfrm>
            <a:off x="3149600" y="2057400"/>
            <a:ext cx="8432800" cy="990600"/>
            <a:chOff x="0" y="0"/>
            <a:chExt cx="5088" cy="1152"/>
          </a:xfrm>
        </p:grpSpPr>
        <p:pic>
          <p:nvPicPr>
            <p:cNvPr id="13342" name="Picture 17" descr="DOVE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440" y="573"/>
              <a:ext cx="1008" cy="4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43" name="Picture 18" descr="DOVE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112" y="0"/>
              <a:ext cx="1008" cy="4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44" name="Picture 19" descr="DOVE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784" y="528"/>
              <a:ext cx="1008" cy="4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45" name="Picture 20" descr="DOVE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216" y="0"/>
              <a:ext cx="1008" cy="4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46" name="Picture 21" descr="DOVE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20" y="96"/>
              <a:ext cx="1008" cy="4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47" name="Picture 22" descr="DOVE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669"/>
              <a:ext cx="1008" cy="4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48" name="Picture 23" descr="DOVE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080" y="432"/>
              <a:ext cx="1008" cy="4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24"/>
          <p:cNvGrpSpPr>
            <a:grpSpLocks noChangeAspect="1"/>
          </p:cNvGrpSpPr>
          <p:nvPr/>
        </p:nvGrpSpPr>
        <p:grpSpPr bwMode="auto">
          <a:xfrm>
            <a:off x="2225615" y="1257300"/>
            <a:ext cx="7924800" cy="685800"/>
            <a:chOff x="0" y="0"/>
            <a:chExt cx="5088" cy="1152"/>
          </a:xfrm>
        </p:grpSpPr>
        <p:pic>
          <p:nvPicPr>
            <p:cNvPr id="13335" name="Picture 25" descr="DOVE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440" y="573"/>
              <a:ext cx="1008" cy="4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36" name="Picture 26" descr="DOVE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112" y="0"/>
              <a:ext cx="1008" cy="4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37" name="Picture 27" descr="DOVE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784" y="528"/>
              <a:ext cx="1008" cy="4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38" name="Picture 28" descr="DOVE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216" y="0"/>
              <a:ext cx="1008" cy="4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39" name="Picture 29" descr="DOVE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20" y="96"/>
              <a:ext cx="1008" cy="4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40" name="Picture 30" descr="DOVE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669"/>
              <a:ext cx="1008" cy="4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41" name="Picture 31" descr="DOVE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080" y="432"/>
              <a:ext cx="1008" cy="4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3330" name="Picture 32" descr="N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V="1">
            <a:off x="-8467" y="-106363"/>
            <a:ext cx="12175067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1" name="Picture 33" descr="N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-3355446" y="3214159"/>
            <a:ext cx="6854826" cy="296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2" name="Picture 34" descr="N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8653993" y="3361267"/>
            <a:ext cx="7073900" cy="319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3" name="Picture 35" descr="N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6816725"/>
            <a:ext cx="12192000" cy="22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36" name="tieng hat ban be minh.wav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9855200" y="6019800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0" decel="5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0" decel="10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0" decel="10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" presetID="34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3" dur="5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4000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8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0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1" dur="1000" decel="5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2" dur="1000" decel="10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3" dur="1000" decel="10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256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256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256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25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30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3000" fill="hold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000" fill="hold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000" fill="hold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0" fill="hold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7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0" fill="hold"/>
                                        <p:tgtEl>
                                          <p:spTgt spid="25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0" fill="hold"/>
                                        <p:tgtEl>
                                          <p:spTgt spid="25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34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90" dur="5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2" dur="4000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9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0)">
                                      <p:cBhvr>
                                        <p:cTn id="96" dur="271734" fill="hold"/>
                                        <p:tgtEl>
                                          <p:spTgt spid="256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7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636"/>
                </p:tgtEl>
              </p:cMediaNode>
            </p:audio>
          </p:childTnLst>
        </p:cTn>
      </p:par>
    </p:tnLst>
    <p:bldLst>
      <p:bldP spid="25604" grpId="0" animBg="1" autoUpdateAnimBg="0"/>
      <p:bldP spid="25605" grpId="0" animBg="1" autoUpdateAnimBg="0"/>
      <p:bldP spid="25606" grpId="0" animBg="1" autoUpdateAnimBg="0"/>
      <p:bldP spid="25607" grpId="0" animBg="1" autoUpdateAnimBg="0"/>
      <p:bldP spid="25608" grpId="0" animBg="1" autoUpdateAnimBg="0"/>
      <p:bldP spid="25609" grpId="0" animBg="1" autoUpdateAnimBg="0"/>
      <p:bldP spid="25610" grpId="0" animBg="1" autoUpdateAnimBg="0"/>
      <p:bldP spid="25611" grpId="0" animBg="1" autoUpdateAnimBg="0"/>
      <p:bldP spid="25612" grpId="0" animBg="1" autoUpdateAnimBg="0"/>
      <p:bldP spid="25613" grpId="0" animBg="1" autoUpdateAnimBg="0"/>
      <p:bldP spid="256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9convert.com - Karaoke Em Yêu Trường Em Lớp 3 Bài 8 Âm Nhạc Lớp 3 CD Bộ Giáo Dục (online-video-cutter.com)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3890" y="0"/>
            <a:ext cx="12265890" cy="7167418"/>
          </a:xfrm>
        </p:spPr>
      </p:pic>
    </p:spTree>
    <p:extLst>
      <p:ext uri="{BB962C8B-B14F-4D97-AF65-F5344CB8AC3E}">
        <p14:creationId xmlns:p14="http://schemas.microsoft.com/office/powerpoint/2010/main" val="690177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4873" y="489528"/>
            <a:ext cx="1143461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 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 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cũ:</a:t>
            </a: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Viết  2 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  2  +  2   +  2  +  2  =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thành  phép nhân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Viết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phép nhân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 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 3 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12  thành phép tính cộng các số hạng bằng nhau.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80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tải xuố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1298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8F59E39-1974-FDAE-D34A-9B3660F26E92}"/>
              </a:ext>
            </a:extLst>
          </p:cNvPr>
          <p:cNvSpPr txBox="1"/>
          <p:nvPr/>
        </p:nvSpPr>
        <p:spPr>
          <a:xfrm>
            <a:off x="1524001" y="332509"/>
            <a:ext cx="88669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  ngày 22 tháng 1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</a:p>
          <a:p>
            <a:pPr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  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EB7A99-3FDC-A8D0-C01A-F8F54084DC4D}"/>
              </a:ext>
            </a:extLst>
          </p:cNvPr>
          <p:cNvSpPr txBox="1"/>
          <p:nvPr/>
        </p:nvSpPr>
        <p:spPr>
          <a:xfrm>
            <a:off x="2530763" y="1819578"/>
            <a:ext cx="7204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 số - Tích   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0E8E9979-F41A-4F35-8FFF-E53B6EA4F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E9261C-C6C1-4220-BD06-1C4A5A07BBD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7451" y="1455669"/>
            <a:ext cx="5364885" cy="480016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B3AA5C1-C3F9-4A2D-A8B4-0B474B756413}"/>
              </a:ext>
            </a:extLst>
          </p:cNvPr>
          <p:cNvGrpSpPr/>
          <p:nvPr/>
        </p:nvGrpSpPr>
        <p:grpSpPr>
          <a:xfrm>
            <a:off x="6109666" y="294495"/>
            <a:ext cx="5364885" cy="3561254"/>
            <a:chOff x="6109664" y="652175"/>
            <a:chExt cx="5364885" cy="356125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B28AB4C-ACA9-4D61-8A25-93726888B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09664" y="652175"/>
              <a:ext cx="5364885" cy="3561254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36455E5-7ECA-4D54-9A80-C350A628F71A}"/>
                </a:ext>
              </a:extLst>
            </p:cNvPr>
            <p:cNvSpPr txBox="1"/>
            <p:nvPr/>
          </p:nvSpPr>
          <p:spPr>
            <a:xfrm>
              <a:off x="6321287" y="883720"/>
              <a:ext cx="36840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/>
                <a:t>Có tất cả </a:t>
              </a:r>
            </a:p>
            <a:p>
              <a:pPr algn="ctr"/>
              <a:r>
                <a:rPr lang="vi-VN" sz="2800" i="1" dirty="0"/>
                <a:t>bao nhiêu con cá?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ADCEB0CA-5CAC-48E0-9056-08CE950C444E}"/>
              </a:ext>
            </a:extLst>
          </p:cNvPr>
          <p:cNvSpPr txBox="1"/>
          <p:nvPr/>
        </p:nvSpPr>
        <p:spPr>
          <a:xfrm>
            <a:off x="2186612" y="1163806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EDE63A1-9CF1-4D36-8BCD-7122625B5AA8}"/>
              </a:ext>
            </a:extLst>
          </p:cNvPr>
          <p:cNvSpPr/>
          <p:nvPr/>
        </p:nvSpPr>
        <p:spPr>
          <a:xfrm>
            <a:off x="1535782" y="2020564"/>
            <a:ext cx="1525470" cy="80214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82C874F-CC82-49E0-A4E2-DF9A3B5DA7F3}"/>
              </a:ext>
            </a:extLst>
          </p:cNvPr>
          <p:cNvSpPr txBox="1"/>
          <p:nvPr/>
        </p:nvSpPr>
        <p:spPr>
          <a:xfrm>
            <a:off x="2186612" y="2971279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B050"/>
                </a:solidFill>
              </a:rPr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31D7D1A-CA2A-4D59-AE5E-E645F8422B38}"/>
              </a:ext>
            </a:extLst>
          </p:cNvPr>
          <p:cNvSpPr txBox="1"/>
          <p:nvPr/>
        </p:nvSpPr>
        <p:spPr>
          <a:xfrm>
            <a:off x="4471425" y="297127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2299A72-9CBC-4F10-AA61-B9FA24991E63}"/>
              </a:ext>
            </a:extLst>
          </p:cNvPr>
          <p:cNvSpPr txBox="1"/>
          <p:nvPr/>
        </p:nvSpPr>
        <p:spPr>
          <a:xfrm>
            <a:off x="3193747" y="4349503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0A1BF30-5710-4DA3-A8B9-8B1B3CAE292A}"/>
              </a:ext>
            </a:extLst>
          </p:cNvPr>
          <p:cNvSpPr txBox="1"/>
          <p:nvPr/>
        </p:nvSpPr>
        <p:spPr>
          <a:xfrm>
            <a:off x="2139494" y="5873432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B050"/>
                </a:solidFill>
              </a:rPr>
              <a:t>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4755E20-B4E6-4FF7-A6F5-CEBBAFC37B14}"/>
              </a:ext>
            </a:extLst>
          </p:cNvPr>
          <p:cNvSpPr txBox="1"/>
          <p:nvPr/>
        </p:nvSpPr>
        <p:spPr>
          <a:xfrm>
            <a:off x="4471425" y="5873431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B050"/>
                </a:solidFill>
              </a:rPr>
              <a:t>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E304753-76FF-45FA-BA75-A1DA01BDFB19}"/>
                  </a:ext>
                </a:extLst>
              </p:cNvPr>
              <p:cNvSpPr txBox="1"/>
              <p:nvPr/>
            </p:nvSpPr>
            <p:spPr>
              <a:xfrm>
                <a:off x="6267778" y="3386039"/>
                <a:ext cx="383310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200" dirty="0">
                    <a:solidFill>
                      <a:schemeClr val="tx1"/>
                    </a:solidFill>
                  </a:rPr>
                  <a:t>3  </a:t>
                </a:r>
                <a14:m>
                  <m:oMath xmlns:m="http://schemas.openxmlformats.org/officeDocument/2006/math">
                    <m:r>
                      <a:rPr lang="vi-VN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  <m:r>
                      <a:rPr lang="vi-VN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200" dirty="0">
                    <a:solidFill>
                      <a:schemeClr val="tx1"/>
                    </a:solidFill>
                  </a:rPr>
                  <a:t>     5     =     15</a:t>
                </a: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E304753-76FF-45FA-BA75-A1DA01BDFB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7778" y="3386039"/>
                <a:ext cx="3833101" cy="584775"/>
              </a:xfrm>
              <a:prstGeom prst="rect">
                <a:avLst/>
              </a:prstGeom>
              <a:blipFill>
                <a:blip r:embed="rId8"/>
                <a:stretch>
                  <a:fillRect l="-3975" t="-13542" r="-3021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60987CA6-B69B-406E-B1AA-38A1A8EC015B}"/>
              </a:ext>
            </a:extLst>
          </p:cNvPr>
          <p:cNvCxnSpPr/>
          <p:nvPr/>
        </p:nvCxnSpPr>
        <p:spPr>
          <a:xfrm flipV="1">
            <a:off x="6510596" y="4127833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DE0DE9F-1104-4304-AFC8-5EC63D10728B}"/>
              </a:ext>
            </a:extLst>
          </p:cNvPr>
          <p:cNvCxnSpPr/>
          <p:nvPr/>
        </p:nvCxnSpPr>
        <p:spPr>
          <a:xfrm flipV="1">
            <a:off x="8059616" y="4053941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1B99899C-F897-4DB8-917E-C7364A2C5C59}"/>
              </a:ext>
            </a:extLst>
          </p:cNvPr>
          <p:cNvCxnSpPr/>
          <p:nvPr/>
        </p:nvCxnSpPr>
        <p:spPr>
          <a:xfrm flipV="1">
            <a:off x="9776627" y="4081648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9E52B404-3B2A-4B64-A5CA-1E349F433DA2}"/>
              </a:ext>
            </a:extLst>
          </p:cNvPr>
          <p:cNvSpPr txBox="1"/>
          <p:nvPr/>
        </p:nvSpPr>
        <p:spPr>
          <a:xfrm>
            <a:off x="5882813" y="4618215"/>
            <a:ext cx="1332416" cy="461665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</a:rPr>
              <a:t>Thừa số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B89E9D6-FFE6-4A6B-A865-21591B0AD5C8}"/>
              </a:ext>
            </a:extLst>
          </p:cNvPr>
          <p:cNvSpPr txBox="1"/>
          <p:nvPr/>
        </p:nvSpPr>
        <p:spPr>
          <a:xfrm>
            <a:off x="7559665" y="4621352"/>
            <a:ext cx="1332416" cy="461665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</a:rPr>
              <a:t>Thừa số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501271A-BE6B-4774-805F-2E8658625613}"/>
              </a:ext>
            </a:extLst>
          </p:cNvPr>
          <p:cNvSpPr txBox="1"/>
          <p:nvPr/>
        </p:nvSpPr>
        <p:spPr>
          <a:xfrm>
            <a:off x="9422283" y="4636634"/>
            <a:ext cx="782587" cy="461665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</a:rPr>
              <a:t>Tích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E79ABA0-12B4-4612-B2D2-CE85901FB81E}"/>
                  </a:ext>
                </a:extLst>
              </p:cNvPr>
              <p:cNvSpPr/>
              <p:nvPr/>
            </p:nvSpPr>
            <p:spPr>
              <a:xfrm>
                <a:off x="6718058" y="5611821"/>
                <a:ext cx="363753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sz="2800" dirty="0"/>
                  <a:t>3</a:t>
                </a:r>
                <a14:m>
                  <m:oMath xmlns:m="http://schemas.openxmlformats.org/officeDocument/2006/math">
                    <m:r>
                      <a:rPr lang="vi-VN" sz="28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vi-VN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800" dirty="0"/>
                  <a:t> 5 cũng gọi là tích.</a:t>
                </a: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E79ABA0-12B4-4612-B2D2-CE85901FB8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8058" y="5611821"/>
                <a:ext cx="3637534" cy="523220"/>
              </a:xfrm>
              <a:prstGeom prst="rect">
                <a:avLst/>
              </a:prstGeom>
              <a:blipFill>
                <a:blip r:embed="rId10"/>
                <a:stretch>
                  <a:fillRect l="-3350" t="-12941" r="-2010" b="-3294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6768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42" grpId="0"/>
      <p:bldP spid="47" grpId="0" animBg="1"/>
      <p:bldP spid="49" grpId="0" animBg="1"/>
      <p:bldP spid="50" grpId="0" animBg="1"/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74618" y="646545"/>
            <a:ext cx="58743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động: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57744" y="1376220"/>
            <a:ext cx="4830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1: Số ?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3165" y="2105899"/>
            <a:ext cx="5523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2: Số ?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177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Oval 51">
            <a:extLst>
              <a:ext uri="{FF2B5EF4-FFF2-40B4-BE49-F238E27FC236}">
                <a16:creationId xmlns:a16="http://schemas.microsoft.com/office/drawing/2014/main" id="{5843F87D-4C25-4550-929F-932E2DC57EE5}"/>
              </a:ext>
            </a:extLst>
          </p:cNvPr>
          <p:cNvSpPr/>
          <p:nvPr/>
        </p:nvSpPr>
        <p:spPr>
          <a:xfrm>
            <a:off x="858983" y="784253"/>
            <a:ext cx="1930400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Bài 2</a:t>
            </a:r>
            <a:endParaRPr lang="vi-VN" sz="3200" b="1" dirty="0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585C150-977A-4AA5-A22B-6A2262ACC9E9}"/>
              </a:ext>
            </a:extLst>
          </p:cNvPr>
          <p:cNvGrpSpPr/>
          <p:nvPr/>
        </p:nvGrpSpPr>
        <p:grpSpPr>
          <a:xfrm>
            <a:off x="2623629" y="804765"/>
            <a:ext cx="1116312" cy="461666"/>
            <a:chOff x="1870518" y="1440653"/>
            <a:chExt cx="1116312" cy="461666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5818FEA4-2599-47A9-A6F0-748E6B03344B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56" name="Rectangle: Rounded Corners 55">
                <a:extLst>
                  <a:ext uri="{FF2B5EF4-FFF2-40B4-BE49-F238E27FC236}">
                    <a16:creationId xmlns:a16="http://schemas.microsoft.com/office/drawing/2014/main" id="{303A5151-652D-4F1D-AE32-7E0F80D25704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680A1E17-0872-4815-B397-BCB58AEBBB95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 smtClean="0"/>
                  <a:t>Số</a:t>
                </a:r>
                <a:endParaRPr lang="vi-VN" sz="2400" dirty="0"/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B38F0F2-CF86-4CF5-AF1E-A71572BF2F82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63888B9D-A61F-4790-85F8-2E79CAF36C9A}"/>
              </a:ext>
            </a:extLst>
          </p:cNvPr>
          <p:cNvSpPr txBox="1"/>
          <p:nvPr/>
        </p:nvSpPr>
        <p:spPr>
          <a:xfrm>
            <a:off x="1007898" y="1386585"/>
            <a:ext cx="7765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a) Trong mỗi nhóm hình có tất cả bao nhiêu chấm tròn?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4D2ED27B-487C-4BCA-B552-F825FAB7A6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1633"/>
          <a:stretch/>
        </p:blipFill>
        <p:spPr>
          <a:xfrm>
            <a:off x="1257419" y="1898205"/>
            <a:ext cx="9317815" cy="15290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C36DE3F0-992A-454E-A58A-E61C51C876AE}"/>
                  </a:ext>
                </a:extLst>
              </p:cNvPr>
              <p:cNvSpPr txBox="1"/>
              <p:nvPr/>
            </p:nvSpPr>
            <p:spPr>
              <a:xfrm>
                <a:off x="1418734" y="3362778"/>
                <a:ext cx="210506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>
                    <a:solidFill>
                      <a:srgbClr val="FF0066"/>
                    </a:solidFill>
                  </a:rPr>
                  <a:t>(A) </a:t>
                </a:r>
                <a:r>
                  <a:rPr lang="vi-VN" sz="2400" dirty="0"/>
                  <a:t>2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/>
                  <a:t> 5 = 10</a:t>
                </a: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C36DE3F0-992A-454E-A58A-E61C51C876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8734" y="3362778"/>
                <a:ext cx="2105063" cy="461665"/>
              </a:xfrm>
              <a:prstGeom prst="rect">
                <a:avLst/>
              </a:prstGeom>
              <a:blipFill>
                <a:blip r:embed="rId6"/>
                <a:stretch>
                  <a:fillRect l="-4638" t="-9333" r="-3768" b="-32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1" name="Group 60">
            <a:extLst>
              <a:ext uri="{FF2B5EF4-FFF2-40B4-BE49-F238E27FC236}">
                <a16:creationId xmlns:a16="http://schemas.microsoft.com/office/drawing/2014/main" id="{7600C2D2-256D-4686-9F8B-157F938796B9}"/>
              </a:ext>
            </a:extLst>
          </p:cNvPr>
          <p:cNvGrpSpPr/>
          <p:nvPr/>
        </p:nvGrpSpPr>
        <p:grpSpPr>
          <a:xfrm>
            <a:off x="4376085" y="3354142"/>
            <a:ext cx="2693366" cy="478938"/>
            <a:chOff x="4609114" y="4170771"/>
            <a:chExt cx="2693366" cy="4789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684EDA40-11FC-40C3-A7BC-808A0937604C}"/>
                    </a:ext>
                  </a:extLst>
                </p:cNvPr>
                <p:cNvSpPr txBox="1"/>
                <p:nvPr/>
              </p:nvSpPr>
              <p:spPr>
                <a:xfrm>
                  <a:off x="4609114" y="4170771"/>
                  <a:ext cx="269336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vi-VN" sz="2400" dirty="0">
                      <a:solidFill>
                        <a:srgbClr val="FF0066"/>
                      </a:solidFill>
                    </a:rPr>
                    <a:t>(B) </a:t>
                  </a:r>
                  <a:r>
                    <a:rPr lang="vi-VN" sz="2400" dirty="0"/>
                    <a:t>      </a:t>
                  </a:r>
                  <a14:m>
                    <m:oMath xmlns:m="http://schemas.openxmlformats.org/officeDocument/2006/math">
                      <m:r>
                        <a:rPr lang="vi-VN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400" dirty="0"/>
                    <a:t>       =      </a:t>
                  </a:r>
                </a:p>
              </p:txBody>
            </p:sp>
          </mc:Choice>
          <mc:Fallback xmlns="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684EDA40-11FC-40C3-A7BC-808A093760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09114" y="4170771"/>
                  <a:ext cx="2693366" cy="461665"/>
                </a:xfrm>
                <a:prstGeom prst="rect">
                  <a:avLst/>
                </a:prstGeom>
                <a:blipFill>
                  <a:blip r:embed="rId7"/>
                  <a:stretch>
                    <a:fillRect l="-3620" t="-9211" r="-2489" b="-30263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9CAF013C-9CF4-4C71-A1C4-9A374E771281}"/>
                </a:ext>
              </a:extLst>
            </p:cNvPr>
            <p:cNvSpPr/>
            <p:nvPr/>
          </p:nvSpPr>
          <p:spPr>
            <a:xfrm>
              <a:off x="515932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F6875AA4-4DDC-418D-A005-D3939BD664E5}"/>
                </a:ext>
              </a:extLst>
            </p:cNvPr>
            <p:cNvSpPr/>
            <p:nvPr/>
          </p:nvSpPr>
          <p:spPr>
            <a:xfrm>
              <a:off x="595579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33ADE782-58A1-4A1F-A5EF-E14FB0DC300A}"/>
                </a:ext>
              </a:extLst>
            </p:cNvPr>
            <p:cNvSpPr/>
            <p:nvPr/>
          </p:nvSpPr>
          <p:spPr>
            <a:xfrm>
              <a:off x="675226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6FDC1B4C-5843-4E34-BA53-1304924F7635}"/>
              </a:ext>
            </a:extLst>
          </p:cNvPr>
          <p:cNvGrpSpPr/>
          <p:nvPr/>
        </p:nvGrpSpPr>
        <p:grpSpPr>
          <a:xfrm>
            <a:off x="7869272" y="3362777"/>
            <a:ext cx="2710999" cy="478938"/>
            <a:chOff x="4609114" y="4170771"/>
            <a:chExt cx="2710999" cy="4789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AEEAC8E6-F0DC-4C4A-A142-14457189EE79}"/>
                    </a:ext>
                  </a:extLst>
                </p:cNvPr>
                <p:cNvSpPr txBox="1"/>
                <p:nvPr/>
              </p:nvSpPr>
              <p:spPr>
                <a:xfrm>
                  <a:off x="4609114" y="4170771"/>
                  <a:ext cx="2710999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vi-VN" sz="2400" dirty="0">
                      <a:solidFill>
                        <a:srgbClr val="FF0066"/>
                      </a:solidFill>
                    </a:rPr>
                    <a:t>(C) </a:t>
                  </a:r>
                  <a:r>
                    <a:rPr lang="vi-VN" sz="2400" dirty="0"/>
                    <a:t>      </a:t>
                  </a:r>
                  <a14:m>
                    <m:oMath xmlns:m="http://schemas.openxmlformats.org/officeDocument/2006/math">
                      <m:r>
                        <a:rPr lang="vi-VN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400" dirty="0"/>
                    <a:t>       =      </a:t>
                  </a:r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AEEAC8E6-F0DC-4C4A-A142-14457189EE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09114" y="4170771"/>
                  <a:ext cx="2710999" cy="461665"/>
                </a:xfrm>
                <a:prstGeom prst="rect">
                  <a:avLst/>
                </a:prstGeom>
                <a:blipFill>
                  <a:blip r:embed="rId8"/>
                  <a:stretch>
                    <a:fillRect l="-3596" t="-9333" r="-2472" b="-32000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52B1CBF4-138D-4F20-8621-B407184D11CD}"/>
                </a:ext>
              </a:extLst>
            </p:cNvPr>
            <p:cNvSpPr/>
            <p:nvPr/>
          </p:nvSpPr>
          <p:spPr>
            <a:xfrm>
              <a:off x="515932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EC2851F1-C66F-4AF5-9C44-14117DF3E942}"/>
                </a:ext>
              </a:extLst>
            </p:cNvPr>
            <p:cNvSpPr/>
            <p:nvPr/>
          </p:nvSpPr>
          <p:spPr>
            <a:xfrm>
              <a:off x="595579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C72C8416-1D73-4095-9423-3DB3F9D25255}"/>
                </a:ext>
              </a:extLst>
            </p:cNvPr>
            <p:cNvSpPr/>
            <p:nvPr/>
          </p:nvSpPr>
          <p:spPr>
            <a:xfrm>
              <a:off x="675226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2895397F-51B1-440F-899F-EEBC60AE52E2}"/>
              </a:ext>
            </a:extLst>
          </p:cNvPr>
          <p:cNvSpPr/>
          <p:nvPr/>
        </p:nvSpPr>
        <p:spPr>
          <a:xfrm>
            <a:off x="4936893" y="3362777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19BA4F46-7C69-4083-89C4-2923F7D70E07}"/>
              </a:ext>
            </a:extLst>
          </p:cNvPr>
          <p:cNvSpPr/>
          <p:nvPr/>
        </p:nvSpPr>
        <p:spPr>
          <a:xfrm>
            <a:off x="5737960" y="3354142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94E4DFA8-985E-4DFF-8198-FDC551BA48FE}"/>
              </a:ext>
            </a:extLst>
          </p:cNvPr>
          <p:cNvSpPr/>
          <p:nvPr/>
        </p:nvSpPr>
        <p:spPr>
          <a:xfrm>
            <a:off x="6531406" y="3353127"/>
            <a:ext cx="669793" cy="47893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4765E574-F2FF-461C-8CC4-52FF32DD273C}"/>
              </a:ext>
            </a:extLst>
          </p:cNvPr>
          <p:cNvSpPr/>
          <p:nvPr/>
        </p:nvSpPr>
        <p:spPr>
          <a:xfrm>
            <a:off x="8430894" y="3371412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29545C92-B464-4D4A-9B8D-CEE5E1522788}"/>
              </a:ext>
            </a:extLst>
          </p:cNvPr>
          <p:cNvSpPr/>
          <p:nvPr/>
        </p:nvSpPr>
        <p:spPr>
          <a:xfrm>
            <a:off x="9231961" y="3362777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C9F49F8B-E406-421B-A696-A38F2FC3DB2A}"/>
              </a:ext>
            </a:extLst>
          </p:cNvPr>
          <p:cNvSpPr/>
          <p:nvPr/>
        </p:nvSpPr>
        <p:spPr>
          <a:xfrm>
            <a:off x="10025407" y="3361762"/>
            <a:ext cx="669793" cy="47893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30827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8" grpId="0"/>
      <p:bldP spid="60" grpId="0"/>
      <p:bldP spid="73" grpId="0" animBg="1"/>
      <p:bldP spid="74" grpId="0" animBg="1"/>
      <p:bldP spid="75" grpId="0" animBg="1"/>
      <p:bldP spid="76" grpId="0" animBg="1"/>
      <p:bldP spid="77" grpId="0" animBg="1"/>
      <p:bldP spid="9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ình hiệu Rung chuông vàng (2007 - 2010)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308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11200" y="3276600"/>
            <a:ext cx="609600" cy="609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4089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33800" y="2608927"/>
            <a:ext cx="7992894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RUNG</a:t>
            </a:r>
          </a:p>
          <a:p>
            <a:pPr algn="ctr"/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CHUÔNG VÀNG</a:t>
            </a:r>
          </a:p>
        </p:txBody>
      </p:sp>
    </p:spTree>
    <p:extLst>
      <p:ext uri="{BB962C8B-B14F-4D97-AF65-F5344CB8AC3E}">
        <p14:creationId xmlns:p14="http://schemas.microsoft.com/office/powerpoint/2010/main" val="247155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1471</TotalTime>
  <Words>294</Words>
  <Application>Microsoft Office PowerPoint</Application>
  <PresentationFormat>Widescreen</PresentationFormat>
  <Paragraphs>101</Paragraphs>
  <Slides>12</Slides>
  <Notes>2</Notes>
  <HiddenSlides>0</HiddenSlides>
  <MMClips>5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.VnArialH</vt:lpstr>
      <vt:lpstr>.VnTime</vt:lpstr>
      <vt:lpstr>Algerian</vt:lpstr>
      <vt:lpstr>Arial</vt:lpstr>
      <vt:lpstr>Calibri</vt:lpstr>
      <vt:lpstr>Cambria Math</vt:lpstr>
      <vt:lpstr>Tahoma</vt:lpstr>
      <vt:lpstr>Times New Roman</vt:lpstr>
      <vt:lpstr>UTM Cookies</vt:lpstr>
      <vt:lpstr>UVN Ai Cap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Administrator</cp:lastModifiedBy>
  <cp:revision>215</cp:revision>
  <dcterms:created xsi:type="dcterms:W3CDTF">2021-06-02T01:34:28Z</dcterms:created>
  <dcterms:modified xsi:type="dcterms:W3CDTF">2025-01-20T12:44:39Z</dcterms:modified>
</cp:coreProperties>
</file>