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5"/>
  </p:notesMasterIdLst>
  <p:sldIdLst>
    <p:sldId id="343" r:id="rId2"/>
    <p:sldId id="296" r:id="rId3"/>
    <p:sldId id="298" r:id="rId4"/>
    <p:sldId id="299" r:id="rId5"/>
    <p:sldId id="295" r:id="rId6"/>
    <p:sldId id="331" r:id="rId7"/>
    <p:sldId id="301" r:id="rId8"/>
    <p:sldId id="302" r:id="rId9"/>
    <p:sldId id="303" r:id="rId10"/>
    <p:sldId id="304" r:id="rId11"/>
    <p:sldId id="305" r:id="rId12"/>
    <p:sldId id="307" r:id="rId13"/>
    <p:sldId id="308" r:id="rId14"/>
    <p:sldId id="350" r:id="rId15"/>
    <p:sldId id="309" r:id="rId16"/>
    <p:sldId id="310" r:id="rId17"/>
    <p:sldId id="311" r:id="rId18"/>
    <p:sldId id="345" r:id="rId19"/>
    <p:sldId id="346" r:id="rId20"/>
    <p:sldId id="347" r:id="rId21"/>
    <p:sldId id="348" r:id="rId22"/>
    <p:sldId id="349" r:id="rId23"/>
    <p:sldId id="34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oppins" panose="020B0604020202020204" charset="0"/>
      <p:regular r:id="rId30"/>
      <p:bold r:id="rId31"/>
      <p:italic r:id="rId32"/>
      <p:boldItalic r:id="rId33"/>
    </p:embeddedFont>
    <p:embeddedFont>
      <p:font typeface="Palanquin Dark" panose="020B0604020202020204" charset="0"/>
      <p:regular r:id="rId34"/>
      <p:bold r:id="rId35"/>
    </p:embeddedFont>
    <p:embeddedFont>
      <p:font typeface="Roboto Condensed Light" panose="020B0604020202020204" charset="0"/>
      <p:regular r:id="rId36"/>
    </p:embeddedFont>
    <p:embeddedFont>
      <p:font typeface="Bahnschrift SemiBold" panose="020B0502040204020203" pitchFamily="34" charset="0"/>
      <p:bold r:id="rId37"/>
    </p:embeddedFont>
    <p:embeddedFont>
      <p:font typeface="Fredoka On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7443"/>
    <a:srgbClr val="EDF6F7"/>
    <a:srgbClr val="F9D656"/>
    <a:srgbClr val="59C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6F96-A43B-44A2-92DC-4C2025683710}">
  <a:tblStyle styleId="{C7826F96-A43B-44A2-92DC-4C2025683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7" autoAdjust="0"/>
    <p:restoredTop sz="94660"/>
  </p:normalViewPr>
  <p:slideViewPr>
    <p:cSldViewPr snapToGrid="0">
      <p:cViewPr varScale="1">
        <p:scale>
          <a:sx n="92" d="100"/>
          <a:sy n="92" d="100"/>
        </p:scale>
        <p:origin x="792" y="78"/>
      </p:cViewPr>
      <p:guideLst>
        <p:guide orient="horz" pos="5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75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1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3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9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73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15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2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1fd4e8284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1fd4e8284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0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307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5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1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06647" y="1410524"/>
            <a:ext cx="6111000" cy="172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atin typeface="Arial" panose="020B0604020202020204" pitchFamily="34" charset="0"/>
                <a:cs typeface="Arial" panose="020B060402020202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16500" y="3546356"/>
            <a:ext cx="61110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720525" y="1377100"/>
            <a:ext cx="3388500" cy="3088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nSpc>
                <a:spcPct val="100000"/>
              </a:lnSpc>
              <a:spcBef>
                <a:spcPts val="1000"/>
              </a:spcBef>
              <a:spcAft>
                <a:spcPts val="0"/>
              </a:spcAft>
              <a:buClr>
                <a:srgbClr val="434343"/>
              </a:buClr>
              <a:buSzPts val="1400"/>
              <a:buFont typeface="Roboto Condensed Light"/>
              <a:buChar char="○"/>
              <a:defRPr/>
            </a:lvl2pPr>
            <a:lvl3pPr marL="1371600" lvl="2" indent="-317500">
              <a:lnSpc>
                <a:spcPct val="100000"/>
              </a:lnSpc>
              <a:spcBef>
                <a:spcPts val="0"/>
              </a:spcBef>
              <a:spcAft>
                <a:spcPts val="0"/>
              </a:spcAft>
              <a:buClr>
                <a:srgbClr val="434343"/>
              </a:buClr>
              <a:buSzPts val="1400"/>
              <a:buFont typeface="Roboto Condensed Light"/>
              <a:buChar char="■"/>
              <a:defRPr/>
            </a:lvl3pPr>
            <a:lvl4pPr marL="1828800" lvl="3" indent="-317500">
              <a:lnSpc>
                <a:spcPct val="100000"/>
              </a:lnSpc>
              <a:spcBef>
                <a:spcPts val="0"/>
              </a:spcBef>
              <a:spcAft>
                <a:spcPts val="0"/>
              </a:spcAft>
              <a:buClr>
                <a:srgbClr val="434343"/>
              </a:buClr>
              <a:buSzPts val="1400"/>
              <a:buFont typeface="Roboto Condensed Light"/>
              <a:buChar char="●"/>
              <a:defRPr/>
            </a:lvl4pPr>
            <a:lvl5pPr marL="2286000" lvl="4" indent="-317500">
              <a:lnSpc>
                <a:spcPct val="100000"/>
              </a:lnSpc>
              <a:spcBef>
                <a:spcPts val="0"/>
              </a:spcBef>
              <a:spcAft>
                <a:spcPts val="0"/>
              </a:spcAft>
              <a:buClr>
                <a:srgbClr val="434343"/>
              </a:buClr>
              <a:buSzPts val="1400"/>
              <a:buFont typeface="Roboto Condensed Light"/>
              <a:buChar char="○"/>
              <a:defRPr/>
            </a:lvl5pPr>
            <a:lvl6pPr marL="2743200" lvl="5" indent="-317500">
              <a:lnSpc>
                <a:spcPct val="100000"/>
              </a:lnSpc>
              <a:spcBef>
                <a:spcPts val="0"/>
              </a:spcBef>
              <a:spcAft>
                <a:spcPts val="0"/>
              </a:spcAft>
              <a:buClr>
                <a:srgbClr val="434343"/>
              </a:buClr>
              <a:buSzPts val="1400"/>
              <a:buFont typeface="Roboto Condensed Light"/>
              <a:buChar char="■"/>
              <a:defRPr/>
            </a:lvl6pPr>
            <a:lvl7pPr marL="3200400" lvl="6" indent="-317500">
              <a:lnSpc>
                <a:spcPct val="100000"/>
              </a:lnSpc>
              <a:spcBef>
                <a:spcPts val="0"/>
              </a:spcBef>
              <a:spcAft>
                <a:spcPts val="0"/>
              </a:spcAft>
              <a:buClr>
                <a:srgbClr val="434343"/>
              </a:buClr>
              <a:buSzPts val="1400"/>
              <a:buFont typeface="Roboto Condensed Light"/>
              <a:buChar char="●"/>
              <a:defRPr/>
            </a:lvl7pPr>
            <a:lvl8pPr marL="3657600" lvl="7" indent="-317500">
              <a:lnSpc>
                <a:spcPct val="100000"/>
              </a:lnSpc>
              <a:spcBef>
                <a:spcPts val="0"/>
              </a:spcBef>
              <a:spcAft>
                <a:spcPts val="0"/>
              </a:spcAft>
              <a:buClr>
                <a:srgbClr val="434343"/>
              </a:buClr>
              <a:buSzPts val="1400"/>
              <a:buFont typeface="Roboto Condensed Light"/>
              <a:buChar char="○"/>
              <a:defRPr/>
            </a:lvl8pPr>
            <a:lvl9pPr marL="4114800" lvl="8" indent="-317500">
              <a:lnSpc>
                <a:spcPct val="100000"/>
              </a:lnSpc>
              <a:spcBef>
                <a:spcPts val="0"/>
              </a:spcBef>
              <a:spcAft>
                <a:spcPts val="0"/>
              </a:spcAft>
              <a:buClr>
                <a:srgbClr val="434343"/>
              </a:buClr>
              <a:buSzPts val="1400"/>
              <a:buFont typeface="Roboto Condensed Light"/>
              <a:buChar char="■"/>
              <a:defRPr/>
            </a:lvl9pPr>
          </a:lstStyle>
          <a:p>
            <a:endParaRPr/>
          </a:p>
        </p:txBody>
      </p:sp>
      <p:sp>
        <p:nvSpPr>
          <p:cNvPr id="19" name="Google Shape;19;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atin typeface="Arial" panose="020B0604020202020204" pitchFamily="34" charset="0"/>
                <a:cs typeface="Arial" panose="020B0604020202020204" pitchFamily="34" charset="0"/>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1353600" y="1448709"/>
            <a:ext cx="64368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atin typeface="Arial" panose="020B0604020202020204" pitchFamily="34" charset="0"/>
                <a:cs typeface="Arial" panose="020B0604020202020204" pitchFamily="34" charset="0"/>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atin typeface="Arial" panose="020B0604020202020204" pitchFamily="34" charset="0"/>
                <a:cs typeface="Arial" panose="020B0604020202020204" pitchFamily="34" charset="0"/>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587850"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9" name="Google Shape;79;p18"/>
          <p:cNvSpPr txBox="1">
            <a:spLocks noGrp="1"/>
          </p:cNvSpPr>
          <p:nvPr>
            <p:ph type="subTitle" idx="2"/>
          </p:nvPr>
        </p:nvSpPr>
        <p:spPr>
          <a:xfrm>
            <a:off x="587850"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 name="Google Shape;80;p18"/>
          <p:cNvSpPr txBox="1">
            <a:spLocks noGrp="1"/>
          </p:cNvSpPr>
          <p:nvPr>
            <p:ph type="subTitle" idx="3"/>
          </p:nvPr>
        </p:nvSpPr>
        <p:spPr>
          <a:xfrm>
            <a:off x="3463856"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1" name="Google Shape;81;p18"/>
          <p:cNvSpPr txBox="1">
            <a:spLocks noGrp="1"/>
          </p:cNvSpPr>
          <p:nvPr>
            <p:ph type="subTitle" idx="4"/>
          </p:nvPr>
        </p:nvSpPr>
        <p:spPr>
          <a:xfrm>
            <a:off x="3463856"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8"/>
          <p:cNvSpPr txBox="1">
            <a:spLocks noGrp="1"/>
          </p:cNvSpPr>
          <p:nvPr>
            <p:ph type="subTitle" idx="5"/>
          </p:nvPr>
        </p:nvSpPr>
        <p:spPr>
          <a:xfrm>
            <a:off x="6339862"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3" name="Google Shape;83;p18"/>
          <p:cNvSpPr txBox="1">
            <a:spLocks noGrp="1"/>
          </p:cNvSpPr>
          <p:nvPr>
            <p:ph type="subTitle" idx="6"/>
          </p:nvPr>
        </p:nvSpPr>
        <p:spPr>
          <a:xfrm>
            <a:off x="6339862"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4" name="Google Shape;84;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5"/>
        <p:cNvGrpSpPr/>
        <p:nvPr/>
      </p:nvGrpSpPr>
      <p:grpSpPr>
        <a:xfrm>
          <a:off x="0" y="0"/>
          <a:ext cx="0" cy="0"/>
          <a:chOff x="0" y="0"/>
          <a:chExt cx="0" cy="0"/>
        </a:xfrm>
      </p:grpSpPr>
      <p:sp>
        <p:nvSpPr>
          <p:cNvPr id="446" name="Google Shape;446;p35"/>
          <p:cNvSpPr txBox="1">
            <a:spLocks noGrp="1"/>
          </p:cNvSpPr>
          <p:nvPr>
            <p:ph type="body" idx="1"/>
          </p:nvPr>
        </p:nvSpPr>
        <p:spPr>
          <a:xfrm>
            <a:off x="4748375" y="1244800"/>
            <a:ext cx="3675600" cy="33639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7" name="Google Shape;447;p35"/>
          <p:cNvSpPr txBox="1">
            <a:spLocks noGrp="1"/>
          </p:cNvSpPr>
          <p:nvPr>
            <p:ph type="body" idx="2"/>
          </p:nvPr>
        </p:nvSpPr>
        <p:spPr>
          <a:xfrm>
            <a:off x="720025" y="1244800"/>
            <a:ext cx="3675600" cy="3363900"/>
          </a:xfrm>
          <a:prstGeom prst="rect">
            <a:avLst/>
          </a:prstGeom>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chemeClr val="accent1"/>
              </a:buClr>
              <a:buSzPts val="15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a:endParaRPr/>
          </a:p>
        </p:txBody>
      </p:sp>
      <p:sp>
        <p:nvSpPr>
          <p:cNvPr id="448" name="Google Shape;448;p35"/>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35"/>
          <p:cNvSpPr/>
          <p:nvPr/>
        </p:nvSpPr>
        <p:spPr>
          <a:xfrm>
            <a:off x="-151450" y="1624792"/>
            <a:ext cx="328497" cy="326771"/>
          </a:xfrm>
          <a:custGeom>
            <a:avLst/>
            <a:gdLst/>
            <a:ahLst/>
            <a:cxnLst/>
            <a:rect l="l" t="t" r="r" b="b"/>
            <a:pathLst>
              <a:path w="5900" h="5869" extrusionOk="0">
                <a:moveTo>
                  <a:pt x="2943" y="1"/>
                </a:moveTo>
                <a:cubicBezTo>
                  <a:pt x="2939" y="1"/>
                  <a:pt x="2935" y="1"/>
                  <a:pt x="2931" y="1"/>
                </a:cubicBezTo>
                <a:cubicBezTo>
                  <a:pt x="1315" y="7"/>
                  <a:pt x="4" y="1319"/>
                  <a:pt x="4" y="2935"/>
                </a:cubicBezTo>
                <a:cubicBezTo>
                  <a:pt x="1" y="4576"/>
                  <a:pt x="1294" y="5869"/>
                  <a:pt x="2941" y="5869"/>
                </a:cubicBezTo>
                <a:cubicBezTo>
                  <a:pt x="2943" y="5869"/>
                  <a:pt x="2945" y="5869"/>
                  <a:pt x="2947" y="5869"/>
                </a:cubicBezTo>
                <a:cubicBezTo>
                  <a:pt x="4579" y="5869"/>
                  <a:pt x="5900" y="4555"/>
                  <a:pt x="5897" y="2935"/>
                </a:cubicBezTo>
                <a:cubicBezTo>
                  <a:pt x="5897" y="1335"/>
                  <a:pt x="4551" y="1"/>
                  <a:pt x="294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35"/>
          <p:cNvSpPr/>
          <p:nvPr/>
        </p:nvSpPr>
        <p:spPr>
          <a:xfrm>
            <a:off x="251000" y="223225"/>
            <a:ext cx="328500" cy="328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1" name="Google Shape;451;p35"/>
          <p:cNvGrpSpPr/>
          <p:nvPr/>
        </p:nvGrpSpPr>
        <p:grpSpPr>
          <a:xfrm>
            <a:off x="7760427" y="-291399"/>
            <a:ext cx="936749" cy="936749"/>
            <a:chOff x="245275" y="-61949"/>
            <a:chExt cx="936749" cy="936749"/>
          </a:xfrm>
        </p:grpSpPr>
        <p:sp>
          <p:nvSpPr>
            <p:cNvPr id="452" name="Google Shape;452;p35"/>
            <p:cNvSpPr/>
            <p:nvPr/>
          </p:nvSpPr>
          <p:spPr>
            <a:xfrm>
              <a:off x="245275" y="761100"/>
              <a:ext cx="113700" cy="1137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53" name="Google Shape;453;p35"/>
            <p:cNvCxnSpPr>
              <a:stCxn id="452" idx="7"/>
            </p:cNvCxnSpPr>
            <p:nvPr/>
          </p:nvCxnSpPr>
          <p:spPr>
            <a:xfrm rot="10800000" flipH="1">
              <a:off x="342324" y="-61949"/>
              <a:ext cx="839700" cy="8397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2211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8" r:id="rId5"/>
    <p:sldLayoutId id="2147483664" r:id="rId6"/>
    <p:sldLayoutId id="2147483676" r:id="rId7"/>
    <p:sldLayoutId id="2147483677"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kenhgiaovien.com/" TargetMode="Externa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E:\Hỗ trợ GA\Khung hoa\023652903.png"/>
          <p:cNvPicPr>
            <a:picLocks noChangeAspect="1" noChangeArrowheads="1"/>
          </p:cNvPicPr>
          <p:nvPr/>
        </p:nvPicPr>
        <p:blipFill>
          <a:blip r:embed="rId2"/>
          <a:srcRect/>
          <a:stretch>
            <a:fillRect/>
          </a:stretch>
        </p:blipFill>
        <p:spPr bwMode="auto">
          <a:xfrm>
            <a:off x="0" y="0"/>
            <a:ext cx="9252520" cy="5129213"/>
          </a:xfrm>
          <a:prstGeom prst="rect">
            <a:avLst/>
          </a:prstGeom>
          <a:noFill/>
          <a:ln w="9525">
            <a:noFill/>
            <a:miter lim="800000"/>
            <a:headEnd/>
            <a:tailEnd/>
          </a:ln>
        </p:spPr>
      </p:pic>
      <p:sp>
        <p:nvSpPr>
          <p:cNvPr id="13314" name="WordArt 4"/>
          <p:cNvSpPr>
            <a:spLocks noChangeArrowheads="1" noChangeShapeType="1" noTextEdit="1"/>
          </p:cNvSpPr>
          <p:nvPr/>
        </p:nvSpPr>
        <p:spPr bwMode="auto">
          <a:xfrm>
            <a:off x="1543050" y="685800"/>
            <a:ext cx="6115050" cy="1971675"/>
          </a:xfrm>
          <a:prstGeom prst="rect">
            <a:avLst/>
          </a:prstGeom>
        </p:spPr>
        <p:txBody>
          <a:bodyPr wrap="none" fromWordArt="1">
            <a:prstTxWarp prst="textPlain">
              <a:avLst>
                <a:gd name="adj" fmla="val 50000"/>
              </a:avLst>
            </a:prstTxWarp>
          </a:bodyPr>
          <a:lstStyle/>
          <a:p>
            <a:pPr algn="ctr"/>
            <a:r>
              <a:rPr lang="en-US"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NHIỆT LIỆT CHÀO MỪNG CÁC THẦY GIÁO, CÔ GIÁO </a:t>
            </a:r>
          </a:p>
          <a:p>
            <a:pPr algn="ctr"/>
            <a:r>
              <a:rPr lang="en-US"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VỀ DỰ GIỜ </a:t>
            </a:r>
            <a:r>
              <a:rPr lang="en-US" sz="2700" b="1" kern="10" dirty="0" smtClean="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THĂM LỚP</a:t>
            </a:r>
            <a:endParaRPr lang="en-US" sz="2700" b="1"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13315" name="WordArt 5"/>
          <p:cNvSpPr>
            <a:spLocks noChangeArrowheads="1" noChangeShapeType="1" noTextEdit="1"/>
          </p:cNvSpPr>
          <p:nvPr/>
        </p:nvSpPr>
        <p:spPr bwMode="auto">
          <a:xfrm>
            <a:off x="3396525" y="3200402"/>
            <a:ext cx="2628008" cy="570310"/>
          </a:xfrm>
          <a:prstGeom prst="rect">
            <a:avLst/>
          </a:prstGeom>
        </p:spPr>
        <p:txBody>
          <a:bodyPr wrap="none" fromWordArt="1">
            <a:prstTxWarp prst="textPlain">
              <a:avLst>
                <a:gd name="adj" fmla="val 50000"/>
              </a:avLst>
            </a:prstTxWarp>
          </a:bodyPr>
          <a:lstStyle/>
          <a:p>
            <a:pPr algn="ctr"/>
            <a:r>
              <a:rPr lang="en-US" sz="27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MÔN: </a:t>
            </a:r>
            <a:r>
              <a:rPr lang="en-US" sz="2700" b="1" kern="10" dirty="0" smtClean="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TIN HỌC 5 </a:t>
            </a:r>
            <a:endParaRPr lang="en-US" sz="27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13316" name="WordArt 5"/>
          <p:cNvSpPr>
            <a:spLocks noChangeArrowheads="1" noChangeShapeType="1" noTextEdit="1"/>
          </p:cNvSpPr>
          <p:nvPr/>
        </p:nvSpPr>
        <p:spPr bwMode="auto">
          <a:xfrm>
            <a:off x="3600452" y="4001691"/>
            <a:ext cx="2228850" cy="570309"/>
          </a:xfrm>
          <a:prstGeom prst="rect">
            <a:avLst/>
          </a:prstGeom>
        </p:spPr>
        <p:txBody>
          <a:bodyPr wrap="none" fromWordArt="1">
            <a:prstTxWarp prst="textPlain">
              <a:avLst>
                <a:gd name="adj" fmla="val 50000"/>
              </a:avLst>
            </a:prstTxWarp>
          </a:bodyPr>
          <a:lstStyle/>
          <a:p>
            <a:pPr algn="ctr"/>
            <a:r>
              <a:rPr lang="en-US" sz="27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GIÁO VIÊN: VŨ THỊ HƯỜNG</a:t>
            </a:r>
          </a:p>
        </p:txBody>
      </p:sp>
    </p:spTree>
    <p:extLst>
      <p:ext uri="{BB962C8B-B14F-4D97-AF65-F5344CB8AC3E}">
        <p14:creationId xmlns:p14="http://schemas.microsoft.com/office/powerpoint/2010/main" val="42288025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p:cNvGrpSpPr/>
          <p:nvPr/>
        </p:nvGrpSpPr>
        <p:grpSpPr>
          <a:xfrm>
            <a:off x="747035" y="1172073"/>
            <a:ext cx="7649929" cy="624424"/>
            <a:chOff x="1858777" y="378121"/>
            <a:chExt cx="7649929" cy="624424"/>
          </a:xfrm>
        </p:grpSpPr>
        <p:sp>
          <p:nvSpPr>
            <p:cNvPr id="25" name="Rectangle 24"/>
            <p:cNvSpPr/>
            <p:nvPr/>
          </p:nvSpPr>
          <p:spPr>
            <a:xfrm>
              <a:off x="1892113" y="406695"/>
              <a:ext cx="7616593" cy="496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solidFill>
                    <a:srgbClr val="C00000"/>
                  </a:solidFill>
                </a:rPr>
                <a:t>       </a:t>
              </a:r>
              <a:r>
                <a:rPr lang="vi-VN" sz="2000" b="1">
                  <a:solidFill>
                    <a:srgbClr val="C00000"/>
                  </a:solidFill>
                </a:rPr>
                <a:t>Việc đặt tên, phân loại, tạo cây thư mục dựa trên quy tắc:</a:t>
              </a:r>
              <a:endParaRPr lang="en-US" sz="2000">
                <a:solidFill>
                  <a:srgbClr val="C00000"/>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7" name="Group 26"/>
          <p:cNvGrpSpPr/>
          <p:nvPr/>
        </p:nvGrpSpPr>
        <p:grpSpPr>
          <a:xfrm>
            <a:off x="602850" y="1726217"/>
            <a:ext cx="7938299" cy="1015663"/>
            <a:chOff x="605199" y="2456835"/>
            <a:chExt cx="7938299" cy="1015663"/>
          </a:xfrm>
        </p:grpSpPr>
        <p:sp>
          <p:nvSpPr>
            <p:cNvPr id="28" name="TextBox 27"/>
            <p:cNvSpPr txBox="1"/>
            <p:nvPr/>
          </p:nvSpPr>
          <p:spPr>
            <a:xfrm>
              <a:off x="605199" y="2456835"/>
              <a:ext cx="7938299" cy="1015663"/>
            </a:xfrm>
            <a:prstGeom prst="rect">
              <a:avLst/>
            </a:prstGeom>
            <a:noFill/>
          </p:spPr>
          <p:txBody>
            <a:bodyPr wrap="square" rtlCol="0">
              <a:spAutoFit/>
            </a:bodyPr>
            <a:lstStyle/>
            <a:p>
              <a:pPr lvl="1" algn="just">
                <a:lnSpc>
                  <a:spcPct val="150000"/>
                </a:lnSpc>
              </a:pPr>
              <a:r>
                <a:rPr lang="en-US" sz="2000"/>
                <a:t>    </a:t>
              </a:r>
              <a:r>
                <a:rPr lang="vi-VN" sz="2000"/>
                <a:t>Đặt tên thư mục hoặc tệp theo một cách thống nhất. Tên cần rõ ràng, gợi nhớ nội dung của thư mục hoặc tệp.</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19517" y="2741880"/>
            <a:ext cx="7938299" cy="553998"/>
            <a:chOff x="605199" y="2456835"/>
            <a:chExt cx="7938299" cy="553998"/>
          </a:xfrm>
        </p:grpSpPr>
        <p:sp>
          <p:nvSpPr>
            <p:cNvPr id="31" name="TextBox 30"/>
            <p:cNvSpPr txBox="1"/>
            <p:nvPr/>
          </p:nvSpPr>
          <p:spPr>
            <a:xfrm>
              <a:off x="605199" y="2456835"/>
              <a:ext cx="7938299" cy="553998"/>
            </a:xfrm>
            <a:prstGeom prst="rect">
              <a:avLst/>
            </a:prstGeom>
            <a:noFill/>
          </p:spPr>
          <p:txBody>
            <a:bodyPr wrap="square" rtlCol="0">
              <a:spAutoFit/>
            </a:bodyPr>
            <a:lstStyle/>
            <a:p>
              <a:pPr lvl="1" algn="just">
                <a:lnSpc>
                  <a:spcPct val="150000"/>
                </a:lnSpc>
              </a:pPr>
              <a:r>
                <a:rPr lang="en-US" sz="2000"/>
                <a:t>    </a:t>
              </a:r>
              <a:r>
                <a:rPr lang="vi-VN" sz="2000"/>
                <a:t>Phân loại tệp và sắp xếp vào các thư mục</a:t>
              </a:r>
              <a:r>
                <a:rPr lang="en-US" sz="2000"/>
                <a:t>. </a:t>
              </a:r>
              <a:r>
                <a:rPr lang="vi-VN" sz="2000"/>
                <a:t>Ví dụ:</a:t>
              </a:r>
              <a:endParaRPr lang="en-US" sz="2000"/>
            </a:p>
          </p:txBody>
        </p:sp>
        <p:pic>
          <p:nvPicPr>
            <p:cNvPr id="3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619516" y="3295878"/>
            <a:ext cx="2428423" cy="1477328"/>
          </a:xfrm>
          <a:prstGeom prst="rect">
            <a:avLst/>
          </a:prstGeom>
          <a:noFill/>
        </p:spPr>
        <p:txBody>
          <a:bodyPr wrap="square" rtlCol="0">
            <a:spAutoFit/>
          </a:bodyPr>
          <a:lstStyle/>
          <a:p>
            <a:pPr algn="just">
              <a:lnSpc>
                <a:spcPct val="150000"/>
              </a:lnSpc>
            </a:pPr>
            <a:r>
              <a:rPr lang="en-US" sz="2000">
                <a:ln w="22225">
                  <a:noFill/>
                  <a:prstDash val="solid"/>
                </a:ln>
              </a:rPr>
              <a:t>• </a:t>
            </a:r>
            <a:r>
              <a:rPr lang="en-US" sz="2000">
                <a:ln w="22225">
                  <a:noFill/>
                  <a:prstDash val="solid"/>
                </a:ln>
                <a:solidFill>
                  <a:srgbClr val="7030A0"/>
                </a:solidFill>
              </a:rPr>
              <a:t>Phân theo loại tệp </a:t>
            </a:r>
            <a:r>
              <a:rPr lang="en-US" sz="2000">
                <a:ln w="22225">
                  <a:noFill/>
                  <a:prstDash val="solid"/>
                </a:ln>
              </a:rPr>
              <a:t>(tệp ảnh, phim, văn bản, trình chiếu,…).</a:t>
            </a:r>
            <a:endParaRPr lang="vi-VN" sz="2000">
              <a:ln w="22225">
                <a:noFill/>
                <a:prstDash val="solid"/>
              </a:ln>
              <a:solidFill>
                <a:srgbClr val="C00000"/>
              </a:solidFill>
            </a:endParaRPr>
          </a:p>
        </p:txBody>
      </p:sp>
      <p:sp>
        <p:nvSpPr>
          <p:cNvPr id="34" name="TextBox 33"/>
          <p:cNvSpPr txBox="1"/>
          <p:nvPr/>
        </p:nvSpPr>
        <p:spPr>
          <a:xfrm>
            <a:off x="3263716" y="3275836"/>
            <a:ext cx="2540123" cy="1477328"/>
          </a:xfrm>
          <a:prstGeom prst="rect">
            <a:avLst/>
          </a:prstGeom>
          <a:noFill/>
        </p:spPr>
        <p:txBody>
          <a:bodyPr wrap="square" rtlCol="0">
            <a:spAutoFit/>
          </a:bodyPr>
          <a:lstStyle/>
          <a:p>
            <a:pPr algn="just">
              <a:lnSpc>
                <a:spcPct val="150000"/>
              </a:lnSpc>
            </a:pPr>
            <a:r>
              <a:rPr lang="en-US" sz="2000">
                <a:ln w="22225">
                  <a:noFill/>
                  <a:prstDash val="solid"/>
                </a:ln>
              </a:rPr>
              <a:t>• </a:t>
            </a:r>
            <a:r>
              <a:rPr lang="en-US" sz="2000">
                <a:ln w="22225">
                  <a:noFill/>
                  <a:prstDash val="solid"/>
                </a:ln>
                <a:solidFill>
                  <a:srgbClr val="7030A0"/>
                </a:solidFill>
              </a:rPr>
              <a:t>Phân theo thời gian </a:t>
            </a:r>
            <a:r>
              <a:rPr lang="en-US" sz="2000">
                <a:ln w="22225">
                  <a:noFill/>
                  <a:prstDash val="solid"/>
                </a:ln>
              </a:rPr>
              <a:t>(theo từng năm, từng tháng,...).</a:t>
            </a:r>
            <a:endParaRPr lang="vi-VN" sz="2000">
              <a:ln w="22225">
                <a:noFill/>
                <a:prstDash val="solid"/>
              </a:ln>
              <a:solidFill>
                <a:srgbClr val="C00000"/>
              </a:solidFill>
            </a:endParaRPr>
          </a:p>
        </p:txBody>
      </p:sp>
      <p:sp>
        <p:nvSpPr>
          <p:cNvPr id="35" name="TextBox 34"/>
          <p:cNvSpPr txBox="1"/>
          <p:nvPr/>
        </p:nvSpPr>
        <p:spPr>
          <a:xfrm>
            <a:off x="6019616" y="3275836"/>
            <a:ext cx="2531465" cy="1477328"/>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solidFill>
                  <a:srgbClr val="7030A0"/>
                </a:solidFill>
              </a:rPr>
              <a:t>Phân theo đối tượng </a:t>
            </a:r>
            <a:r>
              <a:rPr lang="vi-VN" sz="2000">
                <a:ln w="22225">
                  <a:noFill/>
                  <a:prstDash val="solid"/>
                </a:ln>
              </a:rPr>
              <a:t>(ảnh gia đình, ảnh bạn bè,…).</a:t>
            </a:r>
            <a:endParaRPr lang="vi-VN" sz="2000">
              <a:ln w="22225">
                <a:noFill/>
                <a:prstDash val="solid"/>
              </a:ln>
              <a:solidFill>
                <a:srgbClr val="C00000"/>
              </a:solidFill>
            </a:endParaRPr>
          </a:p>
        </p:txBody>
      </p:sp>
    </p:spTree>
    <p:extLst>
      <p:ext uri="{BB962C8B-B14F-4D97-AF65-F5344CB8AC3E}">
        <p14:creationId xmlns:p14="http://schemas.microsoft.com/office/powerpoint/2010/main" val="1952239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692620" y="1395389"/>
            <a:ext cx="5470401" cy="2862322"/>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Sắp xếp các thư mục và tệp bằng cấu trúc cây hợp lí sẽ giúp tìm kiếm dễ dàng và tiết kiệm thời gian.</a:t>
            </a:r>
          </a:p>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Để có được cấu trúc cây hợp lí em cần phân loại các tệp theo các tiêu chí như thời gian, nội dung, loại tệp, người sở hữu,…</a:t>
            </a:r>
          </a:p>
        </p:txBody>
      </p:sp>
      <p:sp>
        <p:nvSpPr>
          <p:cNvPr id="34" name="TextBox 33"/>
          <p:cNvSpPr txBox="1"/>
          <p:nvPr/>
        </p:nvSpPr>
        <p:spPr>
          <a:xfrm>
            <a:off x="365688" y="959986"/>
            <a:ext cx="6124000" cy="477054"/>
          </a:xfrm>
          <a:prstGeom prst="rect">
            <a:avLst/>
          </a:prstGeom>
          <a:noFill/>
        </p:spPr>
        <p:txBody>
          <a:bodyPr wrap="square" rtlCol="0">
            <a:spAutoFit/>
          </a:bodyPr>
          <a:lstStyle/>
          <a:p>
            <a:pPr algn="ctr"/>
            <a:r>
              <a:rPr lang="en-US" sz="2500" b="1">
                <a:ln w="22225">
                  <a:noFill/>
                  <a:prstDash val="solid"/>
                </a:ln>
                <a:solidFill>
                  <a:srgbClr val="C00000"/>
                </a:solidFill>
              </a:rPr>
              <a:t>GHI NHỚ</a:t>
            </a:r>
          </a:p>
        </p:txBody>
      </p:sp>
    </p:spTree>
    <p:extLst>
      <p:ext uri="{BB962C8B-B14F-4D97-AF65-F5344CB8AC3E}">
        <p14:creationId xmlns:p14="http://schemas.microsoft.com/office/powerpoint/2010/main" val="36012137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a:ln w="22225">
                  <a:noFill/>
                  <a:prstDash val="solid"/>
                </a:ln>
                <a:solidFill>
                  <a:schemeClr val="accent6"/>
                </a:solidFill>
              </a:rPr>
              <a:t>CÂU HỎI – SGK TR. 20</a:t>
            </a: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213302" y="1753368"/>
            <a:ext cx="2955164" cy="2120131"/>
            <a:chOff x="213302" y="1753368"/>
            <a:chExt cx="2955164" cy="2120131"/>
          </a:xfrm>
        </p:grpSpPr>
        <p:sp>
          <p:nvSpPr>
            <p:cNvPr id="50" name="Rounded Rectangular Callout 49"/>
            <p:cNvSpPr/>
            <p:nvPr/>
          </p:nvSpPr>
          <p:spPr>
            <a:xfrm>
              <a:off x="914660" y="1753368"/>
              <a:ext cx="2253806" cy="2120131"/>
            </a:xfrm>
            <a:prstGeom prst="wedgeRoundRectCallout">
              <a:avLst>
                <a:gd name="adj1" fmla="val -42036"/>
                <a:gd name="adj2" fmla="val 74981"/>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Vì sao việc đặt tên cho thư mục và tệp lại quan trọng?</a:t>
              </a:r>
              <a:endParaRPr lang="vi-VN" sz="2000" b="1" dirty="0">
                <a:solidFill>
                  <a:srgbClr val="00000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2" y="2157221"/>
              <a:ext cx="1425257" cy="1333514"/>
            </a:xfrm>
            <a:prstGeom prst="rect">
              <a:avLst/>
            </a:prstGeom>
          </p:spPr>
        </p:pic>
      </p:grpSp>
      <p:sp>
        <p:nvSpPr>
          <p:cNvPr id="52" name="Rounded Rectangle 51"/>
          <p:cNvSpPr/>
          <p:nvPr/>
        </p:nvSpPr>
        <p:spPr>
          <a:xfrm>
            <a:off x="3880693" y="1330208"/>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Tên của thư mục và tệp sẽ cho người sử dụng biết chủ đề của nội dung mà không cần mở thư mục và tệp đó.</a:t>
            </a:r>
            <a:endParaRPr lang="en-US" sz="2000" dirty="0">
              <a:solidFill>
                <a:srgbClr val="000000"/>
              </a:solidFill>
              <a:latin typeface="Arial" panose="020B0604020202020204" pitchFamily="34" charset="0"/>
              <a:cs typeface="Arial" panose="020B0604020202020204" pitchFamily="34" charset="0"/>
            </a:endParaRPr>
          </a:p>
        </p:txBody>
      </p:sp>
      <p:sp>
        <p:nvSpPr>
          <p:cNvPr id="53" name="Rounded Rectangle 52"/>
          <p:cNvSpPr/>
          <p:nvPr/>
        </p:nvSpPr>
        <p:spPr>
          <a:xfrm>
            <a:off x="3880693" y="3069074"/>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Nhờ tên thư mục và tệp mà người sử dụng có thể tìm kiếm một thư mục và tệp nhanh chóng và hiệu quả hơn.</a:t>
            </a:r>
            <a:endParaRPr lang="en-US" sz="2000" dirty="0">
              <a:solidFill>
                <a:srgbClr val="000000"/>
              </a:solidFill>
              <a:latin typeface="Arial" panose="020B0604020202020204" pitchFamily="34" charset="0"/>
              <a:cs typeface="Arial" panose="020B0604020202020204" pitchFamily="34" charset="0"/>
            </a:endParaRPr>
          </a:p>
        </p:txBody>
      </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Picture 7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704342">
            <a:off x="3296308" y="2218496"/>
            <a:ext cx="456546" cy="720921"/>
          </a:xfrm>
          <a:prstGeom prst="rect">
            <a:avLst/>
          </a:prstGeom>
        </p:spPr>
      </p:pic>
      <p:pic>
        <p:nvPicPr>
          <p:cNvPr id="72" name="Picture 7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620364" flipV="1">
            <a:off x="3305198" y="3044085"/>
            <a:ext cx="456546" cy="720921"/>
          </a:xfrm>
          <a:prstGeom prst="rect">
            <a:avLst/>
          </a:prstGeom>
        </p:spPr>
      </p:pic>
    </p:spTree>
    <p:extLst>
      <p:ext uri="{BB962C8B-B14F-4D97-AF65-F5344CB8AC3E}">
        <p14:creationId xmlns:p14="http://schemas.microsoft.com/office/powerpoint/2010/main" val="15942883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391728"/>
          </a:xfrm>
          <a:prstGeom prst="rect">
            <a:avLst/>
          </a:prstGeom>
          <a:noFill/>
        </p:spPr>
        <p:txBody>
          <a:bodyPr wrap="square" rtlCol="0">
            <a:spAutoFit/>
          </a:bodyPr>
          <a:lstStyle/>
          <a:p>
            <a:pPr algn="ctr">
              <a:lnSpc>
                <a:spcPct val="150000"/>
              </a:lnSpc>
            </a:pPr>
            <a:r>
              <a:rPr lang="en-US" sz="3000" b="1">
                <a:ln w="22225">
                  <a:noFill/>
                  <a:prstDash val="solid"/>
                </a:ln>
              </a:rPr>
              <a:t>2. CÔNG CỤ TÌM KIẾM </a:t>
            </a:r>
          </a:p>
          <a:p>
            <a:pPr algn="ctr">
              <a:lnSpc>
                <a:spcPct val="150000"/>
              </a:lnSpc>
            </a:pPr>
            <a:r>
              <a:rPr lang="en-US" sz="3000" b="1">
                <a:ln w="22225">
                  <a:noFill/>
                  <a:prstDash val="solid"/>
                </a:ln>
              </a:rPr>
              <a:t>TRÊN MÁY TÍNH</a:t>
            </a:r>
          </a:p>
        </p:txBody>
      </p:sp>
    </p:spTree>
    <p:extLst>
      <p:ext uri="{BB962C8B-B14F-4D97-AF65-F5344CB8AC3E}">
        <p14:creationId xmlns:p14="http://schemas.microsoft.com/office/powerpoint/2010/main" val="2811498418"/>
      </p:ext>
    </p:extLst>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3126" y="-83127"/>
            <a:ext cx="9227126" cy="5226627"/>
          </a:xfrm>
          <a:prstGeom prst="rect">
            <a:avLst/>
          </a:prstGeom>
        </p:spPr>
      </p:pic>
    </p:spTree>
    <p:extLst>
      <p:ext uri="{BB962C8B-B14F-4D97-AF65-F5344CB8AC3E}">
        <p14:creationId xmlns:p14="http://schemas.microsoft.com/office/powerpoint/2010/main" val="34243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2. Công 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287840" y="3520060"/>
            <a:ext cx="6568317" cy="1015663"/>
          </a:xfrm>
          <a:prstGeom prst="rect">
            <a:avLst/>
          </a:prstGeom>
          <a:noFill/>
        </p:spPr>
        <p:txBody>
          <a:bodyPr wrap="square" rtlCol="0">
            <a:spAutoFit/>
          </a:bodyPr>
          <a:lstStyle/>
          <a:p>
            <a:pPr algn="just">
              <a:lnSpc>
                <a:spcPct val="150000"/>
              </a:lnSpc>
            </a:pPr>
            <a:r>
              <a:rPr lang="vi-VN" sz="2000">
                <a:ln w="22225">
                  <a:noFill/>
                  <a:prstDash val="solid"/>
                </a:ln>
              </a:rPr>
              <a:t>Máy tính cung cấp công cụ tìm kiếm thư mục và tệp, công cụ này nằm trong cửa sổ phần mềm File Explorer.</a:t>
            </a:r>
            <a:endParaRPr lang="vi-VN" sz="2000">
              <a:ln w="22225">
                <a:noFill/>
                <a:prstDash val="solid"/>
              </a:ln>
              <a:solidFill>
                <a:srgbClr val="C00000"/>
              </a:solidFill>
            </a:endParaRPr>
          </a:p>
        </p:txBody>
      </p:sp>
      <p:pic>
        <p:nvPicPr>
          <p:cNvPr id="2" name="Picture 1"/>
          <p:cNvPicPr>
            <a:picLocks noChangeAspect="1"/>
          </p:cNvPicPr>
          <p:nvPr/>
        </p:nvPicPr>
        <p:blipFill>
          <a:blip r:embed="rId3"/>
          <a:stretch>
            <a:fillRect/>
          </a:stretch>
        </p:blipFill>
        <p:spPr>
          <a:xfrm>
            <a:off x="365700" y="1007941"/>
            <a:ext cx="8319633" cy="2398857"/>
          </a:xfrm>
          <a:prstGeom prst="rect">
            <a:avLst/>
          </a:prstGeom>
        </p:spPr>
      </p:pic>
    </p:spTree>
    <p:extLst>
      <p:ext uri="{BB962C8B-B14F-4D97-AF65-F5344CB8AC3E}">
        <p14:creationId xmlns:p14="http://schemas.microsoft.com/office/powerpoint/2010/main" val="177184818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2. Công 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949839" y="1290240"/>
            <a:ext cx="3279323" cy="3323987"/>
          </a:xfrm>
          <a:prstGeom prst="rect">
            <a:avLst/>
          </a:prstGeom>
          <a:noFill/>
        </p:spPr>
        <p:txBody>
          <a:bodyPr wrap="square" rtlCol="0">
            <a:spAutoFit/>
          </a:bodyPr>
          <a:lstStyle/>
          <a:p>
            <a:pPr algn="just">
              <a:lnSpc>
                <a:spcPct val="150000"/>
              </a:lnSpc>
            </a:pPr>
            <a:r>
              <a:rPr lang="vi-VN" sz="2000">
                <a:ln w="22225">
                  <a:noFill/>
                  <a:prstDash val="solid"/>
                </a:ln>
              </a:rPr>
              <a:t>Công cụ tìm kiếm rất hữu ích trong trường hợp người sử dụng chỉ nhớ được tên hoặc một phần tên thư mục và tệp mà không nhớ chính xác thư mục và tệp đó được lưu ở đâu.</a:t>
            </a:r>
            <a:endParaRPr lang="vi-VN" sz="2000">
              <a:ln w="22225">
                <a:noFill/>
                <a:prstDash val="solid"/>
              </a:ln>
              <a:solidFill>
                <a:srgbClr val="C00000"/>
              </a:solidFill>
            </a:endParaRPr>
          </a:p>
        </p:txBody>
      </p:sp>
      <p:pic>
        <p:nvPicPr>
          <p:cNvPr id="6148" name="Picture 4" descr="https://support.content.office.net/vi-vn/media/f0779d3e-45fb-4125-bc4f-169882f90970.png"/>
          <p:cNvPicPr>
            <a:picLocks noChangeAspect="1" noChangeArrowheads="1"/>
          </p:cNvPicPr>
          <p:nvPr/>
        </p:nvPicPr>
        <p:blipFill rotWithShape="1">
          <a:blip r:embed="rId3">
            <a:extLst>
              <a:ext uri="{28A0092B-C50C-407E-A947-70E740481C1C}">
                <a14:useLocalDpi xmlns:a14="http://schemas.microsoft.com/office/drawing/2010/main" val="0"/>
              </a:ext>
            </a:extLst>
          </a:blip>
          <a:srcRect l="456" t="5012" r="38001"/>
          <a:stretch/>
        </p:blipFill>
        <p:spPr bwMode="auto">
          <a:xfrm>
            <a:off x="4229162" y="1075557"/>
            <a:ext cx="4456172" cy="375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36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5673" y="1647111"/>
            <a:ext cx="5191849" cy="2400657"/>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Công cụ tìm kiếm trên máy tính được cung cấp trong cửa sổ phần mềm File Explorer.</a:t>
            </a:r>
          </a:p>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Sử dụng công cụ tìm kiếm trên máy tính em sẽ nhanh chóng tìm thấy thư mục và tệp muốn tìm</a:t>
            </a:r>
            <a:r>
              <a:rPr lang="en-US" sz="2000">
                <a:ln w="22225">
                  <a:noFill/>
                  <a:prstDash val="solid"/>
                </a:ln>
              </a:rPr>
              <a:t>.</a:t>
            </a:r>
            <a:endParaRPr lang="vi-VN" sz="2000">
              <a:ln w="22225">
                <a:noFill/>
                <a:prstDash val="solid"/>
              </a:ln>
            </a:endParaRPr>
          </a:p>
        </p:txBody>
      </p:sp>
      <p:sp>
        <p:nvSpPr>
          <p:cNvPr id="34" name="TextBox 33"/>
          <p:cNvSpPr txBox="1"/>
          <p:nvPr/>
        </p:nvSpPr>
        <p:spPr>
          <a:xfrm>
            <a:off x="365700" y="1135219"/>
            <a:ext cx="6124000" cy="477054"/>
          </a:xfrm>
          <a:prstGeom prst="rect">
            <a:avLst/>
          </a:prstGeom>
          <a:noFill/>
        </p:spPr>
        <p:txBody>
          <a:bodyPr wrap="square" rtlCol="0">
            <a:spAutoFit/>
          </a:bodyPr>
          <a:lstStyle/>
          <a:p>
            <a:pPr algn="ctr"/>
            <a:r>
              <a:rPr lang="en-US" sz="2500" b="1">
                <a:ln w="22225">
                  <a:noFill/>
                  <a:prstDash val="solid"/>
                </a:ln>
                <a:solidFill>
                  <a:srgbClr val="C00000"/>
                </a:solidFill>
              </a:rPr>
              <a:t>GHI NHỚ</a:t>
            </a:r>
          </a:p>
        </p:txBody>
      </p:sp>
    </p:spTree>
    <p:extLst>
      <p:ext uri="{BB962C8B-B14F-4D97-AF65-F5344CB8AC3E}">
        <p14:creationId xmlns:p14="http://schemas.microsoft.com/office/powerpoint/2010/main" val="4169751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9709" y="0"/>
            <a:ext cx="7554191" cy="5870864"/>
          </a:xfrm>
          <a:prstGeom prst="rect">
            <a:avLst/>
          </a:prstGeom>
        </p:spPr>
      </p:pic>
    </p:spTree>
    <p:extLst>
      <p:ext uri="{BB962C8B-B14F-4D97-AF65-F5344CB8AC3E}">
        <p14:creationId xmlns:p14="http://schemas.microsoft.com/office/powerpoint/2010/main" val="356215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2863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dirty="0">
                <a:ln w="22225">
                  <a:noFill/>
                  <a:prstDash val="solid"/>
                </a:ln>
              </a:rPr>
              <a:t>KHỞI ĐỘNG</a:t>
            </a:r>
          </a:p>
        </p:txBody>
      </p:sp>
      <p:grpSp>
        <p:nvGrpSpPr>
          <p:cNvPr id="20" name="Group 19"/>
          <p:cNvGrpSpPr/>
          <p:nvPr/>
        </p:nvGrpSpPr>
        <p:grpSpPr>
          <a:xfrm>
            <a:off x="665549" y="1242541"/>
            <a:ext cx="7909022" cy="553998"/>
            <a:chOff x="559739" y="1062085"/>
            <a:chExt cx="7909022" cy="553998"/>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9" y="1144219"/>
              <a:ext cx="451033" cy="413256"/>
            </a:xfrm>
            <a:prstGeom prst="rect">
              <a:avLst/>
            </a:prstGeom>
          </p:spPr>
        </p:pic>
        <p:sp>
          <p:nvSpPr>
            <p:cNvPr id="22" name="Rectangle 21"/>
            <p:cNvSpPr/>
            <p:nvPr/>
          </p:nvSpPr>
          <p:spPr>
            <a:xfrm>
              <a:off x="1010772" y="1062085"/>
              <a:ext cx="7457989" cy="553998"/>
            </a:xfrm>
            <a:prstGeom prst="rect">
              <a:avLst/>
            </a:prstGeom>
          </p:spPr>
          <p:txBody>
            <a:bodyPr wrap="square">
              <a:spAutoFit/>
            </a:bodyPr>
            <a:lstStyle/>
            <a:p>
              <a:pPr algn="just">
                <a:lnSpc>
                  <a:spcPct val="150000"/>
                </a:lnSpc>
              </a:pPr>
              <a:r>
                <a:rPr lang="vi-VN" sz="2000" b="1">
                  <a:solidFill>
                    <a:srgbClr val="C00000"/>
                  </a:solidFill>
                </a:rPr>
                <a:t>Sắp xếp là gì? </a:t>
              </a:r>
              <a:r>
                <a:rPr lang="en-US" sz="2000" b="1">
                  <a:solidFill>
                    <a:srgbClr val="C00000"/>
                  </a:solidFill>
                </a:rPr>
                <a:t>S</a:t>
              </a:r>
              <a:r>
                <a:rPr lang="vi-VN" sz="2000" b="1">
                  <a:solidFill>
                    <a:srgbClr val="C00000"/>
                  </a:solidFill>
                </a:rPr>
                <a:t>ắp xếp các đồ vật hợp lí sẽ giúp </a:t>
              </a:r>
              <a:r>
                <a:rPr lang="en-US" sz="2000" b="1">
                  <a:solidFill>
                    <a:srgbClr val="C00000"/>
                  </a:solidFill>
                </a:rPr>
                <a:t>gì cho em?</a:t>
              </a:r>
            </a:p>
          </p:txBody>
        </p:sp>
      </p:grpSp>
      <p:grpSp>
        <p:nvGrpSpPr>
          <p:cNvPr id="23" name="Group 22"/>
          <p:cNvGrpSpPr/>
          <p:nvPr/>
        </p:nvGrpSpPr>
        <p:grpSpPr>
          <a:xfrm>
            <a:off x="474416" y="1819010"/>
            <a:ext cx="5235268" cy="1477328"/>
            <a:chOff x="995363" y="1958369"/>
            <a:chExt cx="5235268" cy="1477328"/>
          </a:xfrm>
        </p:grpSpPr>
        <p:sp>
          <p:nvSpPr>
            <p:cNvPr id="24" name="TextBox 23"/>
            <p:cNvSpPr txBox="1"/>
            <p:nvPr/>
          </p:nvSpPr>
          <p:spPr>
            <a:xfrm>
              <a:off x="1139383" y="1958369"/>
              <a:ext cx="5091248" cy="1477328"/>
            </a:xfrm>
            <a:prstGeom prst="rect">
              <a:avLst/>
            </a:prstGeom>
            <a:noFill/>
          </p:spPr>
          <p:txBody>
            <a:bodyPr wrap="square" rtlCol="0">
              <a:spAutoFit/>
            </a:bodyPr>
            <a:lstStyle/>
            <a:p>
              <a:pPr algn="just">
                <a:lnSpc>
                  <a:spcPct val="150000"/>
                </a:lnSpc>
              </a:pPr>
              <a:r>
                <a:rPr lang="en-US" sz="2000"/>
                <a:t>   </a:t>
              </a:r>
              <a:r>
                <a:rPr lang="vi-VN" sz="2000"/>
                <a:t>Sắp xếp là việc phân loại đồ vật, dữ liệu vào các nhóm sao cho đồ vật, dữ liệu trong mỗi nhóm có một số đặc điểm chung.</a:t>
              </a:r>
              <a:endParaRPr lang="en-US" sz="2000" i="1"/>
            </a:p>
          </p:txBody>
        </p:sp>
        <p:pic>
          <p:nvPicPr>
            <p:cNvPr id="25"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74416" y="3181806"/>
            <a:ext cx="5235268" cy="1420325"/>
            <a:chOff x="995363" y="1958369"/>
            <a:chExt cx="5235268" cy="1420325"/>
          </a:xfrm>
        </p:grpSpPr>
        <p:sp>
          <p:nvSpPr>
            <p:cNvPr id="27" name="TextBox 26"/>
            <p:cNvSpPr txBox="1"/>
            <p:nvPr/>
          </p:nvSpPr>
          <p:spPr>
            <a:xfrm>
              <a:off x="1139383" y="1958369"/>
              <a:ext cx="5091248" cy="1420325"/>
            </a:xfrm>
            <a:prstGeom prst="rect">
              <a:avLst/>
            </a:prstGeom>
            <a:noFill/>
          </p:spPr>
          <p:txBody>
            <a:bodyPr wrap="square" rtlCol="0">
              <a:spAutoFit/>
            </a:bodyPr>
            <a:lstStyle/>
            <a:p>
              <a:pPr algn="just">
                <a:lnSpc>
                  <a:spcPct val="150000"/>
                </a:lnSpc>
              </a:pPr>
              <a:r>
                <a:rPr lang="en-US" sz="2000"/>
                <a:t>   </a:t>
              </a:r>
              <a:r>
                <a:rPr lang="vi-VN" sz="2000"/>
                <a:t>Sắp xếp các đồ vật hợp lí giúp tìm kiếm được nhanh hơn nhờ vào việc tìm kiếm theo quy tắc sắp xếp.</a:t>
              </a:r>
              <a:endParaRPr lang="en-US" sz="2000" i="1"/>
            </a:p>
          </p:txBody>
        </p:sp>
        <p:pic>
          <p:nvPicPr>
            <p:cNvPr id="28"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media.ngoisao.vn/resize_580/news/2016/11/01/nha-cua-5-ngoisao.vn-w650-h4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454" y="1954580"/>
            <a:ext cx="2645069" cy="193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59123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31079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86409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03185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E6C139-74A0-4A08-B49F-CCD3BAB11EE3}"/>
              </a:ext>
            </a:extLst>
          </p:cNvPr>
          <p:cNvGrpSpPr/>
          <p:nvPr/>
        </p:nvGrpSpPr>
        <p:grpSpPr>
          <a:xfrm>
            <a:off x="1631167" y="-1351628"/>
            <a:ext cx="1901742" cy="624579"/>
            <a:chOff x="633147" y="-1998"/>
            <a:chExt cx="6898072" cy="785741"/>
          </a:xfrm>
          <a:solidFill>
            <a:srgbClr val="CE3028"/>
          </a:solidFill>
        </p:grpSpPr>
        <p:sp>
          <p:nvSpPr>
            <p:cNvPr id="6" name="Rectangle 5">
              <a:extLst>
                <a:ext uri="{FF2B5EF4-FFF2-40B4-BE49-F238E27FC236}">
                  <a16:creationId xmlns:a16="http://schemas.microsoft.com/office/drawing/2014/main" id="{1719139D-2E7E-4222-9BDB-C0239A222B2E}"/>
                </a:ext>
              </a:extLst>
            </p:cNvPr>
            <p:cNvSpPr/>
            <p:nvPr/>
          </p:nvSpPr>
          <p:spPr>
            <a:xfrm>
              <a:off x="1707174"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7" name="Rectangle 6">
              <a:extLst>
                <a:ext uri="{FF2B5EF4-FFF2-40B4-BE49-F238E27FC236}">
                  <a16:creationId xmlns:a16="http://schemas.microsoft.com/office/drawing/2014/main" id="{8EFC8607-B0D5-49CE-A041-E2D1B0F45D25}"/>
                </a:ext>
              </a:extLst>
            </p:cNvPr>
            <p:cNvSpPr/>
            <p:nvPr/>
          </p:nvSpPr>
          <p:spPr>
            <a:xfrm>
              <a:off x="4768850" y="-1998"/>
              <a:ext cx="45719" cy="29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sz="3334">
                <a:solidFill>
                  <a:prstClr val="white"/>
                </a:solidFill>
                <a:latin typeface="Calibri" panose="020F0502020204030204"/>
              </a:endParaRPr>
            </a:p>
          </p:txBody>
        </p:sp>
        <p:sp>
          <p:nvSpPr>
            <p:cNvPr id="8" name="Rounded Rectangle 14">
              <a:extLst>
                <a:ext uri="{FF2B5EF4-FFF2-40B4-BE49-F238E27FC236}">
                  <a16:creationId xmlns:a16="http://schemas.microsoft.com/office/drawing/2014/main" id="{70A86940-5725-4EFE-9967-B5AB8BED5239}"/>
                </a:ext>
              </a:extLst>
            </p:cNvPr>
            <p:cNvSpPr/>
            <p:nvPr/>
          </p:nvSpPr>
          <p:spPr>
            <a:xfrm>
              <a:off x="633147" y="219500"/>
              <a:ext cx="6898072" cy="564243"/>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r>
                <a:rPr lang="en-US" sz="4400" b="1" dirty="0" err="1">
                  <a:solidFill>
                    <a:prstClr val="white"/>
                  </a:solidFill>
                  <a:latin typeface="Bahnschrift SemiBold" panose="020B0502040204020203" pitchFamily="34" charset="0"/>
                </a:rPr>
                <a:t>Lưu</a:t>
              </a:r>
              <a:r>
                <a:rPr lang="en-US" sz="4400" b="1" dirty="0">
                  <a:solidFill>
                    <a:prstClr val="white"/>
                  </a:solidFill>
                  <a:latin typeface="Bahnschrift SemiBold" panose="020B0502040204020203" pitchFamily="34" charset="0"/>
                </a:rPr>
                <a:t> ý:</a:t>
              </a:r>
            </a:p>
          </p:txBody>
        </p:sp>
      </p:grpSp>
      <p:grpSp>
        <p:nvGrpSpPr>
          <p:cNvPr id="9" name="Group 8">
            <a:extLst>
              <a:ext uri="{FF2B5EF4-FFF2-40B4-BE49-F238E27FC236}">
                <a16:creationId xmlns:a16="http://schemas.microsoft.com/office/drawing/2014/main" id="{6954C9B9-C649-4E90-BEFF-AE3937E7B3AA}"/>
              </a:ext>
            </a:extLst>
          </p:cNvPr>
          <p:cNvGrpSpPr/>
          <p:nvPr/>
        </p:nvGrpSpPr>
        <p:grpSpPr>
          <a:xfrm>
            <a:off x="1401716" y="4502591"/>
            <a:ext cx="4944533" cy="527336"/>
            <a:chOff x="5029200" y="3264180"/>
            <a:chExt cx="10321826" cy="1183871"/>
          </a:xfrm>
        </p:grpSpPr>
        <p:sp>
          <p:nvSpPr>
            <p:cNvPr id="10" name="Rectangle: Rounded Corners 9">
              <a:extLst>
                <a:ext uri="{FF2B5EF4-FFF2-40B4-BE49-F238E27FC236}">
                  <a16:creationId xmlns:a16="http://schemas.microsoft.com/office/drawing/2014/main" id="{FAE3A20B-8C6F-4039-B23C-7CE7E53DD2CA}"/>
                </a:ext>
              </a:extLst>
            </p:cNvPr>
            <p:cNvSpPr/>
            <p:nvPr/>
          </p:nvSpPr>
          <p:spPr>
            <a:xfrm>
              <a:off x="5029200" y="3264180"/>
              <a:ext cx="10321826" cy="1066801"/>
            </a:xfrm>
            <a:prstGeom prst="roundRect">
              <a:avLst>
                <a:gd name="adj" fmla="val 50000"/>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en-US" sz="2700" dirty="0">
                  <a:solidFill>
                    <a:prstClr val="black"/>
                  </a:solidFill>
                  <a:latin typeface="Arial" panose="020B0604020202020204" pitchFamily="34" charset="0"/>
                  <a:cs typeface="Arial" panose="020B0604020202020204" pitchFamily="34" charset="0"/>
                  <a:hlinkClick r:id="rId2"/>
                </a:rPr>
                <a:t>https://kenhgiaovien.com/</a:t>
              </a:r>
              <a:r>
                <a:rPr lang="en-US" sz="2700" dirty="0">
                  <a:solidFill>
                    <a:prstClr val="black"/>
                  </a:solidFill>
                  <a:latin typeface="Arial" panose="020B0604020202020204" pitchFamily="34" charset="0"/>
                  <a:cs typeface="Arial" panose="020B0604020202020204" pitchFamily="34" charset="0"/>
                </a:rPr>
                <a:t> </a:t>
              </a:r>
            </a:p>
          </p:txBody>
        </p:sp>
        <p:pic>
          <p:nvPicPr>
            <p:cNvPr id="11" name="Picture 10" descr="A colorful letter g on a black background&#10;&#10;Description automatically generated">
              <a:extLst>
                <a:ext uri="{FF2B5EF4-FFF2-40B4-BE49-F238E27FC236}">
                  <a16:creationId xmlns:a16="http://schemas.microsoft.com/office/drawing/2014/main" id="{09DEE9A7-C295-407F-BBFB-5334AAC7B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287" y="3616554"/>
              <a:ext cx="685278" cy="685280"/>
            </a:xfrm>
            <a:prstGeom prst="rect">
              <a:avLst/>
            </a:prstGeom>
          </p:spPr>
        </p:pic>
        <p:pic>
          <p:nvPicPr>
            <p:cNvPr id="12" name="Picture 3">
              <a:extLst>
                <a:ext uri="{FF2B5EF4-FFF2-40B4-BE49-F238E27FC236}">
                  <a16:creationId xmlns:a16="http://schemas.microsoft.com/office/drawing/2014/main" id="{A65601DE-669A-4924-8726-845DA632D1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25570">
              <a:off x="14382265" y="3622402"/>
              <a:ext cx="619239" cy="825649"/>
            </a:xfrm>
            <a:prstGeom prst="rect">
              <a:avLst/>
            </a:prstGeom>
          </p:spPr>
        </p:pic>
      </p:grpSp>
      <p:pic>
        <p:nvPicPr>
          <p:cNvPr id="14" name="Picture 4">
            <a:extLst>
              <a:ext uri="{FF2B5EF4-FFF2-40B4-BE49-F238E27FC236}">
                <a16:creationId xmlns:a16="http://schemas.microsoft.com/office/drawing/2014/main" id="{EA42D59C-321C-45C4-B933-5EEF88A27768}"/>
              </a:ext>
            </a:extLst>
          </p:cNvPr>
          <p:cNvPicPr>
            <a:picLocks noChangeAspect="1"/>
          </p:cNvPicPr>
          <p:nvPr/>
        </p:nvPicPr>
        <p:blipFill>
          <a:blip r:embed="rId6"/>
          <a:srcRect/>
          <a:stretch>
            <a:fillRect/>
          </a:stretch>
        </p:blipFill>
        <p:spPr>
          <a:xfrm>
            <a:off x="7190999" y="1653332"/>
            <a:ext cx="1663135" cy="3253077"/>
          </a:xfrm>
          <a:prstGeom prst="rect">
            <a:avLst/>
          </a:prstGeom>
        </p:spPr>
      </p:pic>
      <p:sp>
        <p:nvSpPr>
          <p:cNvPr id="19" name="Google Shape;2124;p55">
            <a:extLst>
              <a:ext uri="{FF2B5EF4-FFF2-40B4-BE49-F238E27FC236}">
                <a16:creationId xmlns:a16="http://schemas.microsoft.com/office/drawing/2014/main" id="{3CCA6F51-F714-4E1A-9900-A83BF0A53C0E}"/>
              </a:ext>
            </a:extLst>
          </p:cNvPr>
          <p:cNvSpPr txBox="1"/>
          <p:nvPr/>
        </p:nvSpPr>
        <p:spPr>
          <a:xfrm>
            <a:off x="726299" y="500174"/>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0097B2"/>
                </a:solidFill>
                <a:latin typeface="Arial" panose="020B0604020202020204" pitchFamily="34" charset="0"/>
                <a:ea typeface="Fira Sans Extra Condensed"/>
                <a:cs typeface="Arial" panose="020B0604020202020204" pitchFamily="34" charset="0"/>
                <a:sym typeface="Fira Sans Extra Condensed"/>
              </a:rPr>
              <a:t>LINK DOWNLOAD GIÁO ÁN WORD: https://kenhgiaovien.com/tai-lieu/giao-tin-hoc-5-ket-noi-tri-thuc</a:t>
            </a:r>
            <a:endParaRPr sz="2000" dirty="0">
              <a:solidFill>
                <a:srgbClr val="0097B2"/>
              </a:solidFill>
              <a:latin typeface="Arial" panose="020B0604020202020204" pitchFamily="34" charset="0"/>
              <a:ea typeface="Fira Sans Extra Condensed"/>
              <a:cs typeface="Arial" panose="020B0604020202020204" pitchFamily="34" charset="0"/>
              <a:sym typeface="Fira Sans Extra Condensed"/>
            </a:endParaRPr>
          </a:p>
        </p:txBody>
      </p:sp>
      <p:sp>
        <p:nvSpPr>
          <p:cNvPr id="20" name="Google Shape;2124;p55">
            <a:extLst>
              <a:ext uri="{FF2B5EF4-FFF2-40B4-BE49-F238E27FC236}">
                <a16:creationId xmlns:a16="http://schemas.microsoft.com/office/drawing/2014/main" id="{750F9328-8334-4BC5-8967-4E7B29FA4EEE}"/>
              </a:ext>
            </a:extLst>
          </p:cNvPr>
          <p:cNvSpPr txBox="1"/>
          <p:nvPr/>
        </p:nvSpPr>
        <p:spPr>
          <a:xfrm>
            <a:off x="726299" y="2094408"/>
            <a:ext cx="6295364" cy="1185462"/>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LINK DOWNLOAD GIÁO ÁN PPT: </a:t>
            </a:r>
          </a:p>
          <a:p>
            <a:pPr lvl="0" algn="ctr">
              <a:defRPr/>
            </a:pPr>
            <a:r>
              <a:rPr lang="en-US" sz="2000" dirty="0">
                <a:solidFill>
                  <a:srgbClr val="DB3349"/>
                </a:solidFill>
                <a:latin typeface="Arial" panose="020B0604020202020204" pitchFamily="34" charset="0"/>
                <a:ea typeface="Fira Sans Extra Condensed"/>
                <a:cs typeface="Arial" panose="020B0604020202020204" pitchFamily="34" charset="0"/>
                <a:sym typeface="Fira Sans Extra Condensed"/>
              </a:rPr>
              <a:t>https://kenhgiaovien.com/tai-lieu/giao-powerpoint-tin-hoc-5-ket-noi-tri-thuc</a:t>
            </a:r>
          </a:p>
        </p:txBody>
      </p:sp>
      <p:sp>
        <p:nvSpPr>
          <p:cNvPr id="21" name="Google Shape;2124;p55">
            <a:extLst>
              <a:ext uri="{FF2B5EF4-FFF2-40B4-BE49-F238E27FC236}">
                <a16:creationId xmlns:a16="http://schemas.microsoft.com/office/drawing/2014/main" id="{BB6025EC-64CB-4699-A5E2-E7B3CFA17365}"/>
              </a:ext>
            </a:extLst>
          </p:cNvPr>
          <p:cNvSpPr txBox="1"/>
          <p:nvPr/>
        </p:nvSpPr>
        <p:spPr>
          <a:xfrm>
            <a:off x="726299" y="3454770"/>
            <a:ext cx="6295364" cy="812430"/>
          </a:xfrm>
          <a:prstGeom prst="rect">
            <a:avLst/>
          </a:prstGeom>
          <a:solidFill>
            <a:srgbClr val="FEF4EC"/>
          </a:solidFill>
          <a:ln w="38100"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pPr lvl="0" algn="ctr">
              <a:lnSpc>
                <a:spcPct val="130000"/>
              </a:lnSpc>
              <a:defRPr/>
            </a:pPr>
            <a:r>
              <a:rPr lang="en-US" sz="2000" dirty="0">
                <a:latin typeface="Arial" panose="020B0604020202020204" pitchFamily="34" charset="0"/>
                <a:ea typeface="Fira Sans Extra Condensed"/>
                <a:cs typeface="Arial" panose="020B0604020202020204" pitchFamily="34" charset="0"/>
                <a:sym typeface="Fira Sans Extra Condensed"/>
              </a:rPr>
              <a:t>ZALO: 0386 168 725</a:t>
            </a:r>
            <a:endParaRPr lang="en-US" sz="2000" b="1" dirty="0">
              <a:latin typeface="Arial" panose="020B0604020202020204" pitchFamily="34" charset="0"/>
              <a:ea typeface="Fira Sans Extra Condensed"/>
              <a:cs typeface="Arial" panose="020B0604020202020204" pitchFamily="34" charset="0"/>
              <a:sym typeface="Fira Sans Extra Condensed"/>
            </a:endParaRPr>
          </a:p>
        </p:txBody>
      </p:sp>
    </p:spTree>
    <p:extLst>
      <p:ext uri="{BB962C8B-B14F-4D97-AF65-F5344CB8AC3E}">
        <p14:creationId xmlns:p14="http://schemas.microsoft.com/office/powerpoint/2010/main" val="2954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sp>
        <p:nvSpPr>
          <p:cNvPr id="18" name="TextBox 17"/>
          <p:cNvSpPr txBox="1"/>
          <p:nvPr/>
        </p:nvSpPr>
        <p:spPr>
          <a:xfrm>
            <a:off x="0" y="1631089"/>
            <a:ext cx="9144000" cy="476734"/>
          </a:xfrm>
          <a:prstGeom prst="rect">
            <a:avLst/>
          </a:prstGeom>
          <a:noFill/>
        </p:spPr>
        <p:txBody>
          <a:bodyPr wrap="square" rtlCol="0">
            <a:spAutoFit/>
          </a:bodyPr>
          <a:lstStyle/>
          <a:p>
            <a:pPr algn="ctr">
              <a:lnSpc>
                <a:spcPct val="150000"/>
              </a:lnSpc>
            </a:pPr>
            <a:r>
              <a:rPr lang="en-US" sz="1900" b="1">
                <a:ln w="22225">
                  <a:noFill/>
                  <a:prstDash val="solid"/>
                </a:ln>
                <a:solidFill>
                  <a:srgbClr val="7030A0"/>
                </a:solidFill>
              </a:rPr>
              <a:t>Đ</a:t>
            </a:r>
            <a:r>
              <a:rPr lang="vi-VN" sz="1900" b="1">
                <a:ln w="22225">
                  <a:noFill/>
                  <a:prstDash val="solid"/>
                </a:ln>
                <a:solidFill>
                  <a:srgbClr val="7030A0"/>
                </a:solidFill>
              </a:rPr>
              <a:t>ọc tình huống phần Khởi động – SGK tr.19 và trả lời câu hỏi</a:t>
            </a:r>
            <a:r>
              <a:rPr lang="en-US" sz="1900" b="1">
                <a:ln w="22225">
                  <a:noFill/>
                  <a:prstDash val="solid"/>
                </a:ln>
                <a:solidFill>
                  <a:srgbClr val="7030A0"/>
                </a:solidFill>
              </a:rPr>
              <a:t>:</a:t>
            </a:r>
          </a:p>
        </p:txBody>
      </p:sp>
      <p:sp>
        <p:nvSpPr>
          <p:cNvPr id="20" name="TextBox 19"/>
          <p:cNvSpPr txBox="1"/>
          <p:nvPr/>
        </p:nvSpPr>
        <p:spPr>
          <a:xfrm>
            <a:off x="586349" y="2042418"/>
            <a:ext cx="7971302" cy="2669642"/>
          </a:xfrm>
          <a:prstGeom prst="rect">
            <a:avLst/>
          </a:prstGeom>
          <a:noFill/>
        </p:spPr>
        <p:txBody>
          <a:bodyPr wrap="square" rtlCol="0">
            <a:spAutoFit/>
          </a:bodyPr>
          <a:lstStyle/>
          <a:p>
            <a:pPr algn="just">
              <a:lnSpc>
                <a:spcPct val="150000"/>
              </a:lnSpc>
            </a:pPr>
            <a:r>
              <a:rPr lang="vi-VN" sz="1900">
                <a:ln w="22225">
                  <a:noFill/>
                  <a:prstDash val="solid"/>
                </a:ln>
              </a:rPr>
              <a:t>Trong chương trình Tin học lớp 3, em đã biết các tệp và thư mục trong máy tính được sắp xếp theo cấu trúc cây. Cấu trúc cây được sử dụng để biểu diễn một cách sắp xếp, phân loại cụ thể. Em cũng biết việc sắp xếp, phân loại hợp lí sẽ giúp em dễ tìm kiếm và tìm kiếm nhanh hơn. Vậy cách sắp xếp, phân loại thế nào là hợp lí? Cấu trúc cây thư mục thế nào là hợp lí?</a:t>
            </a:r>
            <a:endParaRPr lang="en-US" sz="1900">
              <a:ln w="22225">
                <a:noFill/>
                <a:prstDash val="solid"/>
              </a:ln>
            </a:endParaRPr>
          </a:p>
        </p:txBody>
      </p:sp>
      <p:grpSp>
        <p:nvGrpSpPr>
          <p:cNvPr id="21" name="Group 20"/>
          <p:cNvGrpSpPr/>
          <p:nvPr/>
        </p:nvGrpSpPr>
        <p:grpSpPr>
          <a:xfrm>
            <a:off x="3328511" y="1297796"/>
            <a:ext cx="2486978" cy="400110"/>
            <a:chOff x="3106629" y="2979290"/>
            <a:chExt cx="2486978" cy="400110"/>
          </a:xfrm>
        </p:grpSpPr>
        <p:sp>
          <p:nvSpPr>
            <p:cNvPr id="22" name="TextBox 21"/>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3106629" y="3002152"/>
              <a:ext cx="366712" cy="310431"/>
            </a:xfrm>
            <a:prstGeom prst="rect">
              <a:avLst/>
            </a:prstGeom>
          </p:spPr>
        </p:pic>
      </p:grpSp>
    </p:spTree>
    <p:extLst>
      <p:ext uri="{BB962C8B-B14F-4D97-AF65-F5344CB8AC3E}">
        <p14:creationId xmlns:p14="http://schemas.microsoft.com/office/powerpoint/2010/main" val="3540041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outVertical)">
                                      <p:cBhvr>
                                        <p:cTn id="14" dur="500"/>
                                        <p:tgtEl>
                                          <p:spTgt spid="18"/>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grpSp>
        <p:nvGrpSpPr>
          <p:cNvPr id="24" name="Group 23"/>
          <p:cNvGrpSpPr/>
          <p:nvPr/>
        </p:nvGrpSpPr>
        <p:grpSpPr>
          <a:xfrm>
            <a:off x="591220" y="1453290"/>
            <a:ext cx="5999672" cy="1015663"/>
            <a:chOff x="605200" y="2456835"/>
            <a:chExt cx="5999672" cy="1015663"/>
          </a:xfrm>
        </p:grpSpPr>
        <p:sp>
          <p:nvSpPr>
            <p:cNvPr id="25" name="TextBox 24"/>
            <p:cNvSpPr txBox="1"/>
            <p:nvPr/>
          </p:nvSpPr>
          <p:spPr>
            <a:xfrm>
              <a:off x="605200" y="2456835"/>
              <a:ext cx="5999672" cy="1015663"/>
            </a:xfrm>
            <a:prstGeom prst="rect">
              <a:avLst/>
            </a:prstGeom>
            <a:noFill/>
          </p:spPr>
          <p:txBody>
            <a:bodyPr wrap="square" rtlCol="0">
              <a:spAutoFit/>
            </a:bodyPr>
            <a:lstStyle/>
            <a:p>
              <a:pPr lvl="1" algn="just">
                <a:lnSpc>
                  <a:spcPct val="150000"/>
                </a:lnSpc>
              </a:pPr>
              <a:r>
                <a:rPr lang="en-US" sz="2000"/>
                <a:t>    </a:t>
              </a:r>
              <a:r>
                <a:rPr lang="vi-VN" sz="2000"/>
                <a:t>Cách sắp xếp, phân loại hợp lí là sắp xếp, phân loại bằng sơ đồ hình cây.</a:t>
              </a:r>
              <a:endParaRPr lang="en-US" sz="2000"/>
            </a:p>
          </p:txBody>
        </p:sp>
        <p:pic>
          <p:nvPicPr>
            <p:cNvPr id="2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91220" y="2468953"/>
            <a:ext cx="5237672" cy="553998"/>
            <a:chOff x="605200" y="2456835"/>
            <a:chExt cx="5237672" cy="553998"/>
          </a:xfrm>
        </p:grpSpPr>
        <p:sp>
          <p:nvSpPr>
            <p:cNvPr id="28" name="TextBox 27"/>
            <p:cNvSpPr txBox="1"/>
            <p:nvPr/>
          </p:nvSpPr>
          <p:spPr>
            <a:xfrm>
              <a:off x="605200" y="2456835"/>
              <a:ext cx="5237672" cy="553998"/>
            </a:xfrm>
            <a:prstGeom prst="rect">
              <a:avLst/>
            </a:prstGeom>
            <a:noFill/>
          </p:spPr>
          <p:txBody>
            <a:bodyPr wrap="square" rtlCol="0">
              <a:spAutoFit/>
            </a:bodyPr>
            <a:lstStyle/>
            <a:p>
              <a:pPr lvl="1" algn="just">
                <a:lnSpc>
                  <a:spcPct val="150000"/>
                </a:lnSpc>
              </a:pPr>
              <a:r>
                <a:rPr lang="en-US" sz="2000"/>
                <a:t>    </a:t>
              </a:r>
              <a:r>
                <a:rPr lang="vi-VN" sz="2000"/>
                <a:t>Cấu trúc cây thư mục là hợp lí khi</a:t>
              </a:r>
              <a:r>
                <a:rPr lang="en-US" sz="2000"/>
                <a:t>:</a:t>
              </a:r>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591220" y="3022951"/>
            <a:ext cx="5999672" cy="1015663"/>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Các tệp và thư mục được đặt tên theo một cách thống nhất.</a:t>
            </a:r>
            <a:endParaRPr lang="en-US" sz="2000">
              <a:ln w="22225">
                <a:noFill/>
                <a:prstDash val="solid"/>
              </a:ln>
            </a:endParaRPr>
          </a:p>
        </p:txBody>
      </p:sp>
      <p:sp>
        <p:nvSpPr>
          <p:cNvPr id="31" name="TextBox 30"/>
          <p:cNvSpPr txBox="1"/>
          <p:nvPr/>
        </p:nvSpPr>
        <p:spPr>
          <a:xfrm>
            <a:off x="591220" y="4038614"/>
            <a:ext cx="5999672" cy="553998"/>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Các tệp cùng loại được sắp xếp vào một thư mục.</a:t>
            </a:r>
            <a:endParaRPr lang="en-US" sz="2000">
              <a:ln w="22225">
                <a:noFill/>
                <a:prstDash val="solid"/>
              </a:ln>
            </a:endParaRPr>
          </a:p>
        </p:txBody>
      </p:sp>
      <p:pic>
        <p:nvPicPr>
          <p:cNvPr id="4098" name="Picture 2" descr="https://help.sap.com/doc/saphelp_scm700_ehp02/7.0.2/en-US/45/ed404583c63113e10000000a1553f7/794cb55303a2437f8d8d2d93d79841a5.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3525"/>
          <a:stretch/>
        </p:blipFill>
        <p:spPr bwMode="auto">
          <a:xfrm>
            <a:off x="6590892" y="1580641"/>
            <a:ext cx="1906881" cy="287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0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2"/>
          <p:cNvSpPr/>
          <p:nvPr/>
        </p:nvSpPr>
        <p:spPr>
          <a:xfrm>
            <a:off x="1353600" y="1069750"/>
            <a:ext cx="6436800" cy="3003900"/>
          </a:xfrm>
          <a:prstGeom prst="roundRect">
            <a:avLst>
              <a:gd name="adj" fmla="val 4688"/>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3" name="Google Shape;803;p52"/>
          <p:cNvGrpSpPr/>
          <p:nvPr/>
        </p:nvGrpSpPr>
        <p:grpSpPr>
          <a:xfrm>
            <a:off x="1639703" y="678075"/>
            <a:ext cx="5864593" cy="3787373"/>
            <a:chOff x="1438200" y="702550"/>
            <a:chExt cx="6267600" cy="3738400"/>
          </a:xfrm>
        </p:grpSpPr>
        <p:cxnSp>
          <p:nvCxnSpPr>
            <p:cNvPr id="804" name="Google Shape;804;p52"/>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805" name="Google Shape;805;p52"/>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grpSp>
        <p:nvGrpSpPr>
          <p:cNvPr id="806" name="Google Shape;806;p52"/>
          <p:cNvGrpSpPr/>
          <p:nvPr/>
        </p:nvGrpSpPr>
        <p:grpSpPr>
          <a:xfrm>
            <a:off x="666494" y="3799337"/>
            <a:ext cx="602100" cy="666100"/>
            <a:chOff x="1820650" y="1393100"/>
            <a:chExt cx="602100" cy="666100"/>
          </a:xfrm>
        </p:grpSpPr>
        <p:sp>
          <p:nvSpPr>
            <p:cNvPr id="807" name="Google Shape;807;p52"/>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2"/>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52"/>
          <p:cNvGrpSpPr/>
          <p:nvPr/>
        </p:nvGrpSpPr>
        <p:grpSpPr>
          <a:xfrm>
            <a:off x="7659104" y="678063"/>
            <a:ext cx="761406" cy="647721"/>
            <a:chOff x="3475975" y="624225"/>
            <a:chExt cx="737225" cy="627150"/>
          </a:xfrm>
        </p:grpSpPr>
        <p:sp>
          <p:nvSpPr>
            <p:cNvPr id="810" name="Google Shape;810;p52"/>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2"/>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2"/>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2"/>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52"/>
          <p:cNvSpPr/>
          <p:nvPr/>
        </p:nvSpPr>
        <p:spPr>
          <a:xfrm>
            <a:off x="854119" y="16121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2"/>
          <p:cNvSpPr/>
          <p:nvPr/>
        </p:nvSpPr>
        <p:spPr>
          <a:xfrm>
            <a:off x="8001010" y="1668916"/>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2"/>
          <p:cNvSpPr/>
          <p:nvPr/>
        </p:nvSpPr>
        <p:spPr>
          <a:xfrm>
            <a:off x="819931" y="3203807"/>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2"/>
          <p:cNvGrpSpPr/>
          <p:nvPr/>
        </p:nvGrpSpPr>
        <p:grpSpPr>
          <a:xfrm>
            <a:off x="697487" y="2188383"/>
            <a:ext cx="500699" cy="666069"/>
            <a:chOff x="4863650" y="3815375"/>
            <a:chExt cx="624625" cy="830925"/>
          </a:xfrm>
        </p:grpSpPr>
        <p:sp>
          <p:nvSpPr>
            <p:cNvPr id="818" name="Google Shape;818;p52"/>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2"/>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2"/>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2"/>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2"/>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2"/>
          <p:cNvGrpSpPr/>
          <p:nvPr/>
        </p:nvGrpSpPr>
        <p:grpSpPr>
          <a:xfrm>
            <a:off x="7486242" y="3642162"/>
            <a:ext cx="965350" cy="823275"/>
            <a:chOff x="1481225" y="4240975"/>
            <a:chExt cx="965350" cy="823275"/>
          </a:xfrm>
        </p:grpSpPr>
        <p:sp>
          <p:nvSpPr>
            <p:cNvPr id="82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2"/>
          <p:cNvGrpSpPr/>
          <p:nvPr/>
        </p:nvGrpSpPr>
        <p:grpSpPr>
          <a:xfrm>
            <a:off x="727312" y="678063"/>
            <a:ext cx="837300" cy="723250"/>
            <a:chOff x="5203050" y="2778050"/>
            <a:chExt cx="837300" cy="723250"/>
          </a:xfrm>
        </p:grpSpPr>
        <p:sp>
          <p:nvSpPr>
            <p:cNvPr id="831" name="Google Shape;831;p52"/>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2"/>
            <p:cNvSpPr/>
            <p:nvPr/>
          </p:nvSpPr>
          <p:spPr>
            <a:xfrm>
              <a:off x="5700356"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52"/>
          <p:cNvSpPr/>
          <p:nvPr/>
        </p:nvSpPr>
        <p:spPr>
          <a:xfrm>
            <a:off x="8042710" y="3072180"/>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2"/>
          <p:cNvSpPr/>
          <p:nvPr/>
        </p:nvSpPr>
        <p:spPr>
          <a:xfrm>
            <a:off x="8018948" y="2323123"/>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1505" y="1612178"/>
            <a:ext cx="8420985" cy="738664"/>
          </a:xfrm>
          <a:prstGeom prst="rect">
            <a:avLst/>
          </a:prstGeom>
          <a:noFill/>
        </p:spPr>
        <p:txBody>
          <a:bodyPr wrap="square" rtlCol="0">
            <a:spAutoFit/>
          </a:bodyPr>
          <a:lstStyle/>
          <a:p>
            <a:pPr algn="ctr"/>
            <a:r>
              <a:rPr lang="en-US" sz="4200" b="1">
                <a:ln w="22225">
                  <a:noFill/>
                  <a:prstDash val="solid"/>
                </a:ln>
                <a:solidFill>
                  <a:srgbClr val="C00000"/>
                </a:solidFill>
              </a:rPr>
              <a:t>BÀI 4: CÂY THƯ MỤC</a:t>
            </a:r>
          </a:p>
        </p:txBody>
      </p:sp>
      <p:grpSp>
        <p:nvGrpSpPr>
          <p:cNvPr id="8" name="Group 7"/>
          <p:cNvGrpSpPr/>
          <p:nvPr/>
        </p:nvGrpSpPr>
        <p:grpSpPr>
          <a:xfrm>
            <a:off x="2401655" y="2919524"/>
            <a:ext cx="4340688" cy="658379"/>
            <a:chOff x="2401655" y="2919524"/>
            <a:chExt cx="4340688" cy="658379"/>
          </a:xfrm>
        </p:grpSpPr>
        <p:sp>
          <p:nvSpPr>
            <p:cNvPr id="7" name="Freeform 6"/>
            <p:cNvSpPr/>
            <p:nvPr/>
          </p:nvSpPr>
          <p:spPr>
            <a:xfrm>
              <a:off x="2743200"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655" y="2919524"/>
              <a:ext cx="748192" cy="634864"/>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4"/>
            <p:cNvSpPr/>
            <p:nvPr/>
          </p:nvSpPr>
          <p:spPr>
            <a:xfrm>
              <a:off x="4655474"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151" y="2934586"/>
              <a:ext cx="748192" cy="634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02" y="2943039"/>
              <a:ext cx="748192" cy="634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228810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203800"/>
            <a:ext cx="2148900"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740113" y="1203800"/>
            <a:ext cx="2416087"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5381713" y="1203800"/>
            <a:ext cx="3390099" cy="3573900"/>
          </a:xfrm>
          <a:prstGeom prst="roundRect">
            <a:avLst>
              <a:gd name="adj" fmla="val 3572"/>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365700"/>
            <a:ext cx="8412600" cy="718800"/>
          </a:xfrm>
          <a:prstGeom prst="roundRect">
            <a:avLst>
              <a:gd name="adj" fmla="val 20371"/>
            </a:avLst>
          </a:prstGeom>
          <a:solidFill>
            <a:schemeClr val="accent3">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118955" y="1420680"/>
            <a:ext cx="642388" cy="642388"/>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01</a:t>
            </a:r>
            <a:endParaRPr sz="2500" b="1"/>
          </a:p>
        </p:txBody>
      </p:sp>
      <p:sp>
        <p:nvSpPr>
          <p:cNvPr id="541" name="Google Shape;541;p44"/>
          <p:cNvSpPr/>
          <p:nvPr/>
        </p:nvSpPr>
        <p:spPr>
          <a:xfrm>
            <a:off x="3626962" y="1420680"/>
            <a:ext cx="642388" cy="642388"/>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02</a:t>
            </a:r>
            <a:endParaRPr sz="2500" b="1"/>
          </a:p>
        </p:txBody>
      </p:sp>
      <p:sp>
        <p:nvSpPr>
          <p:cNvPr id="542" name="Google Shape;542;p44"/>
          <p:cNvSpPr/>
          <p:nvPr/>
        </p:nvSpPr>
        <p:spPr>
          <a:xfrm>
            <a:off x="6741978" y="1420680"/>
            <a:ext cx="642388" cy="642388"/>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03</a:t>
            </a:r>
            <a:endParaRPr sz="2500" b="1"/>
          </a:p>
        </p:txBody>
      </p:sp>
      <p:grpSp>
        <p:nvGrpSpPr>
          <p:cNvPr id="550" name="Google Shape;550;p44"/>
          <p:cNvGrpSpPr/>
          <p:nvPr/>
        </p:nvGrpSpPr>
        <p:grpSpPr>
          <a:xfrm>
            <a:off x="140187" y="954314"/>
            <a:ext cx="451033" cy="498976"/>
            <a:chOff x="1820650" y="1393100"/>
            <a:chExt cx="602100" cy="666100"/>
          </a:xfrm>
        </p:grpSpPr>
        <p:sp>
          <p:nvSpPr>
            <p:cNvPr id="551" name="Google Shape;551;p44"/>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44"/>
          <p:cNvGrpSpPr/>
          <p:nvPr/>
        </p:nvGrpSpPr>
        <p:grpSpPr>
          <a:xfrm>
            <a:off x="8429863" y="152404"/>
            <a:ext cx="561728" cy="498962"/>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4"/>
          <p:cNvGrpSpPr/>
          <p:nvPr/>
        </p:nvGrpSpPr>
        <p:grpSpPr>
          <a:xfrm>
            <a:off x="4837401" y="4468576"/>
            <a:ext cx="431555" cy="432703"/>
            <a:chOff x="133738" y="317889"/>
            <a:chExt cx="460473" cy="461698"/>
          </a:xfrm>
        </p:grpSpPr>
        <p:sp>
          <p:nvSpPr>
            <p:cNvPr id="558"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NỘI DUNG BÀI HỌC</a:t>
            </a:r>
          </a:p>
        </p:txBody>
      </p:sp>
      <p:sp>
        <p:nvSpPr>
          <p:cNvPr id="47" name="TextBox 46"/>
          <p:cNvSpPr txBox="1"/>
          <p:nvPr/>
        </p:nvSpPr>
        <p:spPr>
          <a:xfrm>
            <a:off x="3028224" y="2182368"/>
            <a:ext cx="1839863" cy="1619482"/>
          </a:xfrm>
          <a:prstGeom prst="rect">
            <a:avLst/>
          </a:prstGeom>
          <a:noFill/>
        </p:spPr>
        <p:txBody>
          <a:bodyPr wrap="square" rtlCol="0">
            <a:spAutoFit/>
          </a:bodyPr>
          <a:lstStyle/>
          <a:p>
            <a:pPr algn="ctr">
              <a:lnSpc>
                <a:spcPct val="150000"/>
              </a:lnSpc>
            </a:pPr>
            <a:r>
              <a:rPr lang="vi-VN" sz="2300">
                <a:ln w="22225">
                  <a:noFill/>
                  <a:prstDash val="solid"/>
                </a:ln>
              </a:rPr>
              <a:t>Công cụ tìm kiếm trên máy tính</a:t>
            </a:r>
          </a:p>
        </p:txBody>
      </p:sp>
      <p:sp>
        <p:nvSpPr>
          <p:cNvPr id="48" name="TextBox 47"/>
          <p:cNvSpPr txBox="1"/>
          <p:nvPr/>
        </p:nvSpPr>
        <p:spPr>
          <a:xfrm>
            <a:off x="507836" y="2182368"/>
            <a:ext cx="1864625" cy="1619482"/>
          </a:xfrm>
          <a:prstGeom prst="rect">
            <a:avLst/>
          </a:prstGeom>
          <a:noFill/>
        </p:spPr>
        <p:txBody>
          <a:bodyPr wrap="square" rtlCol="0">
            <a:spAutoFit/>
          </a:bodyPr>
          <a:lstStyle/>
          <a:p>
            <a:pPr algn="ctr">
              <a:lnSpc>
                <a:spcPct val="150000"/>
              </a:lnSpc>
            </a:pPr>
            <a:r>
              <a:rPr lang="vi-VN" sz="2300">
                <a:ln w="22225">
                  <a:noFill/>
                  <a:prstDash val="solid"/>
                </a:ln>
              </a:rPr>
              <a:t>Tạo thư mục với cấu trúc cây hợp lí</a:t>
            </a:r>
          </a:p>
        </p:txBody>
      </p:sp>
      <p:sp>
        <p:nvSpPr>
          <p:cNvPr id="49" name="TextBox 48"/>
          <p:cNvSpPr txBox="1"/>
          <p:nvPr/>
        </p:nvSpPr>
        <p:spPr>
          <a:xfrm>
            <a:off x="5639691" y="2182368"/>
            <a:ext cx="2874142" cy="2215991"/>
          </a:xfrm>
          <a:prstGeom prst="rect">
            <a:avLst/>
          </a:prstGeom>
          <a:noFill/>
        </p:spPr>
        <p:txBody>
          <a:bodyPr wrap="square" rtlCol="0">
            <a:spAutoFit/>
          </a:bodyPr>
          <a:lstStyle/>
          <a:p>
            <a:pPr algn="ctr">
              <a:lnSpc>
                <a:spcPct val="150000"/>
              </a:lnSpc>
            </a:pPr>
            <a:r>
              <a:rPr lang="vi-VN" sz="2300">
                <a:ln w="22225">
                  <a:noFill/>
                  <a:prstDash val="solid"/>
                </a:ln>
              </a:rPr>
              <a:t>Thực hành tạo cấu trúc cây thư mục và sử dụng công cụ tìm kiếm trên máy tính</a:t>
            </a:r>
          </a:p>
        </p:txBody>
      </p:sp>
    </p:spTree>
    <p:extLst>
      <p:ext uri="{BB962C8B-B14F-4D97-AF65-F5344CB8AC3E}">
        <p14:creationId xmlns:p14="http://schemas.microsoft.com/office/powerpoint/2010/main" val="2320548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randombar(horizontal)">
                                      <p:cBhvr>
                                        <p:cTn id="7" dur="500"/>
                                        <p:tgtEl>
                                          <p:spTgt spid="5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randombar(horizontal)">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randombar(horizontal)">
                                      <p:cBhvr>
                                        <p:cTn id="18" dur="500"/>
                                        <p:tgtEl>
                                          <p:spTgt spid="5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randombar(horizontal)">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randombar(horizontal)">
                                      <p:cBhvr>
                                        <p:cTn id="32" dur="500"/>
                                        <p:tgtEl>
                                          <p:spTgt spid="5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38"/>
                                        </p:tgtEl>
                                        <p:attrNameLst>
                                          <p:attrName>style.visibility</p:attrName>
                                        </p:attrNameLst>
                                      </p:cBhvr>
                                      <p:to>
                                        <p:strVal val="visible"/>
                                      </p:to>
                                    </p:set>
                                    <p:animEffect transition="in" filter="randombar(horizontal)">
                                      <p:cBhvr>
                                        <p:cTn id="35" dur="500"/>
                                        <p:tgtEl>
                                          <p:spTgt spid="53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38" grpId="0" animBg="1"/>
      <p:bldP spid="540" grpId="0" animBg="1"/>
      <p:bldP spid="541" grpId="0" animBg="1"/>
      <p:bldP spid="542"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477328"/>
          </a:xfrm>
          <a:prstGeom prst="rect">
            <a:avLst/>
          </a:prstGeom>
          <a:noFill/>
        </p:spPr>
        <p:txBody>
          <a:bodyPr wrap="square" rtlCol="0">
            <a:spAutoFit/>
          </a:bodyPr>
          <a:lstStyle/>
          <a:p>
            <a:pPr algn="ctr">
              <a:lnSpc>
                <a:spcPct val="150000"/>
              </a:lnSpc>
            </a:pPr>
            <a:r>
              <a:rPr lang="en-US" sz="3000" b="1">
                <a:ln w="22225">
                  <a:noFill/>
                  <a:prstDash val="solid"/>
                </a:ln>
              </a:rPr>
              <a:t>1. </a:t>
            </a:r>
            <a:r>
              <a:rPr lang="vi-VN" sz="3000" b="1">
                <a:ln w="22225">
                  <a:noFill/>
                  <a:prstDash val="solid"/>
                </a:ln>
              </a:rPr>
              <a:t>TẠO THƯ MỤC VỚI </a:t>
            </a:r>
            <a:endParaRPr lang="en-US" sz="3000" b="1">
              <a:ln w="22225">
                <a:noFill/>
                <a:prstDash val="solid"/>
              </a:ln>
            </a:endParaRPr>
          </a:p>
          <a:p>
            <a:pPr algn="ctr">
              <a:lnSpc>
                <a:spcPct val="150000"/>
              </a:lnSpc>
            </a:pPr>
            <a:r>
              <a:rPr lang="vi-VN" sz="3000" b="1">
                <a:ln w="22225">
                  <a:noFill/>
                  <a:prstDash val="solid"/>
                </a:ln>
              </a:rPr>
              <a:t>CẤU TRÚC CÂY HỢP LÍ</a:t>
            </a:r>
            <a:endParaRPr lang="en-US" sz="3000" b="1">
              <a:ln w="22225">
                <a:noFill/>
                <a:prstDash val="solid"/>
              </a:ln>
            </a:endParaRPr>
          </a:p>
        </p:txBody>
      </p:sp>
    </p:spTree>
    <p:extLst>
      <p:ext uri="{BB962C8B-B14F-4D97-AF65-F5344CB8AC3E}">
        <p14:creationId xmlns:p14="http://schemas.microsoft.com/office/powerpoint/2010/main" val="2428508601"/>
      </p:ext>
    </p:extLst>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3197984" y="1234494"/>
            <a:ext cx="2748032" cy="541480"/>
          </a:xfrm>
          <a:prstGeom prst="roundRect">
            <a:avLst/>
          </a:prstGeom>
          <a:solidFill>
            <a:schemeClr val="accent2">
              <a:lumMod val="20000"/>
              <a:lumOff val="80000"/>
            </a:schemeClr>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617161" y="1867882"/>
            <a:ext cx="3584123" cy="2862322"/>
          </a:xfrm>
          <a:prstGeom prst="rect">
            <a:avLst/>
          </a:prstGeom>
          <a:noFill/>
        </p:spPr>
        <p:txBody>
          <a:bodyPr wrap="square" rtlCol="0">
            <a:spAutoFit/>
          </a:bodyPr>
          <a:lstStyle/>
          <a:p>
            <a:pPr algn="just">
              <a:lnSpc>
                <a:spcPct val="150000"/>
              </a:lnSpc>
            </a:pPr>
            <a:r>
              <a:rPr lang="en-US" sz="2000">
                <a:ln w="22225">
                  <a:noFill/>
                  <a:prstDash val="solid"/>
                </a:ln>
              </a:rPr>
              <a:t>Đ</a:t>
            </a:r>
            <a:r>
              <a:rPr lang="vi-VN" sz="2000">
                <a:ln w="22225">
                  <a:noFill/>
                  <a:prstDash val="solid"/>
                </a:ln>
              </a:rPr>
              <a:t>ọc phần Hoạt động SGK tr.19</a:t>
            </a:r>
            <a:r>
              <a:rPr lang="en-US" sz="2000">
                <a:ln w="22225">
                  <a:noFill/>
                  <a:prstDash val="solid"/>
                </a:ln>
              </a:rPr>
              <a:t>, </a:t>
            </a:r>
            <a:r>
              <a:rPr lang="vi-VN" sz="2000">
                <a:ln w="22225">
                  <a:noFill/>
                  <a:prstDash val="solid"/>
                </a:ln>
              </a:rPr>
              <a:t>quan sát hai cây thư mục được minh hoạ trong Hình 18, Hình 19 và trả lời câu hỏi:</a:t>
            </a:r>
            <a:r>
              <a:rPr lang="en-US" sz="2000">
                <a:ln w="22225">
                  <a:noFill/>
                  <a:prstDash val="solid"/>
                </a:ln>
              </a:rPr>
              <a:t> </a:t>
            </a:r>
            <a:r>
              <a:rPr lang="vi-VN" sz="2000">
                <a:ln w="22225">
                  <a:noFill/>
                  <a:prstDash val="solid"/>
                </a:ln>
                <a:solidFill>
                  <a:srgbClr val="C00000"/>
                </a:solidFill>
              </a:rPr>
              <a:t>Cây thư mục nào có cấu trúc hợp lí hơn? Tại sao?</a:t>
            </a:r>
          </a:p>
        </p:txBody>
      </p:sp>
      <p:pic>
        <p:nvPicPr>
          <p:cNvPr id="10" name="Picture 9"/>
          <p:cNvPicPr>
            <a:picLocks noChangeAspect="1"/>
          </p:cNvPicPr>
          <p:nvPr/>
        </p:nvPicPr>
        <p:blipFill>
          <a:blip r:embed="rId3"/>
          <a:stretch>
            <a:fillRect/>
          </a:stretch>
        </p:blipFill>
        <p:spPr>
          <a:xfrm>
            <a:off x="4353253" y="2206397"/>
            <a:ext cx="2083267" cy="2182256"/>
          </a:xfrm>
          <a:prstGeom prst="rect">
            <a:avLst/>
          </a:prstGeom>
        </p:spPr>
      </p:pic>
      <p:pic>
        <p:nvPicPr>
          <p:cNvPr id="11" name="Picture 10"/>
          <p:cNvPicPr>
            <a:picLocks noChangeAspect="1"/>
          </p:cNvPicPr>
          <p:nvPr/>
        </p:nvPicPr>
        <p:blipFill>
          <a:blip r:embed="rId4"/>
          <a:stretch>
            <a:fillRect/>
          </a:stretch>
        </p:blipFill>
        <p:spPr>
          <a:xfrm>
            <a:off x="6672747" y="2206397"/>
            <a:ext cx="1840295" cy="2185292"/>
          </a:xfrm>
          <a:prstGeom prst="rect">
            <a:avLst/>
          </a:prstGeom>
        </p:spPr>
      </p:pic>
    </p:spTree>
    <p:extLst>
      <p:ext uri="{BB962C8B-B14F-4D97-AF65-F5344CB8AC3E}">
        <p14:creationId xmlns:p14="http://schemas.microsoft.com/office/powerpoint/2010/main" val="201377925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5130651" y="1273180"/>
            <a:ext cx="3484667" cy="2400657"/>
          </a:xfrm>
          <a:prstGeom prst="rect">
            <a:avLst/>
          </a:prstGeom>
          <a:noFill/>
        </p:spPr>
        <p:txBody>
          <a:bodyPr wrap="square" rtlCol="0">
            <a:spAutoFit/>
          </a:bodyPr>
          <a:lstStyle/>
          <a:p>
            <a:pPr algn="just">
              <a:lnSpc>
                <a:spcPct val="150000"/>
              </a:lnSpc>
            </a:pPr>
            <a:r>
              <a:rPr lang="vi-VN" sz="2000">
                <a:ln w="22225">
                  <a:noFill/>
                  <a:prstDash val="solid"/>
                </a:ln>
              </a:rPr>
              <a:t>Các tệp ảnh của mỗi bạn được lưu trong một thư mục cùng cấp. Khi cần tìm ảnh của bạn nào thì chỉ cần vào thư mục mang tên bạn đó. </a:t>
            </a:r>
            <a:endParaRPr lang="vi-VN" sz="2000">
              <a:ln w="22225">
                <a:noFill/>
                <a:prstDash val="solid"/>
              </a:ln>
              <a:solidFill>
                <a:srgbClr val="C00000"/>
              </a:solidFill>
            </a:endParaRPr>
          </a:p>
        </p:txBody>
      </p:sp>
      <p:pic>
        <p:nvPicPr>
          <p:cNvPr id="10" name="Picture 9"/>
          <p:cNvPicPr>
            <a:picLocks noChangeAspect="1"/>
          </p:cNvPicPr>
          <p:nvPr/>
        </p:nvPicPr>
        <p:blipFill>
          <a:blip r:embed="rId3"/>
          <a:stretch>
            <a:fillRect/>
          </a:stretch>
        </p:blipFill>
        <p:spPr>
          <a:xfrm>
            <a:off x="963961" y="1273180"/>
            <a:ext cx="1863040" cy="1951565"/>
          </a:xfrm>
          <a:prstGeom prst="rect">
            <a:avLst/>
          </a:prstGeom>
        </p:spPr>
      </p:pic>
      <p:pic>
        <p:nvPicPr>
          <p:cNvPr id="11" name="Picture 10"/>
          <p:cNvPicPr>
            <a:picLocks noChangeAspect="1"/>
          </p:cNvPicPr>
          <p:nvPr/>
        </p:nvPicPr>
        <p:blipFill>
          <a:blip r:embed="rId4"/>
          <a:stretch>
            <a:fillRect/>
          </a:stretch>
        </p:blipFill>
        <p:spPr>
          <a:xfrm>
            <a:off x="3132883" y="1273180"/>
            <a:ext cx="1645753" cy="1954280"/>
          </a:xfrm>
          <a:prstGeom prst="rect">
            <a:avLst/>
          </a:prstGeom>
        </p:spPr>
      </p:pic>
      <p:sp>
        <p:nvSpPr>
          <p:cNvPr id="16" name="TextBox 15"/>
          <p:cNvSpPr txBox="1"/>
          <p:nvPr/>
        </p:nvSpPr>
        <p:spPr>
          <a:xfrm>
            <a:off x="782870" y="3275224"/>
            <a:ext cx="2860223" cy="1477328"/>
          </a:xfrm>
          <a:prstGeom prst="rect">
            <a:avLst/>
          </a:prstGeom>
          <a:noFill/>
        </p:spPr>
        <p:txBody>
          <a:bodyPr wrap="square" rtlCol="0">
            <a:spAutoFit/>
          </a:bodyPr>
          <a:lstStyle/>
          <a:p>
            <a:pPr algn="just">
              <a:lnSpc>
                <a:spcPct val="150000"/>
              </a:lnSpc>
            </a:pPr>
            <a:r>
              <a:rPr lang="vi-VN" sz="2000">
                <a:ln w="22225">
                  <a:noFill/>
                  <a:prstDash val="solid"/>
                </a:ln>
              </a:rPr>
              <a:t>Các tệp ảnh được lưu ở nhiều thư mục không theo một quy tắc nào.</a:t>
            </a:r>
            <a:endParaRPr lang="vi-VN" sz="2000">
              <a:ln w="22225">
                <a:noFill/>
                <a:prstDash val="solid"/>
              </a:ln>
              <a:solidFill>
                <a:srgbClr val="C00000"/>
              </a:solidFill>
            </a:endParaRPr>
          </a:p>
        </p:txBody>
      </p:sp>
      <p:cxnSp>
        <p:nvCxnSpPr>
          <p:cNvPr id="3" name="Elbow Connector 2"/>
          <p:cNvCxnSpPr>
            <a:stCxn id="10" idx="1"/>
            <a:endCxn id="16" idx="1"/>
          </p:cNvCxnSpPr>
          <p:nvPr/>
        </p:nvCxnSpPr>
        <p:spPr>
          <a:xfrm rot="10800000" flipV="1">
            <a:off x="782871" y="2248962"/>
            <a:ext cx="181091" cy="1764925"/>
          </a:xfrm>
          <a:prstGeom prst="bentConnector3">
            <a:avLst>
              <a:gd name="adj1" fmla="val 226235"/>
            </a:avLst>
          </a:prstGeom>
          <a:ln w="127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a:stCxn id="11" idx="3"/>
          </p:cNvCxnSpPr>
          <p:nvPr/>
        </p:nvCxnSpPr>
        <p:spPr>
          <a:xfrm flipV="1">
            <a:off x="4778636" y="2248962"/>
            <a:ext cx="417170" cy="13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4321818" y="3683848"/>
            <a:ext cx="4236549" cy="868214"/>
            <a:chOff x="6263796" y="1658378"/>
            <a:chExt cx="4236549" cy="868214"/>
          </a:xfrm>
        </p:grpSpPr>
        <p:sp>
          <p:nvSpPr>
            <p:cNvPr id="22" name="Rounded Rectangle 21"/>
            <p:cNvSpPr/>
            <p:nvPr/>
          </p:nvSpPr>
          <p:spPr>
            <a:xfrm>
              <a:off x="6263796" y="1951194"/>
              <a:ext cx="4236549" cy="575398"/>
            </a:xfrm>
            <a:prstGeom prst="roundRect">
              <a:avLst>
                <a:gd name="adj" fmla="val 1162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Cây thư mục ở Hình 19 hợp lí hơn. </a:t>
              </a:r>
              <a:endParaRPr lang="en-US" sz="2000">
                <a:solidFill>
                  <a:srgbClr val="000000"/>
                </a:solidFill>
              </a:endParaRPr>
            </a:p>
          </p:txBody>
        </p:sp>
        <p:sp>
          <p:nvSpPr>
            <p:cNvPr id="23" name="Right Arrow 22"/>
            <p:cNvSpPr/>
            <p:nvPr/>
          </p:nvSpPr>
          <p:spPr>
            <a:xfrm rot="5400000">
              <a:off x="8245444" y="1669366"/>
              <a:ext cx="273252" cy="2512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5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Lst>
  </p:timing>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881</Words>
  <Application>Microsoft Office PowerPoint</Application>
  <PresentationFormat>On-screen Show (16:9)</PresentationFormat>
  <Paragraphs>63</Paragraphs>
  <Slides>23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Poppins</vt:lpstr>
      <vt:lpstr>Palanquin Dark</vt:lpstr>
      <vt:lpstr>Roboto Condensed Light</vt:lpstr>
      <vt:lpstr>Fira Sans Extra Condensed</vt:lpstr>
      <vt:lpstr>Bahnschrift SemiBold</vt:lpstr>
      <vt:lpstr>Fredoka One</vt:lpstr>
      <vt:lpstr>Times New Roman</vt:lpstr>
      <vt:lpstr>Arial</vt:lpstr>
      <vt:lpstr>UI/UX Slides for Business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40</cp:revision>
  <dcterms:modified xsi:type="dcterms:W3CDTF">2024-10-18T03:04:35Z</dcterms:modified>
</cp:coreProperties>
</file>