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300" r:id="rId5"/>
    <p:sldId id="301" r:id="rId6"/>
    <p:sldId id="272" r:id="rId7"/>
    <p:sldId id="275" r:id="rId8"/>
    <p:sldId id="274" r:id="rId9"/>
    <p:sldId id="309" r:id="rId10"/>
    <p:sldId id="277" r:id="rId11"/>
    <p:sldId id="276" r:id="rId12"/>
    <p:sldId id="303" r:id="rId13"/>
    <p:sldId id="287" r:id="rId14"/>
    <p:sldId id="302" r:id="rId15"/>
    <p:sldId id="291" r:id="rId16"/>
    <p:sldId id="310" r:id="rId17"/>
    <p:sldId id="293" r:id="rId18"/>
    <p:sldId id="304" r:id="rId19"/>
    <p:sldId id="311" r:id="rId20"/>
    <p:sldId id="295" r:id="rId21"/>
    <p:sldId id="307" r:id="rId22"/>
    <p:sldId id="297" r:id="rId23"/>
    <p:sldId id="308" r:id="rId24"/>
    <p:sldId id="305" r:id="rId25"/>
    <p:sldId id="306" r:id="rId26"/>
    <p:sldId id="283" r:id="rId27"/>
    <p:sldId id="299" r:id="rId28"/>
    <p:sldId id="284" r:id="rId29"/>
    <p:sldId id="28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CCFF"/>
    <a:srgbClr val="FFFF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98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26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08F741-2170-4FA3-8336-13BCC0A578D3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941107-B24D-4FA6-B4EB-29F65DA39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624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93647-C47B-4270-8377-4FD01380D056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A08EE-DCEB-49DA-A4C8-45406A365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177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93647-C47B-4270-8377-4FD01380D056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A08EE-DCEB-49DA-A4C8-45406A365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408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93647-C47B-4270-8377-4FD01380D056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A08EE-DCEB-49DA-A4C8-45406A365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369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93647-C47B-4270-8377-4FD01380D056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A08EE-DCEB-49DA-A4C8-45406A365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202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93647-C47B-4270-8377-4FD01380D056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A08EE-DCEB-49DA-A4C8-45406A365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59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93647-C47B-4270-8377-4FD01380D056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A08EE-DCEB-49DA-A4C8-45406A365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93647-C47B-4270-8377-4FD01380D056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A08EE-DCEB-49DA-A4C8-45406A365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63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93647-C47B-4270-8377-4FD01380D056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A08EE-DCEB-49DA-A4C8-45406A365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476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93647-C47B-4270-8377-4FD01380D056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A08EE-DCEB-49DA-A4C8-45406A365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607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93647-C47B-4270-8377-4FD01380D056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A08EE-DCEB-49DA-A4C8-45406A365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445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93647-C47B-4270-8377-4FD01380D056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A08EE-DCEB-49DA-A4C8-45406A365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884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A93647-C47B-4270-8377-4FD01380D056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A08EE-DCEB-49DA-A4C8-45406A365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155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9" name="WordArt 3"/>
          <p:cNvSpPr>
            <a:spLocks noChangeArrowheads="1" noChangeShapeType="1" noTextEdit="1"/>
          </p:cNvSpPr>
          <p:nvPr/>
        </p:nvSpPr>
        <p:spPr bwMode="auto">
          <a:xfrm>
            <a:off x="3657600" y="762000"/>
            <a:ext cx="63246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spc="72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208295" dir="8545884" algn="ctr" rotWithShape="0">
                  <a:srgbClr val="808080">
                    <a:alpha val="50000"/>
                  </a:srgbClr>
                </a:outerShdw>
              </a:effectLst>
              <a:latin typeface=".VnTimeH"/>
            </a:endParaRPr>
          </a:p>
        </p:txBody>
      </p:sp>
      <p:sp>
        <p:nvSpPr>
          <p:cNvPr id="10" name="WordArt 4"/>
          <p:cNvSpPr>
            <a:spLocks noChangeArrowheads="1" noChangeShapeType="1" noTextEdit="1"/>
          </p:cNvSpPr>
          <p:nvPr/>
        </p:nvSpPr>
        <p:spPr bwMode="auto">
          <a:xfrm>
            <a:off x="2362200" y="2133600"/>
            <a:ext cx="75438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spc="720" dirty="0">
              <a:ln w="9525">
                <a:solidFill>
                  <a:schemeClr val="bg1"/>
                </a:solidFill>
                <a:round/>
                <a:headEnd/>
                <a:tailEnd/>
              </a:ln>
              <a:solidFill>
                <a:srgbClr val="339966"/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.VnRevueH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74776" y="239757"/>
            <a:ext cx="879478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UỶ BAN NHÂN DÂN HUYỆN TIÊN LÃNG</a:t>
            </a:r>
          </a:p>
          <a:p>
            <a:pPr algn="ctr"/>
            <a:endParaRPr lang="en-US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HỘI ĐỒNG THI GIÁO VIÊN DẠY GIỎI CẤP HUYỆN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02765" y="5666555"/>
            <a:ext cx="4819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Hưng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9014" y="2410617"/>
            <a:ext cx="10703649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BÁO CÁO BIỆN PHÁP NÂNG CAO CHẤT LƯỢNG DẠY HỌC</a:t>
            </a:r>
          </a:p>
          <a:p>
            <a:pPr algn="ctr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Một số bi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ện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pháp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rèn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kĩ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nói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Tiếng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Anh </a:t>
            </a:r>
          </a:p>
          <a:p>
            <a:pPr algn="ctr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Tiểu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11928" y="4446390"/>
            <a:ext cx="83184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Hưng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Tiên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Lãng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57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87691" y="755672"/>
            <a:ext cx="3433460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vi-VN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</a:t>
            </a: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3611" y="1735562"/>
            <a:ext cx="10326028" cy="26922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vi-VN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thức/ quy trình thực hiện biện pháp.</a:t>
            </a:r>
            <a:endParaRPr lang="en-US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Pre- speaking)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Controlled Practice)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( Free Practical Production)</a:t>
            </a:r>
          </a:p>
          <a:p>
            <a:pPr>
              <a:spcBef>
                <a:spcPts val="600"/>
              </a:spcBef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77756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4D1650-42B6-B7AF-AD8D-0BA87A2D9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9D7D96-DFD6-C1DB-A872-B7506F90A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3F037C9-A097-C0FD-9843-33EC8F049174}"/>
              </a:ext>
            </a:extLst>
          </p:cNvPr>
          <p:cNvSpPr/>
          <p:nvPr/>
        </p:nvSpPr>
        <p:spPr>
          <a:xfrm>
            <a:off x="1987691" y="755672"/>
            <a:ext cx="3433460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7D9639-5B76-FE6E-CE28-6F570517A24C}"/>
              </a:ext>
            </a:extLst>
          </p:cNvPr>
          <p:cNvSpPr txBox="1"/>
          <p:nvPr/>
        </p:nvSpPr>
        <p:spPr>
          <a:xfrm>
            <a:off x="1211766" y="1735562"/>
            <a:ext cx="9768468" cy="32932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vi-VN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thức/ quy trình thực hiện biện pháp.</a:t>
            </a:r>
            <a:endParaRPr lang="en-US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3.1.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đễnh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lung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80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52180-0C57-D5DB-FD9E-BDC5BCE56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F4070B-619F-C67B-6D46-28146FED22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26037C-CA55-F0AF-54E8-94275CE2BA51}"/>
              </a:ext>
            </a:extLst>
          </p:cNvPr>
          <p:cNvSpPr/>
          <p:nvPr/>
        </p:nvSpPr>
        <p:spPr>
          <a:xfrm>
            <a:off x="1987691" y="755672"/>
            <a:ext cx="3433460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F0F2D2-FAC2-C546-547D-6E00C79C6BAA}"/>
              </a:ext>
            </a:extLst>
          </p:cNvPr>
          <p:cNvSpPr txBox="1"/>
          <p:nvPr/>
        </p:nvSpPr>
        <p:spPr>
          <a:xfrm>
            <a:off x="1211766" y="1735562"/>
            <a:ext cx="9768468" cy="44935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vi-VN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thức/ quy trình thực hiện biện pháp.</a:t>
            </a:r>
            <a:endParaRPr lang="en-US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3.1.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body l">
            <a:hlinkClick r:id="" action="ppaction://media"/>
            <a:extLst>
              <a:ext uri="{FF2B5EF4-FFF2-40B4-BE49-F238E27FC236}">
                <a16:creationId xmlns:a16="http://schemas.microsoft.com/office/drawing/2014/main" id="{6F0FC060-4B3F-9918-0C1B-02FE6584B6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1766" y="2680152"/>
            <a:ext cx="9703883" cy="382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04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1FDC19-0B26-9ADB-B68F-6F07C332A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E68B40-47DF-339C-B3C9-98D4309FC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22D9479-35DF-3E8D-0FA1-75FEC7FE33D1}"/>
              </a:ext>
            </a:extLst>
          </p:cNvPr>
          <p:cNvSpPr/>
          <p:nvPr/>
        </p:nvSpPr>
        <p:spPr>
          <a:xfrm>
            <a:off x="1987691" y="755672"/>
            <a:ext cx="3433460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0DAEFD-8CA1-3082-2726-5DC06C067710}"/>
              </a:ext>
            </a:extLst>
          </p:cNvPr>
          <p:cNvSpPr txBox="1"/>
          <p:nvPr/>
        </p:nvSpPr>
        <p:spPr>
          <a:xfrm>
            <a:off x="1211766" y="1735562"/>
            <a:ext cx="9768468" cy="24929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vi-VN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thức/ quy trình thực hiện biện pháp.</a:t>
            </a:r>
            <a:endParaRPr lang="en-US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3.2.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ờ…à…)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337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DC715-2F6E-75B8-9747-C2039F6B1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728914-E099-A168-CADC-1AA5769963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C1E7BEB-5401-7149-C608-177789D861C7}"/>
              </a:ext>
            </a:extLst>
          </p:cNvPr>
          <p:cNvSpPr/>
          <p:nvPr/>
        </p:nvSpPr>
        <p:spPr>
          <a:xfrm>
            <a:off x="1987691" y="755672"/>
            <a:ext cx="3433460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CA3731-8DE8-E6B1-DC0D-7C7BF01E8137}"/>
              </a:ext>
            </a:extLst>
          </p:cNvPr>
          <p:cNvSpPr txBox="1"/>
          <p:nvPr/>
        </p:nvSpPr>
        <p:spPr>
          <a:xfrm>
            <a:off x="1281792" y="1440796"/>
            <a:ext cx="9698441" cy="44935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vi-VN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thức/ quy trình thực hiện biện pháp.</a:t>
            </a:r>
            <a:endParaRPr lang="en-US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3.2.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body language">
            <a:hlinkClick r:id="" action="ppaction://media"/>
            <a:extLst>
              <a:ext uri="{FF2B5EF4-FFF2-40B4-BE49-F238E27FC236}">
                <a16:creationId xmlns:a16="http://schemas.microsoft.com/office/drawing/2014/main" id="{F6F70397-7449-5582-9D4A-08324931A3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1894" y="2490107"/>
            <a:ext cx="9720465" cy="421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87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0F479E-033F-7204-2C89-26C286C79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8A5B95-CDE9-86A3-9805-CEAA41C974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D84489A-A260-1DBE-4D8D-153F7F982BF3}"/>
              </a:ext>
            </a:extLst>
          </p:cNvPr>
          <p:cNvSpPr/>
          <p:nvPr/>
        </p:nvSpPr>
        <p:spPr>
          <a:xfrm>
            <a:off x="1987691" y="755672"/>
            <a:ext cx="3433460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45ECBF-5255-1EEB-07AB-B3EFA422FA8F}"/>
              </a:ext>
            </a:extLst>
          </p:cNvPr>
          <p:cNvSpPr txBox="1"/>
          <p:nvPr/>
        </p:nvSpPr>
        <p:spPr>
          <a:xfrm>
            <a:off x="1211766" y="1735562"/>
            <a:ext cx="9768468" cy="20928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vi-VN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thức/ quy trình thực hiện biện pháp.</a:t>
            </a:r>
            <a:endParaRPr lang="en-US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3.3.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Anh:</a:t>
            </a:r>
            <a:endParaRPr lang="en-US" sz="2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ngầm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Anh.</a:t>
            </a:r>
          </a:p>
        </p:txBody>
      </p:sp>
    </p:spTree>
    <p:extLst>
      <p:ext uri="{BB962C8B-B14F-4D97-AF65-F5344CB8AC3E}">
        <p14:creationId xmlns:p14="http://schemas.microsoft.com/office/powerpoint/2010/main" val="66926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72A26-F15F-4BDD-EBE4-FBB39ABB0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21B2B9-97FE-103C-1C7B-A65296C843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705A596-46C3-0783-B8AD-5ECD0BDBF712}"/>
              </a:ext>
            </a:extLst>
          </p:cNvPr>
          <p:cNvSpPr/>
          <p:nvPr/>
        </p:nvSpPr>
        <p:spPr>
          <a:xfrm>
            <a:off x="1987691" y="755672"/>
            <a:ext cx="3433460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BACBF-5B32-FE71-9698-194938249C8A}"/>
              </a:ext>
            </a:extLst>
          </p:cNvPr>
          <p:cNvSpPr txBox="1"/>
          <p:nvPr/>
        </p:nvSpPr>
        <p:spPr>
          <a:xfrm>
            <a:off x="1211766" y="1735562"/>
            <a:ext cx="9768468" cy="48936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vi-VN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thức/ quy trình thực hiện biện pháp.</a:t>
            </a:r>
            <a:endParaRPr lang="en-US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3.3.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Anh:</a:t>
            </a:r>
            <a:endParaRPr lang="en-US" sz="2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urvey">
            <a:hlinkClick r:id="" action="ppaction://media"/>
            <a:extLst>
              <a:ext uri="{FF2B5EF4-FFF2-40B4-BE49-F238E27FC236}">
                <a16:creationId xmlns:a16="http://schemas.microsoft.com/office/drawing/2014/main" id="{AA50D0C2-FDDA-FD20-644B-E7AAA0861C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1766" y="2579915"/>
            <a:ext cx="9768468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12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CDFDCB-F481-09DD-A5F9-3BFE22A93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1A8271-8082-840C-9F90-9CAAAA9D2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4B4BAFD-0F9A-431A-5D27-6FD8AE889484}"/>
              </a:ext>
            </a:extLst>
          </p:cNvPr>
          <p:cNvSpPr/>
          <p:nvPr/>
        </p:nvSpPr>
        <p:spPr>
          <a:xfrm>
            <a:off x="1987691" y="755672"/>
            <a:ext cx="3433460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C555F5-199C-1AD1-5A88-D7526FA6C344}"/>
              </a:ext>
            </a:extLst>
          </p:cNvPr>
          <p:cNvSpPr txBox="1"/>
          <p:nvPr/>
        </p:nvSpPr>
        <p:spPr>
          <a:xfrm>
            <a:off x="1211766" y="1735562"/>
            <a:ext cx="9768468" cy="32932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vi-VN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thức/ quy trình thực hiện biện pháp.</a:t>
            </a:r>
            <a:endParaRPr lang="en-US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3.4.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tin.</a:t>
            </a: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217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12C9A-565D-EE06-78D0-C07EF1461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8B4A7F-B818-2784-9A47-31789319E4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5121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D0E58C5-8CA9-F54E-56DE-AE4575D9A4C4}"/>
              </a:ext>
            </a:extLst>
          </p:cNvPr>
          <p:cNvSpPr/>
          <p:nvPr/>
        </p:nvSpPr>
        <p:spPr>
          <a:xfrm>
            <a:off x="1987691" y="755672"/>
            <a:ext cx="3433460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FEAD97-DFD1-A181-A81B-30C29FFFB8DF}"/>
              </a:ext>
            </a:extLst>
          </p:cNvPr>
          <p:cNvSpPr txBox="1"/>
          <p:nvPr/>
        </p:nvSpPr>
        <p:spPr>
          <a:xfrm>
            <a:off x="1143000" y="1363436"/>
            <a:ext cx="9837234" cy="40934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vi-VN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thức/ quy trình thực hiện biện pháp.</a:t>
            </a:r>
            <a:endParaRPr lang="en-US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3.4.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air work">
            <a:hlinkClick r:id="" action="ppaction://media"/>
            <a:extLst>
              <a:ext uri="{FF2B5EF4-FFF2-40B4-BE49-F238E27FC236}">
                <a16:creationId xmlns:a16="http://schemas.microsoft.com/office/drawing/2014/main" id="{41C6127B-608F-05CC-A7D0-3BE726E142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7748" y="2439563"/>
            <a:ext cx="10264281" cy="462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96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BFBB17-FDD2-2DF8-0045-BAA8C94E1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BECA4E-EAD2-74D4-88C9-65049DC30C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5121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DE09BE1-317B-3801-1FBD-F7FBB3DA0CAB}"/>
              </a:ext>
            </a:extLst>
          </p:cNvPr>
          <p:cNvSpPr/>
          <p:nvPr/>
        </p:nvSpPr>
        <p:spPr>
          <a:xfrm>
            <a:off x="1987691" y="755672"/>
            <a:ext cx="3433460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982EFE-9298-FB5D-4AEA-89D928E478E0}"/>
              </a:ext>
            </a:extLst>
          </p:cNvPr>
          <p:cNvSpPr txBox="1"/>
          <p:nvPr/>
        </p:nvSpPr>
        <p:spPr>
          <a:xfrm>
            <a:off x="1143000" y="1363436"/>
            <a:ext cx="9837234" cy="40934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vi-VN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thức/ quy trình thực hiện biện pháp.</a:t>
            </a:r>
            <a:endParaRPr lang="en-US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3.4.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group work">
            <a:hlinkClick r:id="" action="ppaction://media"/>
            <a:extLst>
              <a:ext uri="{FF2B5EF4-FFF2-40B4-BE49-F238E27FC236}">
                <a16:creationId xmlns:a16="http://schemas.microsoft.com/office/drawing/2014/main" id="{1CD92EB2-B52A-F302-CE5B-1E6B54B278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1766" y="2261507"/>
            <a:ext cx="9703883" cy="409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98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963537" y="3569466"/>
            <a:ext cx="6808424" cy="229150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I. MỞ ĐẦU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II. NỘI DUNG</a:t>
            </a:r>
            <a:endParaRPr lang="en-US" sz="2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III. THỰC NGHIỆM BIỆN PHÁP TẠI ĐƠN VỊ</a:t>
            </a:r>
            <a:endParaRPr lang="en-US" sz="2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IV. KẾT LUẬN, ĐỀ XUẤT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Down Arrow Callout 4"/>
          <p:cNvSpPr/>
          <p:nvPr/>
        </p:nvSpPr>
        <p:spPr>
          <a:xfrm>
            <a:off x="3470313" y="1817784"/>
            <a:ext cx="5409281" cy="1740665"/>
          </a:xfrm>
          <a:prstGeom prst="downArrow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CẤU TRÚC CỦA BIỆN PHÁP</a:t>
            </a:r>
          </a:p>
        </p:txBody>
      </p:sp>
    </p:spTree>
    <p:extLst>
      <p:ext uri="{BB962C8B-B14F-4D97-AF65-F5344CB8AC3E}">
        <p14:creationId xmlns:p14="http://schemas.microsoft.com/office/powerpoint/2010/main" val="256251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3E65A-D9AA-9C30-951A-50B6C6558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F69C6B-85FD-4549-C0BD-3AA474D04E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2332073-21B9-FC33-6F42-0F19E3F7ECAA}"/>
              </a:ext>
            </a:extLst>
          </p:cNvPr>
          <p:cNvSpPr/>
          <p:nvPr/>
        </p:nvSpPr>
        <p:spPr>
          <a:xfrm>
            <a:off x="1987691" y="755672"/>
            <a:ext cx="3433460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E6253B-B505-E01E-B80B-4C2BF40A7D74}"/>
              </a:ext>
            </a:extLst>
          </p:cNvPr>
          <p:cNvSpPr txBox="1"/>
          <p:nvPr/>
        </p:nvSpPr>
        <p:spPr>
          <a:xfrm>
            <a:off x="1211766" y="1735562"/>
            <a:ext cx="9768468" cy="24929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vi-VN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thức/ quy trình thực hiện biện pháp.</a:t>
            </a:r>
            <a:endParaRPr lang="en-US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3.5.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Sau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624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00F0D-2F2C-8AC0-B053-B1CDBAB3DA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79137F-244C-6A8B-CAEB-32F47DC3AB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D354E78-8518-4BC3-FA70-C77A38B41774}"/>
              </a:ext>
            </a:extLst>
          </p:cNvPr>
          <p:cNvSpPr/>
          <p:nvPr/>
        </p:nvSpPr>
        <p:spPr>
          <a:xfrm>
            <a:off x="1987691" y="755672"/>
            <a:ext cx="3433460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1A6307-CE05-2D88-8E87-6B22DC61AB1B}"/>
              </a:ext>
            </a:extLst>
          </p:cNvPr>
          <p:cNvSpPr txBox="1"/>
          <p:nvPr/>
        </p:nvSpPr>
        <p:spPr>
          <a:xfrm>
            <a:off x="1211766" y="1735562"/>
            <a:ext cx="9768468" cy="60939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vi-VN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thức/ quy trình thực hiện biện pháp.</a:t>
            </a:r>
            <a:endParaRPr lang="en-US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3.5.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59DCFB-A850-2FFB-660B-70FC7839E2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629" y="2626858"/>
            <a:ext cx="9601200" cy="415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87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57631-F0CD-3EF7-03A2-4AE341F6A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814B69-9004-D334-3F29-787247BF2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C4D95AC-A114-43C5-9632-D7CD98352055}"/>
              </a:ext>
            </a:extLst>
          </p:cNvPr>
          <p:cNvSpPr/>
          <p:nvPr/>
        </p:nvSpPr>
        <p:spPr>
          <a:xfrm>
            <a:off x="1987691" y="755672"/>
            <a:ext cx="3433460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D98856-4794-0D4F-CE67-398EB543876F}"/>
              </a:ext>
            </a:extLst>
          </p:cNvPr>
          <p:cNvSpPr txBox="1"/>
          <p:nvPr/>
        </p:nvSpPr>
        <p:spPr>
          <a:xfrm>
            <a:off x="1105630" y="1440796"/>
            <a:ext cx="9768468" cy="48936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vi-VN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thức/ quy trình thực hiện biện pháp.</a:t>
            </a:r>
            <a:endParaRPr lang="en-US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3.6.Khuyến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endParaRPr lang="en-US" sz="2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44AF7A-9CCC-B8F9-ABDE-DBA7DFD941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71" y="2678706"/>
            <a:ext cx="9861727" cy="365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95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D9E1FB-3CF6-1089-CB74-FA970FFB3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9C671D-79CB-6C30-1DB4-C7E1E1CC3F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AAE48E8-1A78-0290-3F6A-48E114FE171B}"/>
              </a:ext>
            </a:extLst>
          </p:cNvPr>
          <p:cNvSpPr/>
          <p:nvPr/>
        </p:nvSpPr>
        <p:spPr>
          <a:xfrm>
            <a:off x="1987691" y="755672"/>
            <a:ext cx="3433460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A6B879-EF14-E696-2AFF-227B2F1B4BF9}"/>
              </a:ext>
            </a:extLst>
          </p:cNvPr>
          <p:cNvSpPr txBox="1"/>
          <p:nvPr/>
        </p:nvSpPr>
        <p:spPr>
          <a:xfrm>
            <a:off x="1105630" y="1440796"/>
            <a:ext cx="9768468" cy="48936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vi-VN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thức/ quy trình thực hiện biện pháp.</a:t>
            </a:r>
            <a:endParaRPr lang="en-US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3.6.Khuyến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endParaRPr lang="en-US" sz="2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0D5543-0AC1-7E54-6F10-DF2F42507F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30" y="2734628"/>
            <a:ext cx="9768468" cy="353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49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70E41-45B7-60BE-F637-51758364C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049F04-B48C-17EA-771A-DC676AF75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82" y="-73478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84DF052-50D2-7A22-DEAE-A0D87E356F81}"/>
              </a:ext>
            </a:extLst>
          </p:cNvPr>
          <p:cNvSpPr/>
          <p:nvPr/>
        </p:nvSpPr>
        <p:spPr>
          <a:xfrm>
            <a:off x="1575708" y="620486"/>
            <a:ext cx="6017078" cy="645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vi-VN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NGHIÊM  TẠI ĐƠN VỊ.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8E70E0-D6BD-CDD7-94A0-FFBFBF7A5A0B}"/>
              </a:ext>
            </a:extLst>
          </p:cNvPr>
          <p:cNvSpPr txBox="1"/>
          <p:nvPr/>
        </p:nvSpPr>
        <p:spPr>
          <a:xfrm>
            <a:off x="1025912" y="1592254"/>
            <a:ext cx="10437541" cy="28007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vi-V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dung,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2600" b="1" dirty="0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vi-VN" sz="2600" b="1" dirty="0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.1. </a:t>
            </a:r>
            <a:r>
              <a:rPr lang="en-US" sz="26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600" b="1" dirty="0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600" b="1" dirty="0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ts val="600"/>
              </a:spcBef>
            </a:pPr>
            <a:r>
              <a:rPr lang="en-US" sz="2600" b="1" dirty="0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1</a:t>
            </a:r>
            <a:r>
              <a:rPr lang="vi-VN" sz="2600" b="1" dirty="0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.2. </a:t>
            </a:r>
            <a:r>
              <a:rPr lang="en-US" sz="26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600" b="1" dirty="0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dung:</a:t>
            </a:r>
          </a:p>
          <a:p>
            <a:pPr>
              <a:spcBef>
                <a:spcPts val="600"/>
              </a:spcBef>
            </a:pPr>
            <a:r>
              <a:rPr lang="en-US" sz="2600" b="1" dirty="0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1.3.Phương </a:t>
            </a:r>
            <a:r>
              <a:rPr lang="en-US" sz="26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600" b="1" dirty="0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600" b="1" dirty="0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2600" b="1" dirty="0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ts val="600"/>
              </a:spcBef>
            </a:pP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vi-V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vi-VN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34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43079-9992-F040-B027-6063D3319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BC17A5-9668-A96B-D300-C4CDADE1F6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82" y="-73478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538DEC8-73DA-591B-C0D8-99335E9619A0}"/>
              </a:ext>
            </a:extLst>
          </p:cNvPr>
          <p:cNvSpPr/>
          <p:nvPr/>
        </p:nvSpPr>
        <p:spPr>
          <a:xfrm>
            <a:off x="1575708" y="620486"/>
            <a:ext cx="6017078" cy="645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vi-VN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NGHIÊM  TẠI ĐƠN VỊ.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64EEFA-1342-711D-C7BB-7C9A58A89491}"/>
              </a:ext>
            </a:extLst>
          </p:cNvPr>
          <p:cNvSpPr txBox="1"/>
          <p:nvPr/>
        </p:nvSpPr>
        <p:spPr>
          <a:xfrm>
            <a:off x="1140211" y="1592254"/>
            <a:ext cx="10437541" cy="42319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vi-V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dung,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2600" b="1" dirty="0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vi-VN" sz="2600" b="1" dirty="0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.1. </a:t>
            </a:r>
            <a:r>
              <a:rPr lang="en-US" sz="26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600" b="1" dirty="0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600" b="1" dirty="0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ts val="600"/>
              </a:spcBef>
            </a:pP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5A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Tiểu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600" b="1" dirty="0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1</a:t>
            </a:r>
            <a:r>
              <a:rPr lang="vi-VN" sz="2600" b="1" dirty="0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.2. </a:t>
            </a:r>
            <a:r>
              <a:rPr lang="en-US" sz="26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600" b="1" dirty="0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dung:</a:t>
            </a:r>
          </a:p>
          <a:p>
            <a:pPr>
              <a:spcBef>
                <a:spcPts val="600"/>
              </a:spcBef>
            </a:pP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nghiên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dạy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dạy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600" b="1" dirty="0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1.3.Phương </a:t>
            </a:r>
            <a:r>
              <a:rPr lang="en-US" sz="26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600" b="1" dirty="0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600" b="1" dirty="0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2600" b="1" dirty="0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spcBef>
                <a:spcPts val="600"/>
              </a:spcBef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spcBef>
                <a:spcPts val="600"/>
              </a:spcBef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4046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2146443" y="81643"/>
            <a:ext cx="6656837" cy="92285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470969" y="310312"/>
            <a:ext cx="6332311" cy="593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THỰC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NGHIỆM TẠI ĐƠN VỊ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8848516"/>
              </p:ext>
            </p:extLst>
          </p:nvPr>
        </p:nvGraphicFramePr>
        <p:xfrm>
          <a:off x="367393" y="2041071"/>
          <a:ext cx="10393138" cy="401455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615634">
                  <a:extLst>
                    <a:ext uri="{9D8B030D-6E8A-4147-A177-3AD203B41FA5}">
                      <a16:colId xmlns:a16="http://schemas.microsoft.com/office/drawing/2014/main" val="1908783363"/>
                    </a:ext>
                  </a:extLst>
                </a:gridCol>
                <a:gridCol w="860166">
                  <a:extLst>
                    <a:ext uri="{9D8B030D-6E8A-4147-A177-3AD203B41FA5}">
                      <a16:colId xmlns:a16="http://schemas.microsoft.com/office/drawing/2014/main" val="1767183643"/>
                    </a:ext>
                  </a:extLst>
                </a:gridCol>
                <a:gridCol w="1287744">
                  <a:extLst>
                    <a:ext uri="{9D8B030D-6E8A-4147-A177-3AD203B41FA5}">
                      <a16:colId xmlns:a16="http://schemas.microsoft.com/office/drawing/2014/main" val="1778430466"/>
                    </a:ext>
                  </a:extLst>
                </a:gridCol>
                <a:gridCol w="1287744">
                  <a:extLst>
                    <a:ext uri="{9D8B030D-6E8A-4147-A177-3AD203B41FA5}">
                      <a16:colId xmlns:a16="http://schemas.microsoft.com/office/drawing/2014/main" val="4157535643"/>
                    </a:ext>
                  </a:extLst>
                </a:gridCol>
                <a:gridCol w="1287744">
                  <a:extLst>
                    <a:ext uri="{9D8B030D-6E8A-4147-A177-3AD203B41FA5}">
                      <a16:colId xmlns:a16="http://schemas.microsoft.com/office/drawing/2014/main" val="94640763"/>
                    </a:ext>
                  </a:extLst>
                </a:gridCol>
                <a:gridCol w="1287744">
                  <a:extLst>
                    <a:ext uri="{9D8B030D-6E8A-4147-A177-3AD203B41FA5}">
                      <a16:colId xmlns:a16="http://schemas.microsoft.com/office/drawing/2014/main" val="1318090654"/>
                    </a:ext>
                  </a:extLst>
                </a:gridCol>
                <a:gridCol w="1478618">
                  <a:extLst>
                    <a:ext uri="{9D8B030D-6E8A-4147-A177-3AD203B41FA5}">
                      <a16:colId xmlns:a16="http://schemas.microsoft.com/office/drawing/2014/main" val="446069807"/>
                    </a:ext>
                  </a:extLst>
                </a:gridCol>
                <a:gridCol w="1287744">
                  <a:extLst>
                    <a:ext uri="{9D8B030D-6E8A-4147-A177-3AD203B41FA5}">
                      <a16:colId xmlns:a16="http://schemas.microsoft.com/office/drawing/2014/main" val="4000148012"/>
                    </a:ext>
                  </a:extLst>
                </a:gridCol>
              </a:tblGrid>
              <a:tr h="900379">
                <a:tc rowSpan="2">
                  <a:txBody>
                    <a:bodyPr/>
                    <a:lstStyle/>
                    <a:p>
                      <a:pPr marR="698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600" b="1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R="698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R="698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Hoàn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698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Hoàn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thành</a:t>
                      </a:r>
                      <a:endParaRPr lang="en-US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698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thành</a:t>
                      </a:r>
                      <a:endParaRPr lang="en-US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5989951"/>
                  </a:ext>
                </a:extLst>
              </a:tr>
              <a:tr h="131341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SL</a:t>
                      </a:r>
                      <a:endParaRPr lang="en-US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US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SL</a:t>
                      </a:r>
                      <a:endParaRPr lang="en-US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US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SL</a:t>
                      </a:r>
                      <a:endParaRPr lang="en-US" sz="2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US" sz="2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1594323"/>
                  </a:ext>
                </a:extLst>
              </a:tr>
              <a:tr h="900379">
                <a:tc>
                  <a:txBody>
                    <a:bodyPr/>
                    <a:lstStyle/>
                    <a:p>
                      <a:pPr marR="698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5A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vi-VN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45,7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5342568"/>
                  </a:ext>
                </a:extLst>
              </a:tr>
              <a:tr h="900379">
                <a:tc>
                  <a:txBody>
                    <a:bodyPr/>
                    <a:lstStyle/>
                    <a:p>
                      <a:pPr marR="698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5B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vi-VN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3829685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981306" y="903616"/>
            <a:ext cx="80892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95700" y="6123793"/>
            <a:ext cx="8341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5B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89576081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28684D-C103-EF14-176B-28A845BD5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530392-7D85-D1FE-1A39-2C7B5FC983FB}"/>
              </a:ext>
            </a:extLst>
          </p:cNvPr>
          <p:cNvSpPr/>
          <p:nvPr/>
        </p:nvSpPr>
        <p:spPr>
          <a:xfrm>
            <a:off x="-89807" y="0"/>
            <a:ext cx="12192000" cy="6858000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FE2B63D-FBB3-9BF5-D953-087D63F1B01D}"/>
              </a:ext>
            </a:extLst>
          </p:cNvPr>
          <p:cNvSpPr/>
          <p:nvPr/>
        </p:nvSpPr>
        <p:spPr>
          <a:xfrm>
            <a:off x="2207941" y="265708"/>
            <a:ext cx="6545766" cy="750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8637D3-CF69-351A-C9FE-827CFB2E9A03}"/>
              </a:ext>
            </a:extLst>
          </p:cNvPr>
          <p:cNvSpPr/>
          <p:nvPr/>
        </p:nvSpPr>
        <p:spPr>
          <a:xfrm>
            <a:off x="2470969" y="310312"/>
            <a:ext cx="6332311" cy="593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THỰC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NGHIỆM TẠI ĐƠN VỊ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66609E2-83AF-12FC-F459-5A35EE6853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2018113"/>
              </p:ext>
            </p:extLst>
          </p:nvPr>
        </p:nvGraphicFramePr>
        <p:xfrm>
          <a:off x="656196" y="2119100"/>
          <a:ext cx="10512547" cy="397061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638025">
                  <a:extLst>
                    <a:ext uri="{9D8B030D-6E8A-4147-A177-3AD203B41FA5}">
                      <a16:colId xmlns:a16="http://schemas.microsoft.com/office/drawing/2014/main" val="1908783363"/>
                    </a:ext>
                  </a:extLst>
                </a:gridCol>
                <a:gridCol w="1182771">
                  <a:extLst>
                    <a:ext uri="{9D8B030D-6E8A-4147-A177-3AD203B41FA5}">
                      <a16:colId xmlns:a16="http://schemas.microsoft.com/office/drawing/2014/main" val="1767183643"/>
                    </a:ext>
                  </a:extLst>
                </a:gridCol>
                <a:gridCol w="1297008">
                  <a:extLst>
                    <a:ext uri="{9D8B030D-6E8A-4147-A177-3AD203B41FA5}">
                      <a16:colId xmlns:a16="http://schemas.microsoft.com/office/drawing/2014/main" val="1778430466"/>
                    </a:ext>
                  </a:extLst>
                </a:gridCol>
                <a:gridCol w="1313426">
                  <a:extLst>
                    <a:ext uri="{9D8B030D-6E8A-4147-A177-3AD203B41FA5}">
                      <a16:colId xmlns:a16="http://schemas.microsoft.com/office/drawing/2014/main" val="4157535643"/>
                    </a:ext>
                  </a:extLst>
                </a:gridCol>
                <a:gridCol w="1165666">
                  <a:extLst>
                    <a:ext uri="{9D8B030D-6E8A-4147-A177-3AD203B41FA5}">
                      <a16:colId xmlns:a16="http://schemas.microsoft.com/office/drawing/2014/main" val="94640763"/>
                    </a:ext>
                  </a:extLst>
                </a:gridCol>
                <a:gridCol w="1135578">
                  <a:extLst>
                    <a:ext uri="{9D8B030D-6E8A-4147-A177-3AD203B41FA5}">
                      <a16:colId xmlns:a16="http://schemas.microsoft.com/office/drawing/2014/main" val="1318090654"/>
                    </a:ext>
                  </a:extLst>
                </a:gridCol>
                <a:gridCol w="1499110">
                  <a:extLst>
                    <a:ext uri="{9D8B030D-6E8A-4147-A177-3AD203B41FA5}">
                      <a16:colId xmlns:a16="http://schemas.microsoft.com/office/drawing/2014/main" val="446069807"/>
                    </a:ext>
                  </a:extLst>
                </a:gridCol>
                <a:gridCol w="1280963">
                  <a:extLst>
                    <a:ext uri="{9D8B030D-6E8A-4147-A177-3AD203B41FA5}">
                      <a16:colId xmlns:a16="http://schemas.microsoft.com/office/drawing/2014/main" val="4000148012"/>
                    </a:ext>
                  </a:extLst>
                </a:gridCol>
              </a:tblGrid>
              <a:tr h="890523">
                <a:tc rowSpan="2">
                  <a:txBody>
                    <a:bodyPr/>
                    <a:lstStyle/>
                    <a:p>
                      <a:pPr marR="698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600" b="1" baseline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R="698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R="698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Hoàn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698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Hoàn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thành</a:t>
                      </a:r>
                      <a:endParaRPr lang="en-US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698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thành</a:t>
                      </a:r>
                      <a:endParaRPr lang="en-US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5989951"/>
                  </a:ext>
                </a:extLst>
              </a:tr>
              <a:tr h="12990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SL</a:t>
                      </a:r>
                      <a:endParaRPr lang="en-US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US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SL</a:t>
                      </a:r>
                      <a:endParaRPr lang="en-US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US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SL</a:t>
                      </a:r>
                      <a:endParaRPr lang="en-US" sz="2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US" sz="2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1594323"/>
                  </a:ext>
                </a:extLst>
              </a:tr>
              <a:tr h="890523">
                <a:tc>
                  <a:txBody>
                    <a:bodyPr/>
                    <a:lstStyle/>
                    <a:p>
                      <a:pPr marR="698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5A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vi-VN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5342568"/>
                  </a:ext>
                </a:extLst>
              </a:tr>
              <a:tr h="890523">
                <a:tc>
                  <a:txBody>
                    <a:bodyPr/>
                    <a:lstStyle/>
                    <a:p>
                      <a:pPr marR="698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5B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vi-VN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382968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CFE327C-48E6-B202-D15E-9EE37E53B902}"/>
              </a:ext>
            </a:extLst>
          </p:cNvPr>
          <p:cNvSpPr txBox="1"/>
          <p:nvPr/>
        </p:nvSpPr>
        <p:spPr>
          <a:xfrm>
            <a:off x="996042" y="1237108"/>
            <a:ext cx="81969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7849C5-278D-8843-F4F6-9A1C7B7FDE38}"/>
              </a:ext>
            </a:extLst>
          </p:cNvPr>
          <p:cNvSpPr txBox="1"/>
          <p:nvPr/>
        </p:nvSpPr>
        <p:spPr>
          <a:xfrm>
            <a:off x="1895700" y="6123793"/>
            <a:ext cx="8341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5B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59916062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00FF"/>
          </a:solidFill>
          <a:ln w="9525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3" name="Rounded Rectangle 2"/>
          <p:cNvSpPr/>
          <p:nvPr/>
        </p:nvSpPr>
        <p:spPr>
          <a:xfrm rot="20605582">
            <a:off x="2690706" y="1103702"/>
            <a:ext cx="3824227" cy="81568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IV. KẾT LUẬN,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 XUẤT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Flowchart: Manual Operation 7"/>
          <p:cNvSpPr/>
          <p:nvPr/>
        </p:nvSpPr>
        <p:spPr>
          <a:xfrm rot="5400000">
            <a:off x="978302" y="2872015"/>
            <a:ext cx="3736622" cy="2688771"/>
          </a:xfrm>
          <a:prstGeom prst="flowChartManualOperatio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Flowchart: Manual Operation 8"/>
          <p:cNvSpPr/>
          <p:nvPr/>
        </p:nvSpPr>
        <p:spPr>
          <a:xfrm rot="5400000">
            <a:off x="3592156" y="2442154"/>
            <a:ext cx="4702629" cy="2895349"/>
          </a:xfrm>
          <a:prstGeom prst="flowChartManualOperation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92230" y="2641688"/>
            <a:ext cx="283278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b="1" dirty="0">
                <a:solidFill>
                  <a:srgbClr val="FF0000"/>
                </a:solidFill>
                <a:latin typeface="+mj-lt"/>
              </a:rPr>
              <a:t>Thời gian áp dụng còn ít.</a:t>
            </a:r>
            <a:endParaRPr lang="en-US" sz="2200" b="1" dirty="0">
              <a:solidFill>
                <a:srgbClr val="FF0000"/>
              </a:solidFill>
              <a:latin typeface="+mj-lt"/>
            </a:endParaRPr>
          </a:p>
          <a:p>
            <a:r>
              <a:rPr lang="vi-VN" sz="2200" b="1" dirty="0">
                <a:solidFill>
                  <a:srgbClr val="FF0000"/>
                </a:solidFill>
                <a:latin typeface="+mj-lt"/>
              </a:rPr>
              <a:t>Bài soạn minh hoạ chưa đa dạng phong phú. </a:t>
            </a:r>
            <a:endParaRPr lang="en-US" sz="2200" b="1" dirty="0">
              <a:latin typeface="+mj-lt"/>
              <a:cs typeface="Times New Roman" pitchFamily="18" charset="0"/>
            </a:endParaRPr>
          </a:p>
        </p:txBody>
      </p:sp>
      <p:sp>
        <p:nvSpPr>
          <p:cNvPr id="13" name="Flowchart: Manual Operation 12"/>
          <p:cNvSpPr/>
          <p:nvPr/>
        </p:nvSpPr>
        <p:spPr>
          <a:xfrm rot="5400000">
            <a:off x="6495512" y="1985192"/>
            <a:ext cx="5627187" cy="3145971"/>
          </a:xfrm>
          <a:prstGeom prst="flowChartManualOperati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841356" y="1739257"/>
            <a:ext cx="246379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trường nên bổ sung thêm một số sách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</a:t>
            </a:r>
            <a:r>
              <a:rPr lang="vi-VN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để giáo viên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</a:t>
            </a:r>
            <a:r>
              <a:rPr lang="vi-VN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tham khảo, học tập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vi-VN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000" b="1" dirty="0">
              <a:solidFill>
                <a:srgbClr val="0000CC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89687" y="3006429"/>
            <a:ext cx="262370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rệt</a:t>
            </a: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61544320"/>
      </p:ext>
    </p:extLst>
  </p:cSld>
  <p:clrMapOvr>
    <a:masterClrMapping/>
  </p:clrMapOvr>
  <p:transition spd="slow">
    <p:randomBar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F46D3883-AFE0-4082-A034-655E79533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WordArt 3">
            <a:extLst>
              <a:ext uri="{FF2B5EF4-FFF2-40B4-BE49-F238E27FC236}">
                <a16:creationId xmlns:a16="http://schemas.microsoft.com/office/drawing/2014/main" id="{DDC82976-E998-4D36-9A2F-D473E70748B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0685" y="1672770"/>
            <a:ext cx="10210801" cy="23622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 you </a:t>
            </a:r>
          </a:p>
          <a:p>
            <a:pPr algn="ctr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676866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44891" y="784532"/>
            <a:ext cx="3433460" cy="645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MỞ ĐẦU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07890" y="1429645"/>
            <a:ext cx="4009431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Lí do chọn </a:t>
            </a:r>
            <a:r>
              <a:rPr lang="vi-VN" sz="28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  pháp</a:t>
            </a:r>
            <a:r>
              <a:rPr lang="en-US" sz="28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4549" y="1960239"/>
            <a:ext cx="1016290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Hs hay e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dè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hay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993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A4FA8-4BC9-2F86-CCDA-11C30B0A2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151508-8EAA-A57C-096B-3E9C4F502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9345608-013C-A7C8-CBD5-E5436B986CD6}"/>
              </a:ext>
            </a:extLst>
          </p:cNvPr>
          <p:cNvSpPr/>
          <p:nvPr/>
        </p:nvSpPr>
        <p:spPr>
          <a:xfrm>
            <a:off x="2444891" y="784532"/>
            <a:ext cx="3433460" cy="645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MỞ ĐẦU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1EA63C-C778-5E4D-DC1E-8696E8C097F0}"/>
              </a:ext>
            </a:extLst>
          </p:cNvPr>
          <p:cNvSpPr/>
          <p:nvPr/>
        </p:nvSpPr>
        <p:spPr>
          <a:xfrm>
            <a:off x="1107889" y="1510394"/>
            <a:ext cx="9893289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Bef>
                <a:spcPts val="600"/>
              </a:spcBef>
              <a:spcAft>
                <a:spcPts val="0"/>
              </a:spcAft>
            </a:pPr>
            <a:r>
              <a:rPr lang="vi-VN" sz="2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đ</a:t>
            </a:r>
            <a:r>
              <a:rPr lang="vi-VN" sz="2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ối tượng áp dụng:</a:t>
            </a:r>
            <a:endParaRPr lang="en-US" sz="2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spcBef>
                <a:spcPts val="600"/>
              </a:spcBef>
              <a:spcAft>
                <a:spcPts val="0"/>
              </a:spcAft>
            </a:pPr>
            <a:r>
              <a:rPr lang="en-US" sz="2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2.1. </a:t>
            </a:r>
            <a:r>
              <a:rPr lang="en-US" sz="2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2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indent="457200" algn="just">
              <a:spcBef>
                <a:spcPts val="600"/>
              </a:spcBef>
              <a:spcAft>
                <a:spcPts val="0"/>
              </a:spcAft>
            </a:pP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nâng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rèn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tiễn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hứng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Khuyến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khích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phi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6087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5FF9A-05D7-2E67-3F10-1AFBFFF25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E7BE14-BB01-85F0-91BD-06D6BD7AB3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1F3049E-17B4-1005-2053-217BBB0AB7F7}"/>
              </a:ext>
            </a:extLst>
          </p:cNvPr>
          <p:cNvSpPr/>
          <p:nvPr/>
        </p:nvSpPr>
        <p:spPr>
          <a:xfrm>
            <a:off x="2444891" y="784532"/>
            <a:ext cx="3433460" cy="645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MỞ ĐẦU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47281E-2063-0C17-85BE-1FBF9A158B33}"/>
              </a:ext>
            </a:extLst>
          </p:cNvPr>
          <p:cNvSpPr txBox="1"/>
          <p:nvPr/>
        </p:nvSpPr>
        <p:spPr>
          <a:xfrm>
            <a:off x="1014549" y="1960239"/>
            <a:ext cx="101629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843A7D-E40E-5EF1-6A62-60570D2CF3EB}"/>
              </a:ext>
            </a:extLst>
          </p:cNvPr>
          <p:cNvSpPr/>
          <p:nvPr/>
        </p:nvSpPr>
        <p:spPr>
          <a:xfrm>
            <a:off x="955221" y="1429646"/>
            <a:ext cx="10045958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Bef>
                <a:spcPts val="600"/>
              </a:spcBef>
              <a:spcAft>
                <a:spcPts val="0"/>
              </a:spcAft>
            </a:pPr>
            <a:r>
              <a:rPr lang="vi-VN" sz="2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đ</a:t>
            </a:r>
            <a:r>
              <a:rPr lang="vi-VN" sz="2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ối tượng áp dụng:</a:t>
            </a:r>
            <a:endParaRPr lang="en-US" sz="2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en-US" sz="2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2.2. </a:t>
            </a:r>
            <a:r>
              <a:rPr lang="en-US" sz="2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lang="en-US" sz="2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2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spcBef>
                <a:spcPts val="600"/>
              </a:spcBef>
              <a:spcAft>
                <a:spcPts val="0"/>
              </a:spcAft>
            </a:pPr>
            <a:r>
              <a:rPr lang="vi-VN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 viên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Phạm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vi-VN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spcBef>
                <a:spcPts val="600"/>
              </a:spcBef>
              <a:spcAft>
                <a:spcPts val="0"/>
              </a:spcAft>
            </a:pP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vi-VN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Học sinh lớp 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5A</a:t>
            </a:r>
            <a:r>
              <a:rPr lang="vi-VN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trường Tiểu học Tây Hưng huyện Tiên Lãng.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7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87691" y="755672"/>
            <a:ext cx="3433460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vi-VN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</a:t>
            </a: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25912" y="1592254"/>
            <a:ext cx="10437541" cy="13696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14350" indent="-514350">
              <a:spcBef>
                <a:spcPts val="600"/>
              </a:spcBef>
              <a:buAutoNum type="arabicPeriod"/>
            </a:pPr>
            <a:r>
              <a:rPr lang="vi-V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Cở sở lí luận và cơ sở thực tiễn để xây dựng biện pháp</a:t>
            </a:r>
            <a:r>
              <a:rPr lang="en-US" sz="2600" b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vi-VN" sz="2600" b="1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vi-V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Nội dung biện pháp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vi-VN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thức/ quy trình thực hiện biện pháp.</a:t>
            </a:r>
            <a:endParaRPr lang="en-US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43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87691" y="755672"/>
            <a:ext cx="3433460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vi-VN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</a:t>
            </a: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25913" y="1746713"/>
            <a:ext cx="10338774" cy="24006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vi-V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C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</a:t>
            </a:r>
            <a:r>
              <a:rPr lang="vi-V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sở lí luận và cơ sở thực tiễn để xây dựng biện pháp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1</a:t>
            </a:r>
            <a:r>
              <a:rPr lang="vi-V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.1. Cơ sở lí luận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spcBef>
                <a:spcPts val="600"/>
              </a:spcBef>
            </a:pP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Anh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lĩnh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vực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spcBef>
                <a:spcPts val="600"/>
              </a:spcBef>
            </a:pP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Xu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dạy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Anh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lối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dạy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(interaction)</a:t>
            </a:r>
          </a:p>
        </p:txBody>
      </p:sp>
    </p:spTree>
    <p:extLst>
      <p:ext uri="{BB962C8B-B14F-4D97-AF65-F5344CB8AC3E}">
        <p14:creationId xmlns:p14="http://schemas.microsoft.com/office/powerpoint/2010/main" val="85708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87691" y="755672"/>
            <a:ext cx="3433460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vi-VN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</a:t>
            </a: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25912" y="1389880"/>
            <a:ext cx="10437541" cy="28007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vi-V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C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</a:t>
            </a:r>
            <a:r>
              <a:rPr lang="vi-V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sở lí luận và cơ sở thực tiễn để xây dựng biện pháp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1</a:t>
            </a:r>
            <a:r>
              <a:rPr lang="vi-V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.2. Cơ sở thực tiễn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ts val="600"/>
              </a:spcBef>
            </a:pP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ngoại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</a:p>
          <a:p>
            <a:pPr marL="457200" indent="-457200">
              <a:spcBef>
                <a:spcPts val="600"/>
              </a:spcBef>
              <a:buFontTx/>
              <a:buChar char="-"/>
            </a:pP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khảo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508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F12E1B-10BC-BFBF-7A88-3874FD090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299D19-BE4F-FE8D-2C7F-781F73AC2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8F62155-E49A-4A02-704C-05AA011F2CEF}"/>
              </a:ext>
            </a:extLst>
          </p:cNvPr>
          <p:cNvSpPr/>
          <p:nvPr/>
        </p:nvSpPr>
        <p:spPr>
          <a:xfrm>
            <a:off x="1987691" y="755672"/>
            <a:ext cx="3433460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vi-VN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</a:t>
            </a: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DA7F23-D5EA-8906-58B6-AB4096C1755D}"/>
              </a:ext>
            </a:extLst>
          </p:cNvPr>
          <p:cNvSpPr txBox="1"/>
          <p:nvPr/>
        </p:nvSpPr>
        <p:spPr>
          <a:xfrm>
            <a:off x="1025912" y="1592254"/>
            <a:ext cx="10437541" cy="27084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vi-V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Nội dung biện pháp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Anh.</a:t>
            </a:r>
          </a:p>
          <a:p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</a:t>
            </a:r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647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</TotalTime>
  <Words>1792</Words>
  <Application>Microsoft Office PowerPoint</Application>
  <PresentationFormat>Widescreen</PresentationFormat>
  <Paragraphs>270</Paragraphs>
  <Slides>29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.VnRevueH</vt:lpstr>
      <vt:lpstr>.VnTimeH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145</cp:revision>
  <dcterms:created xsi:type="dcterms:W3CDTF">2022-10-25T03:07:05Z</dcterms:created>
  <dcterms:modified xsi:type="dcterms:W3CDTF">2024-12-05T05:11:43Z</dcterms:modified>
</cp:coreProperties>
</file>