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6"/>
  </p:notesMasterIdLst>
  <p:sldIdLst>
    <p:sldId id="299" r:id="rId5"/>
    <p:sldId id="265" r:id="rId6"/>
    <p:sldId id="262" r:id="rId7"/>
    <p:sldId id="263" r:id="rId8"/>
    <p:sldId id="264" r:id="rId9"/>
    <p:sldId id="256" r:id="rId10"/>
    <p:sldId id="266" r:id="rId11"/>
    <p:sldId id="298" r:id="rId12"/>
    <p:sldId id="287" r:id="rId13"/>
    <p:sldId id="297" r:id="rId14"/>
    <p:sldId id="289" r:id="rId15"/>
    <p:sldId id="279" r:id="rId17"/>
    <p:sldId id="293" r:id="rId18"/>
    <p:sldId id="294" r:id="rId19"/>
    <p:sldId id="291" r:id="rId20"/>
    <p:sldId id="277" r:id="rId21"/>
    <p:sldId id="276" r:id="rId22"/>
    <p:sldId id="275" r:id="rId23"/>
    <p:sldId id="274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147F"/>
    <a:srgbClr val="FF006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985" autoAdjust="0"/>
    <p:restoredTop sz="94660"/>
  </p:normalViewPr>
  <p:slideViewPr>
    <p:cSldViewPr showGuides="1">
      <p:cViewPr varScale="1">
        <p:scale>
          <a:sx n="64" d="100"/>
          <a:sy n="64" d="100"/>
        </p:scale>
        <p:origin x="-11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F04AD-C38F-4F82-A2B1-2E7A1DD348D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32F37-3AD0-47B2-BE14-BBDA3232375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 </a:t>
            </a:r>
            <a:r>
              <a:rPr lang="en-US" dirty="0" err="1" smtClean="0"/>
              <a:t>hs</a:t>
            </a:r>
            <a:r>
              <a:rPr lang="en-US" dirty="0" smtClean="0"/>
              <a:t> thảo</a:t>
            </a:r>
            <a:r>
              <a:rPr lang="en-US" baseline="0" dirty="0" smtClean="0"/>
              <a:t> luận nhóm và TLCH theo ý các dòng thơ để các em có thể ghi nhớ bài tốt hơn để không bị động và học vẹt.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linh động</a:t>
            </a:r>
            <a:r>
              <a:rPr lang="en-US" baseline="0" dirty="0" smtClean="0"/>
              <a:t> tổ chức sao cho phù hợp học sinh lớp mình nhất mà có hình thức hay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806325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349242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7479320" y="407417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1" y="342900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5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3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7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6" y="6250167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166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23C3A12-48ED-4AB8-9E17-214843E3FA8A}" type="slidenum">
              <a:rPr lang="en-US" smtClean="0"/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8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41.GIF"/><Relationship Id="rId5" Type="http://schemas.openxmlformats.org/officeDocument/2006/relationships/image" Target="../media/image40.wmf"/><Relationship Id="rId4" Type="http://schemas.openxmlformats.org/officeDocument/2006/relationships/image" Target="../media/image39.wmf"/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image54.wdp"/><Relationship Id="rId8" Type="http://schemas.openxmlformats.org/officeDocument/2006/relationships/image" Target="../media/image53.png"/><Relationship Id="rId7" Type="http://schemas.microsoft.com/office/2007/relationships/hdphoto" Target="../media/image52.wdp"/><Relationship Id="rId6" Type="http://schemas.openxmlformats.org/officeDocument/2006/relationships/image" Target="../media/image51.png"/><Relationship Id="rId5" Type="http://schemas.microsoft.com/office/2007/relationships/hdphoto" Target="../media/image50.wdp"/><Relationship Id="rId4" Type="http://schemas.openxmlformats.org/officeDocument/2006/relationships/image" Target="../media/image49.png"/><Relationship Id="rId3" Type="http://schemas.microsoft.com/office/2007/relationships/hdphoto" Target="../media/image48.wdp"/><Relationship Id="rId2" Type="http://schemas.openxmlformats.org/officeDocument/2006/relationships/image" Target="../media/image47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3.xml"/><Relationship Id="rId11" Type="http://schemas.microsoft.com/office/2007/relationships/hdphoto" Target="../media/image56.wdp"/><Relationship Id="rId10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slide" Target="slide6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2" Type="http://schemas.openxmlformats.org/officeDocument/2006/relationships/slideLayout" Target="../slideLayouts/slideLayout12.xml"/><Relationship Id="rId21" Type="http://schemas.openxmlformats.org/officeDocument/2006/relationships/slide" Target="slide5.xml"/><Relationship Id="rId20" Type="http://schemas.openxmlformats.org/officeDocument/2006/relationships/image" Target="../media/image28.GIF"/><Relationship Id="rId2" Type="http://schemas.microsoft.com/office/2007/relationships/hdphoto" Target="../media/image12.wdp"/><Relationship Id="rId19" Type="http://schemas.openxmlformats.org/officeDocument/2006/relationships/image" Target="../media/image27.GIF"/><Relationship Id="rId18" Type="http://schemas.openxmlformats.org/officeDocument/2006/relationships/image" Target="../media/image26.png"/><Relationship Id="rId17" Type="http://schemas.openxmlformats.org/officeDocument/2006/relationships/slide" Target="slide4.xml"/><Relationship Id="rId16" Type="http://schemas.openxmlformats.org/officeDocument/2006/relationships/slide" Target="slide3.xml"/><Relationship Id="rId15" Type="http://schemas.openxmlformats.org/officeDocument/2006/relationships/image" Target="../media/image25.png"/><Relationship Id="rId14" Type="http://schemas.microsoft.com/office/2007/relationships/hdphoto" Target="../media/image24.wdp"/><Relationship Id="rId13" Type="http://schemas.openxmlformats.org/officeDocument/2006/relationships/image" Target="../media/image23.png"/><Relationship Id="rId12" Type="http://schemas.microsoft.com/office/2007/relationships/hdphoto" Target="../media/image22.wdp"/><Relationship Id="rId11" Type="http://schemas.openxmlformats.org/officeDocument/2006/relationships/image" Target="../media/image21.png"/><Relationship Id="rId10" Type="http://schemas.microsoft.com/office/2007/relationships/hdphoto" Target="../media/image20.wdp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ueCd.Com\Desktop\bo_st_hinh_nen_web_dep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930" y="0"/>
            <a:ext cx="1327573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19742" y="3"/>
            <a:ext cx="125975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kern="10" dirty="0" err="1">
                <a:ln w="9525">
                  <a:solidFill>
                    <a:srgbClr val="00FF00"/>
                  </a:solidFill>
                  <a:round/>
                </a:ln>
                <a:solidFill>
                  <a:srgbClr val="FF3300"/>
                </a:solidFill>
                <a:latin typeface=".VnShelley Allegro" panose="040B7200000000000000"/>
              </a:rPr>
              <a:t>NhiÖt</a:t>
            </a:r>
            <a:r>
              <a:rPr lang="en-US" sz="9600" kern="10" dirty="0">
                <a:ln w="9525">
                  <a:solidFill>
                    <a:srgbClr val="00FF00"/>
                  </a:solidFill>
                  <a:round/>
                </a:ln>
                <a:solidFill>
                  <a:srgbClr val="FF3300"/>
                </a:solidFill>
                <a:latin typeface=".VnShelley Allegro" panose="040B7200000000000000"/>
              </a:rPr>
              <a:t> </a:t>
            </a:r>
            <a:r>
              <a:rPr lang="en-US" sz="9600" kern="10" dirty="0" err="1">
                <a:ln w="9525">
                  <a:solidFill>
                    <a:srgbClr val="00FF00"/>
                  </a:solidFill>
                  <a:round/>
                </a:ln>
                <a:solidFill>
                  <a:srgbClr val="FF3300"/>
                </a:solidFill>
                <a:latin typeface=".VnShelley Allegro" panose="040B7200000000000000"/>
              </a:rPr>
              <a:t>liÖt</a:t>
            </a:r>
            <a:r>
              <a:rPr lang="en-US" sz="9600" kern="10" dirty="0">
                <a:ln w="9525">
                  <a:solidFill>
                    <a:srgbClr val="00FF00"/>
                  </a:solidFill>
                  <a:round/>
                </a:ln>
                <a:solidFill>
                  <a:srgbClr val="FF3300"/>
                </a:solidFill>
                <a:latin typeface=".VnShelley Allegro" panose="040B7200000000000000"/>
              </a:rPr>
              <a:t> </a:t>
            </a:r>
            <a:r>
              <a:rPr lang="en-US" sz="9600" kern="10" dirty="0" err="1">
                <a:ln w="9525">
                  <a:solidFill>
                    <a:srgbClr val="00FF00"/>
                  </a:solidFill>
                  <a:round/>
                </a:ln>
                <a:solidFill>
                  <a:srgbClr val="FF3300"/>
                </a:solidFill>
                <a:latin typeface=".VnShelley Allegro" panose="040B7200000000000000"/>
              </a:rPr>
              <a:t>chµo</a:t>
            </a:r>
            <a:r>
              <a:rPr lang="en-US" sz="9600" kern="10" dirty="0">
                <a:ln w="9525">
                  <a:solidFill>
                    <a:srgbClr val="00FF00"/>
                  </a:solidFill>
                  <a:round/>
                </a:ln>
                <a:solidFill>
                  <a:srgbClr val="FF3300"/>
                </a:solidFill>
                <a:latin typeface=".VnShelley Allegro" panose="040B7200000000000000"/>
              </a:rPr>
              <a:t> </a:t>
            </a:r>
            <a:r>
              <a:rPr lang="en-US" sz="9600" kern="10" dirty="0" err="1">
                <a:ln w="9525">
                  <a:solidFill>
                    <a:srgbClr val="00FF00"/>
                  </a:solidFill>
                  <a:round/>
                </a:ln>
                <a:solidFill>
                  <a:srgbClr val="FF3300"/>
                </a:solidFill>
                <a:latin typeface=".VnShelley Allegro" panose="040B7200000000000000"/>
              </a:rPr>
              <a:t>mõng</a:t>
            </a:r>
            <a:endParaRPr lang="en-US" sz="9600" kern="10" dirty="0">
              <a:ln w="9525">
                <a:solidFill>
                  <a:srgbClr val="00FF00"/>
                </a:solidFill>
                <a:round/>
              </a:ln>
              <a:solidFill>
                <a:srgbClr val="FF3300"/>
              </a:solidFill>
              <a:latin typeface=".VnShelley Allegro" panose="040B720000000000000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686" y="1619237"/>
            <a:ext cx="11527971" cy="1626792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algn="ctr"/>
            <a:r>
              <a:rPr lang="en-US" sz="4265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THẦY CÔ GIÁO VỀ DỰ </a:t>
            </a:r>
            <a:r>
              <a:rPr lang="vi-VN" sz="4265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G</a:t>
            </a:r>
            <a:r>
              <a:rPr lang="vi-VN" sz="4265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IỜ </a:t>
            </a:r>
            <a:endParaRPr lang="en-US" sz="4265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4265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NĂM HỌC 2024 - 2025</a:t>
            </a:r>
            <a:endParaRPr lang="en-US" sz="4265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76296" y="3810003"/>
            <a:ext cx="13604467" cy="165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3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5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53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2729" y="6096019"/>
            <a:ext cx="9849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800" dirty="0">
              <a:latin typeface="Time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0" y="949074"/>
            <a:ext cx="2234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91189" y="2743201"/>
            <a:ext cx="4404611" cy="418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1200"/>
              </a:spcBef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trĩu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Rễ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5888" y="2348331"/>
            <a:ext cx="458431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 không có rễ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chẳng đâm chồi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ra trái ngọt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nở hoa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1200"/>
              </a:spcBef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Rễ chẳng nhiều lời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 thầm nhỏ bé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đẹp cho đời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Khiêm nhường,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lẽ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r"/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ung</a:t>
            </a:r>
            <a:r>
              <a:rPr lang="en-US" sz="26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60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325" y="2133363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CỦA RỄ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18" name="Oval 17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352800" y="2761938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038600" y="3259112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353675" y="3741296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54392" y="4343903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30592" y="43434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880799" y="4956504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268045" y="5337504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040473" y="59436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733800" y="6339347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10000" y="6339347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739380" y="2398053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548044" y="2855253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056400" y="33528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269447" y="38862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382000" y="38862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183753" y="4499304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772400" y="4956504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880788" y="544469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915400" y="59436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9002592" y="5943600"/>
            <a:ext cx="141408" cy="457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l="6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67640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3982">
            <a:off x="8571655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42135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042362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71149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30127"/>
            <a:ext cx="21336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53294"/>
            <a:ext cx="19812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7726">
            <a:off x="7516841" y="4730534"/>
            <a:ext cx="2944633" cy="782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118563"/>
            <a:ext cx="29202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825982"/>
            <a:ext cx="2767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484524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08453" y="609097"/>
            <a:ext cx="194467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43066"/>
            <a:ext cx="2234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-49004"/>
            <a:ext cx="2082024" cy="5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32" name="Oval 31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prstClr val="white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9600" y="2123838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1522" y="2756118"/>
            <a:ext cx="4248471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nở trên cành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Khoe muôn sắc thắm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Giữa vòm lá 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Toả hương trong nắng.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1520" y="4737318"/>
            <a:ext cx="3286125" cy="181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hoa nở đẹp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quả trĩu cành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lá biếc 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Rễ chìm trong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43400" y="2756119"/>
            <a:ext cx="3986811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không có rễ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chẳng đâm chồi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ra trái ngọt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nở hoa tươi.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43400" y="4728149"/>
            <a:ext cx="49530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Rễ chẳng nhiều lời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thầm, nhỏ bé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đẹp cho đời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Khiêm nhường, lặng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36807" y="6376005"/>
            <a:ext cx="3132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(Phương Dung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09877" y="2120379"/>
            <a:ext cx="313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latin typeface="Arial" panose="020B0604020202020204" pitchFamily="34" charset="0"/>
                <a:cs typeface="Arial" panose="020B0604020202020204" pitchFamily="34" charset="0"/>
              </a:rPr>
              <a:t>Thi đọc nhóm 4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l="6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67640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3982">
            <a:off x="8571655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42135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042362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71149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30127"/>
            <a:ext cx="21336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53294"/>
            <a:ext cx="19812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7726">
            <a:off x="7516841" y="4730534"/>
            <a:ext cx="2944633" cy="782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1257615" y="4154269"/>
            <a:ext cx="3529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i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600" b="1" i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hiêm nhường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98370" y="3435199"/>
            <a:ext cx="2566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i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3600" b="1" i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 thắm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118563"/>
            <a:ext cx="29202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825982"/>
            <a:ext cx="2767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484524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08453" y="609097"/>
            <a:ext cx="194467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43066"/>
            <a:ext cx="2234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-49004"/>
            <a:ext cx="2082024" cy="5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32" name="Oval 31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7832" y="2441612"/>
            <a:ext cx="4632025" cy="7694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27100" y="4876802"/>
            <a:ext cx="1544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vi-VN" sz="3600" b="1" i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74772" y="5602071"/>
            <a:ext cx="1544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vi-VN" sz="3600" b="1" i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6" descr="Giống cam xoàn miền tây quả sai trĩu cành, cây giống khỏe đẹp - Hải Dương -  Cây cảnh - VnExpress Rao Vặ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56" y="2277253"/>
            <a:ext cx="6796087" cy="44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55" y="2283651"/>
            <a:ext cx="6796087" cy="444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5" grpId="0" animBg="1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l="6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67640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3982">
            <a:off x="8571655" y="1359382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42135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042362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71149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30127"/>
            <a:ext cx="21336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53294"/>
            <a:ext cx="19812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7726">
            <a:off x="7516841" y="4730534"/>
            <a:ext cx="2944633" cy="782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118563"/>
            <a:ext cx="29202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825982"/>
            <a:ext cx="2767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484524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08453" y="609097"/>
            <a:ext cx="194467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43066"/>
            <a:ext cx="2234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-49004"/>
            <a:ext cx="2082024" cy="5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32" name="Oval 31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prstClr val="white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prstClr val="white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9600" y="2123838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1522" y="2756118"/>
            <a:ext cx="4248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Hoa nở trên cành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Khoe muôn sắc thắm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Giữa vòm lá xanh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Toả hương trong nắng.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1520" y="4737318"/>
            <a:ext cx="35990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Để hoa nở đẹp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Để quả trĩu cành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Để lá biếc xanh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Rễ chìm trong </a:t>
            </a:r>
            <a:r>
              <a:rPr lang="en-US" sz="2800" b="1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đất</a:t>
            </a:r>
            <a:r>
              <a:rPr lang="en-US" sz="2800" b="1" smtClean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…</a:t>
            </a:r>
            <a:endParaRPr lang="vi-VN" sz="2800" b="1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43400" y="2756119"/>
            <a:ext cx="39868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Nếu không có rễ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Cây chẳng đâm chồi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Chẳng ra trái ngọt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Chẳng nở hoa tươi.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43400" y="4728149"/>
            <a:ext cx="495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Rễ chẳng nhiều lời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Âm thầm, nhỏ bé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Làm đẹp cho đời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Khiêm nhường, lặng </a:t>
            </a:r>
            <a:r>
              <a:rPr lang="en-US" sz="2800" b="1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lẽ</a:t>
            </a:r>
            <a:r>
              <a:rPr lang="en-US" sz="2800" b="1" smtClean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36807" y="6376005"/>
            <a:ext cx="313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(Phương Dung</a:t>
            </a:r>
            <a:r>
              <a:rPr lang="en-US" sz="2800" b="1" smtClean="0">
                <a:solidFill>
                  <a:prstClr val="black"/>
                </a:solidFill>
                <a:latin typeface="Arial-Rounded"/>
                <a:cs typeface="Arial" panose="020B0604020202020204" pitchFamily="34" charset="0"/>
              </a:rPr>
              <a:t>)</a:t>
            </a:r>
            <a:endParaRPr lang="en-US" sz="2800" b="1">
              <a:solidFill>
                <a:prstClr val="black"/>
              </a:solidFill>
              <a:latin typeface="Arial-Rounded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3800" y="142135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3800" y="1042362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/>
          <p:cNvGrpSpPr/>
          <p:nvPr/>
        </p:nvGrpSpPr>
        <p:grpSpPr>
          <a:xfrm>
            <a:off x="2796133" y="106516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32" name="Oval 31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prstClr val="white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7764" y="2710877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2824" y="2743200"/>
            <a:ext cx="10053776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ở cuối các dòng thơ những tiếng cùng 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 </a:t>
            </a:r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vi-VN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966581" y="3657483"/>
            <a:ext cx="1296145" cy="1152128"/>
            <a:chOff x="2555776" y="2067694"/>
            <a:chExt cx="1296144" cy="1152128"/>
          </a:xfrm>
        </p:grpSpPr>
        <p:sp>
          <p:nvSpPr>
            <p:cNvPr id="42" name="6-Point Star 41"/>
            <p:cNvSpPr/>
            <p:nvPr/>
          </p:nvSpPr>
          <p:spPr>
            <a:xfrm>
              <a:off x="2555776" y="2067694"/>
              <a:ext cx="1296144" cy="1152128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17371" y="2332368"/>
              <a:ext cx="895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cành</a:t>
              </a:r>
              <a:endParaRPr lang="en-US" sz="2800" b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71258" y="3648472"/>
            <a:ext cx="1296144" cy="1152128"/>
            <a:chOff x="2788955" y="2422917"/>
            <a:chExt cx="1296144" cy="1152128"/>
          </a:xfrm>
        </p:grpSpPr>
        <p:sp>
          <p:nvSpPr>
            <p:cNvPr id="45" name="6-Point Star 44"/>
            <p:cNvSpPr/>
            <p:nvPr/>
          </p:nvSpPr>
          <p:spPr>
            <a:xfrm>
              <a:off x="2788955" y="2422917"/>
              <a:ext cx="1296144" cy="1152128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39663" y="2676705"/>
              <a:ext cx="9067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xanh</a:t>
              </a:r>
              <a:endParaRPr lang="en-US" sz="2800" b="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026411" y="3680928"/>
            <a:ext cx="1296144" cy="1152128"/>
            <a:chOff x="1691680" y="2931790"/>
            <a:chExt cx="1296144" cy="1152128"/>
          </a:xfrm>
        </p:grpSpPr>
        <p:sp>
          <p:nvSpPr>
            <p:cNvPr id="48" name="6-Point Star 47"/>
            <p:cNvSpPr/>
            <p:nvPr/>
          </p:nvSpPr>
          <p:spPr>
            <a:xfrm>
              <a:off x="1691680" y="2931790"/>
              <a:ext cx="1296144" cy="1152128"/>
            </a:xfrm>
            <a:prstGeom prst="star6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19925" y="3196464"/>
              <a:ext cx="6383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37212" y="3680928"/>
            <a:ext cx="1296144" cy="1152128"/>
            <a:chOff x="3355502" y="2931790"/>
            <a:chExt cx="1296144" cy="1152128"/>
          </a:xfrm>
        </p:grpSpPr>
        <p:sp>
          <p:nvSpPr>
            <p:cNvPr id="51" name="6-Point Star 50"/>
            <p:cNvSpPr/>
            <p:nvPr/>
          </p:nvSpPr>
          <p:spPr>
            <a:xfrm>
              <a:off x="3355502" y="2931790"/>
              <a:ext cx="1296144" cy="1152128"/>
            </a:xfrm>
            <a:prstGeom prst="star6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8274" y="3196464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đời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21964" y="5207284"/>
            <a:ext cx="1296144" cy="1152128"/>
            <a:chOff x="5436096" y="1841815"/>
            <a:chExt cx="1296144" cy="1152128"/>
          </a:xfrm>
        </p:grpSpPr>
        <p:sp>
          <p:nvSpPr>
            <p:cNvPr id="54" name="6-Point Star 53"/>
            <p:cNvSpPr/>
            <p:nvPr/>
          </p:nvSpPr>
          <p:spPr>
            <a:xfrm>
              <a:off x="5436096" y="1841815"/>
              <a:ext cx="1296144" cy="1152128"/>
            </a:xfrm>
            <a:prstGeom prst="star6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89988" y="2106489"/>
              <a:ext cx="558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bé</a:t>
              </a:r>
              <a:endParaRPr lang="en-US" sz="2800" b="1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453036" y="5211402"/>
            <a:ext cx="1296144" cy="1152128"/>
            <a:chOff x="7020272" y="1885358"/>
            <a:chExt cx="1296144" cy="1152128"/>
          </a:xfrm>
        </p:grpSpPr>
        <p:sp>
          <p:nvSpPr>
            <p:cNvPr id="57" name="6-Point Star 56"/>
            <p:cNvSpPr/>
            <p:nvPr/>
          </p:nvSpPr>
          <p:spPr>
            <a:xfrm>
              <a:off x="7020272" y="1885358"/>
              <a:ext cx="1296144" cy="1152128"/>
            </a:xfrm>
            <a:prstGeom prst="star6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20780" y="2150032"/>
              <a:ext cx="453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lẽ</a:t>
              </a:r>
              <a:endParaRPr lang="en-US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572353" y="914400"/>
            <a:ext cx="10784205" cy="5352114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 dirty="0">
              <a:ln w="12700">
                <a:solidFill>
                  <a:srgbClr val="CC99FF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 panose="02020603050405020304"/>
            </a:endParaRPr>
          </a:p>
        </p:txBody>
      </p:sp>
      <p:pic>
        <p:nvPicPr>
          <p:cNvPr id="6" name="Picture 36" descr="66AE7D5668B7419A8159CC1FA32A1C01[1]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52" y="513527"/>
            <a:ext cx="3921714" cy="319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butter3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9662">
            <a:off x="280156" y="808082"/>
            <a:ext cx="227271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 descr="66AE7D5668B7419A8159CC1FA32A1C01[1]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815943"/>
            <a:ext cx="3556130" cy="289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be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4317" y="3522973"/>
            <a:ext cx="204025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5675026"/>
            <a:ext cx="12185755" cy="1182974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pPr algn="ctr"/>
            <a:endParaRPr lang="uk-UA" altLang="en-US" b="1">
              <a:solidFill>
                <a:srgbClr val="000000"/>
              </a:solidFill>
            </a:endParaRPr>
          </a:p>
        </p:txBody>
      </p:sp>
      <p:pic>
        <p:nvPicPr>
          <p:cNvPr id="11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89" y="4343400"/>
            <a:ext cx="27543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80963" y="4214670"/>
            <a:ext cx="2590800" cy="2581275"/>
          </a:xfrm>
        </p:spPr>
      </p:pic>
      <p:pic>
        <p:nvPicPr>
          <p:cNvPr id="13" name="Picture 10" descr="1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77" y="4532706"/>
            <a:ext cx="8229600" cy="211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t="-1000" r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27709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1" y="-8973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5626364"/>
            <a:ext cx="10053776" cy="5847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nhờ có rễ mà hoa, quả, lá như thế nào?.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04047"/>
            <a:ext cx="6096000" cy="581468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5486400" y="32766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715000" y="38100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715000" y="43434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91200" y="48768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l="76000"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1447801"/>
            <a:ext cx="1853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1295402"/>
            <a:ext cx="1853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345" y="1023410"/>
            <a:ext cx="18534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599017"/>
            <a:ext cx="1624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0" y="205797"/>
            <a:ext cx="13962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-66197"/>
            <a:ext cx="13200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0" y="27709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1" y="-8973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26747"/>
          <a:stretch>
            <a:fillRect/>
          </a:stretch>
        </p:blipFill>
        <p:spPr>
          <a:xfrm>
            <a:off x="5393260" y="205796"/>
            <a:ext cx="5791200" cy="47472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7045" y="5450952"/>
            <a:ext cx="10053776" cy="5847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Cây sẽ thế nào nếu không có rễ?.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324600" y="1288473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781800" y="18288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781800" y="2286000"/>
            <a:ext cx="1731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3972" y="5493327"/>
            <a:ext cx="10053776" cy="10771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Những từ ngữ nào thể hiện sự đáng quý của rễ?.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943600" y="4648200"/>
            <a:ext cx="1676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056419" y="4668982"/>
            <a:ext cx="91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5000"/>
            <a:lum/>
          </a:blip>
          <a:srcRect/>
          <a:stretch>
            <a:fillRect l="78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5" y="69005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7800" y="142998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 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lang="en-US" sz="3200" b="1" dirty="0"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7365" y="1143002"/>
            <a:ext cx="6096000" cy="64017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lặng lẽ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r"/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  <a:endParaRPr lang="en-US" sz="2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365" y="1093883"/>
            <a:ext cx="6096000" cy="640175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rễ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đâm chồi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trái ngọt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hoa tươi.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nhiều lời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 nhỏ bé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 cho đời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nhường, lặng lẽ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r"/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  <a:endParaRPr lang="en-US" sz="2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7365" y="1102066"/>
            <a:ext cx="6096000" cy="640175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lặng lẽ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r"/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  <a:endParaRPr lang="en-US" sz="2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5000"/>
            <a:lum/>
          </a:blip>
          <a:srcRect/>
          <a:stretch>
            <a:fillRect l="8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4874"/>
            <a:ext cx="7543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về một đức tính em cho là đáng quý</a:t>
            </a:r>
            <a:endParaRPr lang="en-US" sz="3200" b="1" dirty="0"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72500" l="4500" r="90000">
                        <a14:foregroundMark x1="5125" y1="53500" x2="30875" y2="71500"/>
                        <a14:foregroundMark x1="21875" y1="69833" x2="21875" y2="69833"/>
                      </a14:backgroundRemoval>
                    </a14:imgEffect>
                  </a14:imgLayer>
                </a14:imgProps>
              </a:ext>
            </a:extLst>
          </a:blip>
          <a:srcRect b="19333"/>
          <a:stretch>
            <a:fillRect/>
          </a:stretch>
        </p:blipFill>
        <p:spPr>
          <a:xfrm>
            <a:off x="311729" y="1043421"/>
            <a:ext cx="3269673" cy="1775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00" b="98167" l="8625" r="95000">
                        <a14:foregroundMark x1="57625" y1="54500" x2="89625" y2="10333"/>
                        <a14:foregroundMark x1="73500" y1="35167" x2="89500" y2="88167"/>
                        <a14:foregroundMark x1="52250" y1="87500" x2="84250" y2="82833"/>
                        <a14:foregroundMark x1="63875" y1="86167" x2="88375" y2="88500"/>
                        <a14:foregroundMark x1="18000" y1="39333" x2="10375" y2="49167"/>
                        <a14:foregroundMark x1="20875" y1="51167" x2="9500" y2="83167"/>
                        <a14:foregroundMark x1="24375" y1="60667" x2="21250" y2="71500"/>
                        <a14:foregroundMark x1="9750" y1="85500" x2="41375" y2="87833"/>
                        <a14:foregroundMark x1="10125" y1="87167" x2="42750" y2="95667"/>
                        <a14:foregroundMark x1="88625" y1="16500" x2="88875" y2="79333"/>
                        <a14:foregroundMark x1="9500" y1="50833" x2="8625" y2="79333"/>
                        <a14:foregroundMark x1="9750" y1="89833" x2="15500" y2="98333"/>
                        <a14:foregroundMark x1="88625" y1="29000" x2="95000" y2="36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4027342"/>
            <a:ext cx="2667000" cy="238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9" b="97472" l="2800" r="90000">
                        <a14:foregroundMark x1="12000" y1="21067" x2="90000" y2="38764"/>
                        <a14:foregroundMark x1="40800" y1="11517" x2="88800" y2="21629"/>
                        <a14:foregroundMark x1="27200" y1="11798" x2="11200" y2="40730"/>
                        <a14:foregroundMark x1="11200" y1="39888" x2="56000" y2="86236"/>
                        <a14:foregroundMark x1="15600" y1="45787" x2="16400" y2="88202"/>
                        <a14:foregroundMark x1="11600" y1="64607" x2="90000" y2="78371"/>
                        <a14:foregroundMark x1="16800" y1="77247" x2="86800" y2="89045"/>
                        <a14:foregroundMark x1="18000" y1="86236" x2="58000" y2="87079"/>
                        <a14:foregroundMark x1="15600" y1="12079" x2="15600" y2="12079"/>
                        <a14:foregroundMark x1="15600" y1="12079" x2="11200" y2="23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9289" y="642505"/>
            <a:ext cx="3255819" cy="2347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813" r="96094">
                        <a14:foregroundMark x1="12500" y1="71574" x2="89063" y2="53299"/>
                        <a14:foregroundMark x1="11328" y1="84264" x2="88672" y2="73096"/>
                        <a14:foregroundMark x1="24609" y1="82741" x2="47656" y2="89848"/>
                        <a14:foregroundMark x1="19922" y1="24365" x2="19922" y2="24365"/>
                        <a14:foregroundMark x1="12109" y1="51777" x2="23438" y2="0"/>
                        <a14:foregroundMark x1="35938" y1="4569" x2="86328" y2="24873"/>
                        <a14:foregroundMark x1="77344" y1="3553" x2="80078" y2="20812"/>
                        <a14:foregroundMark x1="68750" y1="4569" x2="72266" y2="21320"/>
                        <a14:foregroundMark x1="77734" y1="3553" x2="88672" y2="37056"/>
                        <a14:foregroundMark x1="83594" y1="43655" x2="83594" y2="43655"/>
                        <a14:foregroundMark x1="85938" y1="3553" x2="94922" y2="30457"/>
                        <a14:foregroundMark x1="17578" y1="5076" x2="7813" y2="26396"/>
                        <a14:foregroundMark x1="10156" y1="34010" x2="10156" y2="81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299" y="4419602"/>
            <a:ext cx="3733800" cy="2030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4" b="89691" l="0" r="52124">
                        <a14:foregroundMark x1="11969" y1="15979" x2="20077" y2="19588"/>
                        <a14:foregroundMark x1="19691" y1="24227" x2="49035" y2="45876"/>
                        <a14:foregroundMark x1="23552" y1="34536" x2="32046" y2="85567"/>
                        <a14:foregroundMark x1="13127" y1="21134" x2="1158" y2="30928"/>
                        <a14:foregroundMark x1="6178" y1="31443" x2="5019" y2="84021"/>
                        <a14:foregroundMark x1="8108" y1="83505" x2="49035" y2="82474"/>
                        <a14:foregroundMark x1="2317" y1="82474" x2="5019" y2="87113"/>
                        <a14:foregroundMark x1="46718" y1="63918" x2="46718" y2="63918"/>
                        <a14:foregroundMark x1="47104" y1="67526" x2="47490" y2="80412"/>
                        <a14:foregroundMark x1="32819" y1="43814" x2="32819" y2="43814"/>
                        <a14:foregroundMark x1="28571" y1="37113" x2="32046" y2="59278"/>
                        <a14:foregroundMark x1="2703" y1="37113" x2="3089" y2="75773"/>
                      </a14:backgroundRemoval>
                    </a14:imgEffect>
                  </a14:imgLayer>
                </a14:imgProps>
              </a:ext>
            </a:extLst>
          </a:blip>
          <a:srcRect t="19728" r="46667"/>
          <a:stretch>
            <a:fillRect/>
          </a:stretch>
        </p:blipFill>
        <p:spPr>
          <a:xfrm>
            <a:off x="3434197" y="2577596"/>
            <a:ext cx="3162299" cy="2254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Khởi </a:t>
            </a:r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  <a:r>
              <a:rPr lang="vi-VN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học </a:t>
            </a:r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 cùng chúng mình trồng thêm cây xanh bảo vệ trái đấy thân yêu nhé các bạn ơi!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2" y="5791200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2400" y="6166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2600" y="1676400"/>
            <a:ext cx="1755800" cy="3737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0" y="139454"/>
            <a:ext cx="12725400" cy="42801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7001" y="466064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phượng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1" y="55535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</a:t>
            </a: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1364" y="4642233"/>
            <a:ext cx="342892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51365" y="551943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nhãn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21" y="4684459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5" y="554600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40" y="560370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161" y="466912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9618958" y="6079166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6962" y="1981201"/>
            <a:ext cx="857147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</a:t>
            </a:r>
            <a:r>
              <a:rPr lang="vi-VN" sz="32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 </a:t>
            </a:r>
            <a:r>
              <a:rPr lang="vi-VN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tít trên cao</a:t>
            </a:r>
            <a:endParaRPr lang="vi-VN" sz="3200" b="1" smtClean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 sao đầy nước ngọt ngào bên trong          </a:t>
            </a:r>
            <a:endParaRPr lang="vi-VN" sz="3200" b="1" smtClean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</a:t>
            </a:r>
            <a:r>
              <a:rPr lang="en-US" sz="32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gì</a:t>
            </a:r>
            <a:r>
              <a:rPr lang="en-US" sz="32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</a:t>
            </a:r>
            <a:r>
              <a:rPr lang="en-US" sz="32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066800" y="0"/>
            <a:ext cx="10744200" cy="381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1" y="4034804"/>
            <a:ext cx="396565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758" y="4034804"/>
            <a:ext cx="5542842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rễ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thân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cành, lá, hoa, quả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2" y="4835951"/>
            <a:ext cx="396565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lá, quả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15758" y="4871949"/>
            <a:ext cx="5542842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Rễ, thân, cành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10" y="4061011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11" y="4898516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472" y="406101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9" y="486251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9579542" y="60129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0" y="1520949"/>
            <a:ext cx="685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</a:t>
            </a:r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những bộ </a:t>
            </a:r>
            <a:r>
              <a:rPr lang="en-US" sz="40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 nào</a:t>
            </a:r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2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169237"/>
            <a:ext cx="11049000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0" y="4175779"/>
            <a:ext cx="3291248" cy="5593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3577" y="4175778"/>
            <a:ext cx="3431025" cy="5913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Rễ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4924" y="5334627"/>
            <a:ext cx="3409677" cy="542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Ho</a:t>
            </a: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05" y="4175777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940" y="5345504"/>
            <a:ext cx="672129" cy="5399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905" y="4146447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50" y="342151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1288538"/>
            <a:ext cx="4800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 phận nào của cây khó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 </a:t>
            </a:r>
            <a:r>
              <a:rPr lang="vi-VN" sz="36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69893" y="5334626"/>
            <a:ext cx="3291248" cy="5422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000">
                <a:solidFill>
                  <a:prstClr val="black"/>
                </a:solidFill>
              </a:rPr>
              <a:t>C</a:t>
            </a:r>
            <a:r>
              <a:rPr lang="vi-VN" sz="3000" smtClean="0">
                <a:solidFill>
                  <a:prstClr val="black"/>
                </a:solidFill>
              </a:rPr>
              <a:t>.</a:t>
            </a:r>
            <a:r>
              <a:rPr lang="en-US" sz="3000" smtClean="0">
                <a:solidFill>
                  <a:prstClr val="black"/>
                </a:solidFill>
                <a:latin typeface="Arial" panose="020B0604020202020204" pitchFamily="34" charset="0"/>
              </a:rPr>
              <a:t>Cành</a:t>
            </a:r>
            <a:endParaRPr lang="vi-VN" sz="3000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05" y="5286214"/>
            <a:ext cx="672129" cy="590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1524002" y="217548"/>
            <a:ext cx="9143999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3350583" y="4213347"/>
            <a:ext cx="1479221" cy="2133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5775832" y="4059965"/>
            <a:ext cx="1463168" cy="2302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2" b="98409" l="6120" r="93758">
                        <a14:foregroundMark x1="39290" y1="81763" x2="38923" y2="84578"/>
                        <a14:foregroundMark x1="29009" y1="83109" x2="28886" y2="84578"/>
                        <a14:foregroundMark x1="41710" y1="56294" x2="27051" y2="77622"/>
                        <a14:foregroundMark x1="46976" y1="65677" x2="48777" y2="69806"/>
                        <a14:backgroundMark x1="41616" y1="54345" x2="41616" y2="54957"/>
                        <a14:backgroundMark x1="33415" y1="79315" x2="33293" y2="79927"/>
                        <a14:backgroundMark x1="33537" y1="81273" x2="33170" y2="81885"/>
                        <a14:backgroundMark x1="26071" y1="37454" x2="26805" y2="37087"/>
                        <a14:backgroundMark x1="40392" y1="46634" x2="40636" y2="47124"/>
                        <a14:backgroundMark x1="66340" y1="49327" x2="66340" y2="49327"/>
                        <a14:backgroundMark x1="56181" y1="82987" x2="55692" y2="84088"/>
                        <a14:backgroundMark x1="55202" y1="76989" x2="55814" y2="77111"/>
                        <a14:backgroundMark x1="54625" y1="77098" x2="78360" y2="86713"/>
                        <a14:backgroundMark x1="60209" y1="86189" x2="68761" y2="87238"/>
                        <a14:backgroundMark x1="81675" y1="75350" x2="81675" y2="81119"/>
                        <a14:backgroundMark x1="16754" y1="87238" x2="20768" y2="91783"/>
                        <a14:backgroundMark x1="50087" y1="85664" x2="50087" y2="93007"/>
                        <a14:backgroundMark x1="64221" y1="80000" x2="68340" y2="93935"/>
                        <a14:backgroundMark x1="50708" y1="85419" x2="53024" y2="95742"/>
                        <a14:backgroundMark x1="24196" y1="86710" x2="25997" y2="93032"/>
                        <a14:backgroundMark x1="52124" y1="81806" x2="42214" y2="93032"/>
                        <a14:backgroundMark x1="74003" y1="76516" x2="80309" y2="8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8" t="5015" r="6844" b="3942"/>
          <a:stretch>
            <a:fillRect/>
          </a:stretch>
        </p:blipFill>
        <p:spPr>
          <a:xfrm>
            <a:off x="777327" y="1454009"/>
            <a:ext cx="2797951" cy="293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264" y="4549825"/>
            <a:ext cx="1849723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3642036" y="1969462"/>
            <a:ext cx="911305" cy="174767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6" y="199981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8072581" y="574662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9220202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49" r="18485"/>
          <a:stretch>
            <a:fillRect/>
          </a:stretch>
        </p:blipFill>
        <p:spPr>
          <a:xfrm flipH="1">
            <a:off x="8936635" y="4510871"/>
            <a:ext cx="2269915" cy="22558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325447" y="3360730"/>
            <a:ext cx="1256076" cy="745983"/>
          </a:xfrm>
          <a:prstGeom prst="rect">
            <a:avLst/>
          </a:prstGeom>
        </p:spPr>
      </p:pic>
      <p:sp>
        <p:nvSpPr>
          <p:cNvPr id="29" name="Oval 28">
            <a:hlinkClick r:id="rId16" action="ppaction://hlinksldjump"/>
          </p:cNvPr>
          <p:cNvSpPr/>
          <p:nvPr/>
        </p:nvSpPr>
        <p:spPr>
          <a:xfrm>
            <a:off x="2992721" y="389400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hlinkClick r:id="rId17" action="ppaction://hlinksldjump"/>
          </p:cNvPr>
          <p:cNvSpPr/>
          <p:nvPr/>
        </p:nvSpPr>
        <p:spPr>
          <a:xfrm>
            <a:off x="5182151" y="617220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77937" y="1374597"/>
            <a:ext cx="1551096" cy="23038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8612989" y="4056621"/>
            <a:ext cx="1474127" cy="21894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4419601" y="3678405"/>
            <a:ext cx="1676400" cy="21805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19" y="1679209"/>
            <a:ext cx="411551" cy="2549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5" y="1620713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8555081" y="623574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4631531" y="5638802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4829803" y="1806667"/>
            <a:ext cx="1474127" cy="21894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6272699" y="1867137"/>
            <a:ext cx="1474127" cy="21894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8024062" y="1828800"/>
            <a:ext cx="1474127" cy="2189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683707" y="1828800"/>
            <a:ext cx="1474127" cy="21894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6441821" y="3719901"/>
            <a:ext cx="1256076" cy="7459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8163182" y="3623159"/>
            <a:ext cx="1256076" cy="7459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792924" y="3678403"/>
            <a:ext cx="1256076" cy="7459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4879261" y="3646916"/>
            <a:ext cx="1256076" cy="745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618"/>
            <a:ext cx="12192000" cy="445138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733800" y="1143002"/>
            <a:ext cx="74676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2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10"/>
          <p:cNvSpPr/>
          <p:nvPr/>
        </p:nvSpPr>
        <p:spPr>
          <a:xfrm>
            <a:off x="3761509" y="129557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91741" y="135215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16"/>
          <p:cNvSpPr/>
          <p:nvPr/>
        </p:nvSpPr>
        <p:spPr>
          <a:xfrm rot="269291">
            <a:off x="2819401" y="148920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/>
          <p:cNvSpPr/>
          <p:nvPr/>
        </p:nvSpPr>
        <p:spPr>
          <a:xfrm rot="489815">
            <a:off x="3044051" y="155613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66983" y="111167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28" name="Oval 27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273822" y="106680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00201" y="2462939"/>
            <a:ext cx="4404611" cy="418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nở trên cành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 muôn sắc thắm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 vòm lá xanh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hương trong </a:t>
            </a:r>
            <a:r>
              <a:rPr lang="en-US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1200"/>
              </a:spcBef>
            </a:pP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hoa nở đẹp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qu</a:t>
            </a:r>
            <a:r>
              <a:rPr lang="vi-VN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</a:t>
            </a:r>
            <a:r>
              <a:rPr lang="en-US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trĩu cành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lá biếc xanh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Rễ chìm trong </a:t>
            </a:r>
            <a:r>
              <a:rPr lang="en-US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đất…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1170" y="2328780"/>
            <a:ext cx="4584312" cy="45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 không có rễ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chẳng đâm chồi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ra trái ngọt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nở hoa </a:t>
            </a:r>
            <a:r>
              <a:rPr lang="en-US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1200"/>
              </a:spcBef>
            </a:pP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Rễ chẳng nhiều lời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 thầm nhỏ bé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đẹp cho đời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just"/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Khiêm nhường, </a:t>
            </a:r>
            <a:r>
              <a:rPr lang="en-US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 lẽ</a:t>
            </a:r>
            <a:r>
              <a:rPr lang="vi-VN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1" algn="r"/>
            <a:r>
              <a:rPr lang="en-US" sz="26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(Phương </a:t>
            </a:r>
            <a:r>
              <a:rPr lang="vi-VN" sz="26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26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ung)</a:t>
            </a:r>
            <a:endParaRPr lang="en-US" sz="26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171482" y="1717680"/>
            <a:ext cx="30480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2123838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46905" y="1065162"/>
            <a:ext cx="6283979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1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04845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16"/>
          <p:cNvSpPr/>
          <p:nvPr/>
        </p:nvSpPr>
        <p:spPr>
          <a:xfrm rot="269291">
            <a:off x="1632505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2007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24" name="Oval 23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086926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2" grpId="1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38938"/>
            <a:ext cx="4267199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0" y="2133600"/>
            <a:ext cx="609600" cy="609600"/>
          </a:xfrm>
          <a:prstGeom prst="ellipse">
            <a:avLst/>
          </a:prstGeom>
          <a:solidFill>
            <a:srgbClr val="E35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123838"/>
            <a:ext cx="1219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96133" y="1065162"/>
            <a:ext cx="6728867" cy="902901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0"/>
          <p:cNvSpPr/>
          <p:nvPr/>
        </p:nvSpPr>
        <p:spPr>
          <a:xfrm>
            <a:off x="2823843" y="1217735"/>
            <a:ext cx="5915891" cy="57974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54074" y="1274310"/>
            <a:ext cx="459970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CỦA RỄ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6"/>
          <p:cNvSpPr/>
          <p:nvPr/>
        </p:nvSpPr>
        <p:spPr>
          <a:xfrm rot="269291">
            <a:off x="1881734" y="1411366"/>
            <a:ext cx="1189471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489815">
            <a:off x="2106383" y="1478296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429317" y="1033831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19" name="Oval 18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36154" y="988962"/>
            <a:ext cx="1408639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6322" y="2756118"/>
            <a:ext cx="4248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Hoa nở trên cành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Khoe muôn sắc thắm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Giữa vòm lá xanh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Toả hương trong nắng.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6320" y="4737318"/>
            <a:ext cx="35990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Để hoa nở đẹp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Để quả trĩu cành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Để lá biếc xanh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Rễ chìm trong </a:t>
            </a:r>
            <a:r>
              <a:rPr lang="en-US" sz="2800" b="1">
                <a:latin typeface="Arial-Rounded"/>
                <a:cs typeface="Arial" panose="020B0604020202020204" pitchFamily="34" charset="0"/>
              </a:rPr>
              <a:t>đất</a:t>
            </a:r>
            <a:r>
              <a:rPr lang="en-US" sz="2800" b="1" smtClean="0">
                <a:latin typeface="Arial-Rounded"/>
                <a:cs typeface="Arial" panose="020B0604020202020204" pitchFamily="34" charset="0"/>
              </a:rPr>
              <a:t>…</a:t>
            </a:r>
            <a:endParaRPr lang="vi-VN" sz="28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48200" y="2756119"/>
            <a:ext cx="39868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Nếu không có rễ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Cây chẳng đâm chồi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Chẳng ra trái ngọt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Chẳng nở hoa tươi.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48200" y="4728149"/>
            <a:ext cx="495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Rễ chẳng nhiều lời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Âm thầm, nhỏ bé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Làm đẹp cho đời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-Rounded"/>
                <a:cs typeface="Arial" panose="020B0604020202020204" pitchFamily="34" charset="0"/>
              </a:rPr>
              <a:t>Khiêm nhường, lặng </a:t>
            </a:r>
            <a:r>
              <a:rPr lang="en-US" sz="2800" b="1">
                <a:latin typeface="Arial-Rounded"/>
                <a:cs typeface="Arial" panose="020B0604020202020204" pitchFamily="34" charset="0"/>
              </a:rPr>
              <a:t>lẽ</a:t>
            </a:r>
            <a:r>
              <a:rPr lang="en-US" sz="2800" b="1" smtClean="0">
                <a:latin typeface="Arial-Rounded"/>
                <a:cs typeface="Arial" panose="020B0604020202020204" pitchFamily="34" charset="0"/>
              </a:rPr>
              <a:t>.</a:t>
            </a:r>
            <a:endParaRPr lang="en-US" sz="2800" b="1" dirty="0">
              <a:latin typeface="Arial-Rounded"/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06312" y="2861846"/>
            <a:ext cx="303288" cy="338554"/>
            <a:chOff x="451612" y="1604031"/>
            <a:chExt cx="453627" cy="442030"/>
          </a:xfrm>
        </p:grpSpPr>
        <p:sp>
          <p:nvSpPr>
            <p:cNvPr id="42" name="Oval 4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1612" y="1604031"/>
              <a:ext cx="432051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04800" y="4843046"/>
            <a:ext cx="303288" cy="338554"/>
            <a:chOff x="451612" y="1604031"/>
            <a:chExt cx="453627" cy="442030"/>
          </a:xfrm>
        </p:grpSpPr>
        <p:sp>
          <p:nvSpPr>
            <p:cNvPr id="45" name="Oval 4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1612" y="1604031"/>
              <a:ext cx="432051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421112" y="2861846"/>
            <a:ext cx="303288" cy="338554"/>
            <a:chOff x="451612" y="1604031"/>
            <a:chExt cx="453627" cy="442030"/>
          </a:xfrm>
        </p:grpSpPr>
        <p:sp>
          <p:nvSpPr>
            <p:cNvPr id="48" name="Oval 4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51612" y="1604031"/>
              <a:ext cx="432051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21112" y="4821355"/>
            <a:ext cx="303288" cy="338554"/>
            <a:chOff x="451612" y="1604031"/>
            <a:chExt cx="453627" cy="442030"/>
          </a:xfrm>
        </p:grpSpPr>
        <p:sp>
          <p:nvSpPr>
            <p:cNvPr id="51" name="Oval 5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1612" y="1604031"/>
              <a:ext cx="432051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336807" y="6376005"/>
            <a:ext cx="313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-Rounded"/>
                <a:cs typeface="Arial" panose="020B0604020202020204" pitchFamily="34" charset="0"/>
              </a:rPr>
              <a:t>(Phương Dung</a:t>
            </a:r>
            <a:r>
              <a:rPr lang="en-US" sz="2800" b="1" smtClean="0">
                <a:latin typeface="Arial-Rounded"/>
                <a:cs typeface="Arial" panose="020B0604020202020204" pitchFamily="34" charset="0"/>
              </a:rPr>
              <a:t>)</a:t>
            </a:r>
            <a:endParaRPr lang="en-US" sz="2800" b="1">
              <a:latin typeface="Arial-Rounded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3071</Words>
  <Application>WPS Presentation</Application>
  <PresentationFormat>Custom</PresentationFormat>
  <Paragraphs>327</Paragraphs>
  <Slides>20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41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64" baseType="lpstr">
      <vt:lpstr>Arial</vt:lpstr>
      <vt:lpstr>SimSun</vt:lpstr>
      <vt:lpstr>Wingdings</vt:lpstr>
      <vt:lpstr>Symbol</vt:lpstr>
      <vt:lpstr>Times New Roman</vt:lpstr>
      <vt:lpstr>Times New Roman</vt:lpstr>
      <vt:lpstr>.VnTime</vt:lpstr>
      <vt:lpstr>HP001 4 hang 1 ô ly</vt:lpstr>
      <vt:lpstr>Arial-Rounded</vt:lpstr>
      <vt:lpstr>VNI 27 Bendigo</vt:lpstr>
      <vt:lpstr>Arial Rounded MT Bold</vt:lpstr>
      <vt:lpstr>Arial-Rounded</vt:lpstr>
      <vt:lpstr>Microsoft YaHei</vt:lpstr>
      <vt:lpstr>Arial Unicode MS</vt:lpstr>
      <vt:lpstr>Calibri</vt:lpstr>
      <vt:lpstr>.VnShelley Allegro</vt:lpstr>
      <vt:lpstr>Time new roman</vt:lpstr>
      <vt:lpstr>Segoe Print</vt:lpstr>
      <vt:lpstr>Agency FB</vt:lpstr>
      <vt:lpstr>Bahnschrift Condensed</vt:lpstr>
      <vt:lpstr>Bahnschrift SemiBold Condensed</vt:lpstr>
      <vt:lpstr>Bahnschrift SemiLight Condensed</vt:lpstr>
      <vt:lpstr>Bell MT</vt:lpstr>
      <vt:lpstr>Bodoni MT Condensed</vt:lpstr>
      <vt:lpstr>Britannic Bold</vt:lpstr>
      <vt:lpstr>Calibri Light</vt:lpstr>
      <vt:lpstr>Cambria</vt:lpstr>
      <vt:lpstr>Centaur</vt:lpstr>
      <vt:lpstr>Chiller</vt:lpstr>
      <vt:lpstr>Constantia</vt:lpstr>
      <vt:lpstr>Corbel</vt:lpstr>
      <vt:lpstr>Consolas</vt:lpstr>
      <vt:lpstr>Copperplate Gothic Light</vt:lpstr>
      <vt:lpstr>Dubai Light</vt:lpstr>
      <vt:lpstr>Eras Demi ITC</vt:lpstr>
      <vt:lpstr>Footlight MT Light</vt:lpstr>
      <vt:lpstr>Franklin Gothic Heavy</vt:lpstr>
      <vt:lpstr>Georgia</vt:lpstr>
      <vt:lpstr>Gill Sans MT Ext Condensed Bold</vt:lpstr>
      <vt:lpstr>Goudy Old Style</vt:lpstr>
      <vt:lpstr>Candara</vt:lpstr>
      <vt:lpstr>1_Office Theme</vt:lpstr>
      <vt:lpstr>3_Office Theme</vt:lpstr>
      <vt:lpstr>Waveform</vt:lpstr>
      <vt:lpstr>PowerPoint 演示文稿</vt:lpstr>
      <vt:lpstr>1. Khởi động tiết học bằng cách cùng chúng mình trồng thêm cây xanh bảo vệ trái đấy thân yêu nhé các bạn ơi!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139</cp:revision>
  <dcterms:created xsi:type="dcterms:W3CDTF">2020-04-19T05:20:00Z</dcterms:created>
  <dcterms:modified xsi:type="dcterms:W3CDTF">2025-03-26T14:23:37Z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A22CBB2273FE4677AEA9886B7B157E68_12</vt:lpwstr>
  </property>
  <property fmtid="{D5CDD505-2E9C-101B-9397-08002B2CF9AE}" pid="3" name="KSOProductBuildVer">
    <vt:lpwstr>1033-12.2.0.20326</vt:lpwstr>
  </property>
</Properties>
</file>