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92" r:id="rId4"/>
    <p:sldId id="272" r:id="rId5"/>
    <p:sldId id="288" r:id="rId6"/>
    <p:sldId id="259" r:id="rId7"/>
    <p:sldId id="286" r:id="rId8"/>
    <p:sldId id="281" r:id="rId9"/>
    <p:sldId id="287" r:id="rId10"/>
    <p:sldId id="261" r:id="rId11"/>
    <p:sldId id="273" r:id="rId12"/>
    <p:sldId id="274" r:id="rId13"/>
    <p:sldId id="293" r:id="rId14"/>
    <p:sldId id="290" r:id="rId15"/>
    <p:sldId id="291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93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778E25-7644-D440-97D3-A7379A5D789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2048" y="190500"/>
            <a:ext cx="2362200" cy="2362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0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4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35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12" Type="http://schemas.openxmlformats.org/officeDocument/2006/relationships/image" Target="../media/image28.svg"/><Relationship Id="rId2" Type="http://schemas.openxmlformats.org/officeDocument/2006/relationships/image" Target="../media/image1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1.png"/><Relationship Id="rId10" Type="http://schemas.openxmlformats.org/officeDocument/2006/relationships/image" Target="../media/image26.svg"/><Relationship Id="rId4" Type="http://schemas.openxmlformats.org/officeDocument/2006/relationships/image" Target="../media/image24.sv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Relationship Id="rId1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ADCE3B6-BE3E-4B00-B025-5178D74EA1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238500"/>
            <a:ext cx="9839797" cy="3426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5867400" y="1257300"/>
            <a:ext cx="2946248" cy="1652766"/>
            <a:chOff x="0" y="0"/>
            <a:chExt cx="851179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747039" cy="358109"/>
            </a:xfrm>
            <a:custGeom>
              <a:avLst/>
              <a:gdLst/>
              <a:ahLst/>
              <a:cxnLst/>
              <a:rect l="l" t="t" r="r" b="b"/>
              <a:pathLst>
                <a:path w="747039" h="358109">
                  <a:moveTo>
                    <a:pt x="720369" y="168879"/>
                  </a:moveTo>
                  <a:cubicBezTo>
                    <a:pt x="720369" y="256509"/>
                    <a:pt x="644169" y="327629"/>
                    <a:pt x="562889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8888" y="358109"/>
                  </a:cubicBezTo>
                  <a:lnTo>
                    <a:pt x="600989" y="358109"/>
                  </a:lnTo>
                  <a:cubicBezTo>
                    <a:pt x="680999" y="358109"/>
                    <a:pt x="747039" y="292069"/>
                    <a:pt x="747039" y="212059"/>
                  </a:cubicBezTo>
                  <a:lnTo>
                    <a:pt x="747039" y="95250"/>
                  </a:lnTo>
                  <a:cubicBezTo>
                    <a:pt x="747039" y="58420"/>
                    <a:pt x="733069" y="25400"/>
                    <a:pt x="711479" y="0"/>
                  </a:cubicBezTo>
                  <a:cubicBezTo>
                    <a:pt x="717829" y="16510"/>
                    <a:pt x="720369" y="34290"/>
                    <a:pt x="720369" y="52070"/>
                  </a:cubicBezTo>
                  <a:lnTo>
                    <a:pt x="720369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786409" cy="408909"/>
            </a:xfrm>
            <a:custGeom>
              <a:avLst/>
              <a:gdLst/>
              <a:ahLst/>
              <a:cxnLst/>
              <a:rect l="l" t="t" r="r" b="b"/>
              <a:pathLst>
                <a:path w="786409" h="408909">
                  <a:moveTo>
                    <a:pt x="146050" y="408909"/>
                  </a:moveTo>
                  <a:lnTo>
                    <a:pt x="640359" y="408909"/>
                  </a:lnTo>
                  <a:cubicBezTo>
                    <a:pt x="720369" y="408909"/>
                    <a:pt x="786409" y="342869"/>
                    <a:pt x="786409" y="262859"/>
                  </a:cubicBezTo>
                  <a:lnTo>
                    <a:pt x="786409" y="146050"/>
                  </a:lnTo>
                  <a:cubicBezTo>
                    <a:pt x="786409" y="66040"/>
                    <a:pt x="720369" y="0"/>
                    <a:pt x="640359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851179" cy="477489"/>
            </a:xfrm>
            <a:custGeom>
              <a:avLst/>
              <a:gdLst/>
              <a:ahLst/>
              <a:cxnLst/>
              <a:rect l="l" t="t" r="r" b="b"/>
              <a:pathLst>
                <a:path w="851179" h="477489">
                  <a:moveTo>
                    <a:pt x="787679" y="74930"/>
                  </a:moveTo>
                  <a:cubicBezTo>
                    <a:pt x="759739" y="30480"/>
                    <a:pt x="710209" y="0"/>
                    <a:pt x="653059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2049" y="477489"/>
                  </a:cubicBezTo>
                  <a:lnTo>
                    <a:pt x="692429" y="477489"/>
                  </a:lnTo>
                  <a:cubicBezTo>
                    <a:pt x="780059" y="477489"/>
                    <a:pt x="851179" y="406369"/>
                    <a:pt x="851179" y="318739"/>
                  </a:cubicBezTo>
                  <a:lnTo>
                    <a:pt x="851179" y="201930"/>
                  </a:lnTo>
                  <a:cubicBezTo>
                    <a:pt x="851179" y="149860"/>
                    <a:pt x="825779" y="104140"/>
                    <a:pt x="787679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653059" y="12700"/>
                  </a:lnTo>
                  <a:cubicBezTo>
                    <a:pt x="733069" y="12700"/>
                    <a:pt x="799109" y="78740"/>
                    <a:pt x="799109" y="158750"/>
                  </a:cubicBezTo>
                  <a:lnTo>
                    <a:pt x="799109" y="275559"/>
                  </a:lnTo>
                  <a:cubicBezTo>
                    <a:pt x="799109" y="355569"/>
                    <a:pt x="733069" y="421609"/>
                    <a:pt x="653059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839749" y="318739"/>
                  </a:moveTo>
                  <a:cubicBezTo>
                    <a:pt x="839749" y="398749"/>
                    <a:pt x="772439" y="464789"/>
                    <a:pt x="692429" y="464789"/>
                  </a:cubicBezTo>
                  <a:lnTo>
                    <a:pt x="192049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654329" y="434309"/>
                  </a:lnTo>
                  <a:cubicBezTo>
                    <a:pt x="741959" y="434309"/>
                    <a:pt x="813079" y="363189"/>
                    <a:pt x="813079" y="275559"/>
                  </a:cubicBezTo>
                  <a:lnTo>
                    <a:pt x="813079" y="158750"/>
                  </a:lnTo>
                  <a:cubicBezTo>
                    <a:pt x="813079" y="140970"/>
                    <a:pt x="809269" y="123190"/>
                    <a:pt x="804189" y="106680"/>
                  </a:cubicBezTo>
                  <a:cubicBezTo>
                    <a:pt x="825779" y="132080"/>
                    <a:pt x="839749" y="165100"/>
                    <a:pt x="839749" y="201930"/>
                  </a:cubicBezTo>
                  <a:lnTo>
                    <a:pt x="839749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86800" y="1104900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AutoShape 11"/>
          <p:cNvSpPr/>
          <p:nvPr/>
        </p:nvSpPr>
        <p:spPr>
          <a:xfrm>
            <a:off x="9220200" y="1638300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 rot="5400000">
            <a:off x="9249390" y="1615076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6096000" y="1930042"/>
            <a:ext cx="11353799" cy="7162613"/>
            <a:chOff x="0" y="0"/>
            <a:chExt cx="2000700" cy="1895283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548186" y="146724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029648" y="146724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511109" y="146724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685800" y="5273391"/>
            <a:ext cx="3325463" cy="4997280"/>
          </a:xfrm>
          <a:custGeom>
            <a:avLst/>
            <a:gdLst/>
            <a:ahLst/>
            <a:cxnLst/>
            <a:rect l="l" t="t" r="r" b="b"/>
            <a:pathLst>
              <a:path w="3325463" h="4997280">
                <a:moveTo>
                  <a:pt x="0" y="0"/>
                </a:moveTo>
                <a:lnTo>
                  <a:pt x="3325462" y="0"/>
                </a:lnTo>
                <a:lnTo>
                  <a:pt x="3325462" y="4997280"/>
                </a:lnTo>
                <a:lnTo>
                  <a:pt x="0" y="49972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6324600" y="2697971"/>
            <a:ext cx="105156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800"/>
              </a:lnSpc>
            </a:pPr>
            <a:r>
              <a:rPr lang="vi-VN" sz="4800" b="1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Để thực hiện các phép tính với máy tính cầm tay, ta bấm các phím lần lượt như sau: 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nhất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phép tính (+, -, x, :)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số thứ hai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+ Bấm dấu =</a:t>
            </a:r>
          </a:p>
          <a:p>
            <a:pPr algn="just">
              <a:lnSpc>
                <a:spcPts val="4800"/>
              </a:lnSpc>
            </a:pPr>
            <a:r>
              <a:rPr lang="vi-VN" sz="48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Sau đó đọc kết quả xuất hiện trên màn hình.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9F8418-693E-ABEB-537F-FBDD31B99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85800" y="3162300"/>
            <a:ext cx="6431837" cy="2420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DCD7383-7F3A-F735-E5B5-5EAC8414B3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619500"/>
            <a:ext cx="97536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7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D1A46CAC-AE87-A380-8FCB-A8486C127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171700"/>
            <a:ext cx="15621000" cy="594360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0700F-1346-7EE7-298F-C033052A47BC}"/>
              </a:ext>
            </a:extLst>
          </p:cNvPr>
          <p:cNvCxnSpPr/>
          <p:nvPr/>
        </p:nvCxnSpPr>
        <p:spPr>
          <a:xfrm>
            <a:off x="5486400" y="3162300"/>
            <a:ext cx="2057400" cy="2209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81BE1D-23A2-A69A-9F1A-4F70784FDFFA}"/>
              </a:ext>
            </a:extLst>
          </p:cNvPr>
          <p:cNvCxnSpPr>
            <a:cxnSpLocks/>
          </p:cNvCxnSpPr>
          <p:nvPr/>
        </p:nvCxnSpPr>
        <p:spPr>
          <a:xfrm flipV="1">
            <a:off x="5486400" y="3086100"/>
            <a:ext cx="2133600" cy="228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6C5DEF-44D9-176C-AC2E-B061FB4CB03C}"/>
              </a:ext>
            </a:extLst>
          </p:cNvPr>
          <p:cNvCxnSpPr>
            <a:cxnSpLocks/>
          </p:cNvCxnSpPr>
          <p:nvPr/>
        </p:nvCxnSpPr>
        <p:spPr>
          <a:xfrm>
            <a:off x="5486400" y="7581900"/>
            <a:ext cx="2057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48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1104900"/>
            <a:ext cx="12496800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0000" smtClean="0">
                <a:latin typeface="+mj-lt"/>
              </a:rPr>
              <a:t>174 - 108 = 66</a:t>
            </a:r>
          </a:p>
          <a:p>
            <a:endParaRPr lang="vi-VN" sz="10000" smtClean="0">
              <a:latin typeface="+mj-lt"/>
            </a:endParaRPr>
          </a:p>
          <a:p>
            <a:r>
              <a:rPr lang="vi-VN" sz="10000" smtClean="0">
                <a:latin typeface="+mj-lt"/>
              </a:rPr>
              <a:t>51 x 29 = 1 479</a:t>
            </a:r>
          </a:p>
          <a:p>
            <a:endParaRPr lang="vi-VN" sz="10000" smtClean="0">
              <a:latin typeface="+mj-lt"/>
            </a:endParaRPr>
          </a:p>
          <a:p>
            <a:r>
              <a:rPr lang="vi-VN" sz="10000" smtClean="0">
                <a:latin typeface="+mj-lt"/>
              </a:rPr>
              <a:t>1 045 : 25 = 41,8</a:t>
            </a:r>
            <a:endParaRPr lang="en-US" sz="10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76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-63226" y="6096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32385" y="3429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0C08102A-EFB1-0088-74EB-EB7CB16EC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35" y="1795488"/>
            <a:ext cx="12039600" cy="23620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A75638-53AA-03F7-536A-5A6EFDC0832B}"/>
              </a:ext>
            </a:extLst>
          </p:cNvPr>
          <p:cNvSpPr txBox="1"/>
          <p:nvPr/>
        </p:nvSpPr>
        <p:spPr>
          <a:xfrm>
            <a:off x="329065" y="5143499"/>
            <a:ext cx="170462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sz="7200" b="1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7200" b="1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 bạn,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màn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vi-VN" sz="7200" b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vi-VN" sz="7200" b="1" smtClea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 tớ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bao </a:t>
            </a:r>
            <a:r>
              <a:rPr kumimoji="0" lang="en-US" sz="7200" b="1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sz="72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vi-VN" sz="7200" b="1" i="0" u="none" strike="noStrike" kern="1200" cap="none" spc="0" normalizeH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C27B80-ABE0-8DFA-9B7A-648A0D28EC7E}"/>
              </a:ext>
            </a:extLst>
          </p:cNvPr>
          <p:cNvSpPr/>
          <p:nvPr/>
        </p:nvSpPr>
        <p:spPr>
          <a:xfrm>
            <a:off x="13639800" y="1855516"/>
            <a:ext cx="2209800" cy="2238594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077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7FCA3181-E9F7-9BDE-D8F7-839AC0D6CE1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C2A5B1C6-E9E7-1DE3-5B29-23B175CDCF68}"/>
              </a:ext>
            </a:extLst>
          </p:cNvPr>
          <p:cNvGrpSpPr/>
          <p:nvPr/>
        </p:nvGrpSpPr>
        <p:grpSpPr>
          <a:xfrm>
            <a:off x="304800" y="571500"/>
            <a:ext cx="17830800" cy="9067800"/>
            <a:chOff x="0" y="0"/>
            <a:chExt cx="4426901" cy="2257332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1E23D69B-EA2E-9B1D-982F-A8FA88CD9AEA}"/>
                </a:ext>
              </a:extLst>
            </p:cNvPr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427C155C-54F3-FADA-7B0E-3E148E1ADEB2}"/>
                </a:ext>
              </a:extLst>
            </p:cNvPr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75B3093-93E8-95A1-6BBA-BC11540E6073}"/>
                </a:ext>
              </a:extLst>
            </p:cNvPr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C012BC0-8B69-D546-D85E-1A3942FAD756}"/>
              </a:ext>
            </a:extLst>
          </p:cNvPr>
          <p:cNvSpPr/>
          <p:nvPr/>
        </p:nvSpPr>
        <p:spPr>
          <a:xfrm>
            <a:off x="1447800" y="647700"/>
            <a:ext cx="1098698" cy="1048193"/>
          </a:xfrm>
          <a:prstGeom prst="ellipse">
            <a:avLst/>
          </a:prstGeom>
          <a:solidFill>
            <a:srgbClr val="FF66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F0E054-19A0-EA75-17C5-C58C6C10642A}"/>
              </a:ext>
            </a:extLst>
          </p:cNvPr>
          <p:cNvSpPr txBox="1"/>
          <p:nvPr/>
        </p:nvSpPr>
        <p:spPr>
          <a:xfrm>
            <a:off x="2667000" y="800100"/>
            <a:ext cx="1478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biểu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thức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 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 x 3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rồi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Rô-bốt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nhận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08A811-5826-0663-B2D1-9D586992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05100"/>
            <a:ext cx="12877800" cy="62954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9A0F3D-EA61-1DE5-2B77-23309FC1ECB2}"/>
              </a:ext>
            </a:extLst>
          </p:cNvPr>
          <p:cNvSpPr txBox="1"/>
          <p:nvPr/>
        </p:nvSpPr>
        <p:spPr>
          <a:xfrm>
            <a:off x="3657600" y="3467100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+ 2 x 3 = 11</a:t>
            </a:r>
          </a:p>
        </p:txBody>
      </p:sp>
    </p:spTree>
    <p:extLst>
      <p:ext uri="{BB962C8B-B14F-4D97-AF65-F5344CB8AC3E}">
        <p14:creationId xmlns:p14="http://schemas.microsoft.com/office/powerpoint/2010/main" val="25787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47800" y="1790700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3792200" y="6362700"/>
            <a:ext cx="4630183" cy="3924300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2895600" y="1257300"/>
            <a:ext cx="3389965" cy="458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5400" dirty="0" err="1">
                <a:solidFill>
                  <a:srgbClr val="704430"/>
                </a:solidFill>
                <a:latin typeface="#9Slide03 Neutra" panose="02040603050506020204" pitchFamily="18" charset="0"/>
                <a:ea typeface="Nunito"/>
                <a:cs typeface="Nunito"/>
                <a:sym typeface="Nunito"/>
              </a:rPr>
              <a:t>Toán</a:t>
            </a:r>
            <a:endParaRPr lang="en-US" sz="5400" dirty="0">
              <a:solidFill>
                <a:srgbClr val="704430"/>
              </a:solidFill>
              <a:latin typeface="#9Slide03 Neutra" panose="02040603050506020204" pitchFamily="18" charset="0"/>
              <a:ea typeface="Nunito"/>
              <a:cs typeface="Nunito"/>
              <a:sym typeface="Nunito"/>
            </a:endParaRPr>
          </a:p>
        </p:txBody>
      </p:sp>
      <p:pic>
        <p:nvPicPr>
          <p:cNvPr id="1026" name="Picture 2" descr="Máy tính cá nhân của FX FXES PSD Ico Icns, máy tính khoa học Casio FX-82ES  màu đen đã tắt, png | PNGEgg">
            <a:extLst>
              <a:ext uri="{FF2B5EF4-FFF2-40B4-BE49-F238E27FC236}">
                <a16:creationId xmlns:a16="http://schemas.microsoft.com/office/drawing/2014/main" id="{C943C4FD-FF94-59CD-44F3-9C321BC4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556" b="93889" l="10000" r="90000">
                        <a14:foregroundMark x1="31111" y1="6556" x2="67556" y2="7111"/>
                        <a14:foregroundMark x1="34000" y1="93222" x2="47889" y2="93889"/>
                        <a14:foregroundMark x1="47889" y1="93889" x2="66556" y2="9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4405993"/>
            <a:ext cx="5886450" cy="588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5D4C9F4-09F4-40F2-F634-5B62278ADAA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0"/>
            <a:ext cx="2362200" cy="23622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5104250-6917-5EA9-45E1-DACA786D09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7800" y="3695700"/>
            <a:ext cx="7852329" cy="4523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083" y="1726251"/>
            <a:ext cx="10675301" cy="823276"/>
            <a:chOff x="0" y="0"/>
            <a:chExt cx="24817148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B9DDB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AutoShape 9"/>
          <p:cNvSpPr/>
          <p:nvPr/>
        </p:nvSpPr>
        <p:spPr>
          <a:xfrm>
            <a:off x="15233677" y="1922327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5233677" y="2114076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5233677" y="2305825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2401210" y="185744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3795144" y="1736861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2873652" y="1857447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674416" y="1857447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flipH="1">
            <a:off x="14553165" y="3409145"/>
            <a:ext cx="2149699" cy="3671846"/>
          </a:xfrm>
          <a:custGeom>
            <a:avLst/>
            <a:gdLst/>
            <a:ahLst/>
            <a:cxnLst/>
            <a:rect l="l" t="t" r="r" b="b"/>
            <a:pathLst>
              <a:path w="2149699" h="3671846">
                <a:moveTo>
                  <a:pt x="2149699" y="0"/>
                </a:moveTo>
                <a:lnTo>
                  <a:pt x="0" y="0"/>
                </a:lnTo>
                <a:lnTo>
                  <a:pt x="0" y="3671846"/>
                </a:lnTo>
                <a:lnTo>
                  <a:pt x="2149699" y="3671846"/>
                </a:lnTo>
                <a:lnTo>
                  <a:pt x="214969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3105788" y="5820878"/>
            <a:ext cx="2624940" cy="3437422"/>
          </a:xfrm>
          <a:custGeom>
            <a:avLst/>
            <a:gdLst/>
            <a:ahLst/>
            <a:cxnLst/>
            <a:rect l="l" t="t" r="r" b="b"/>
            <a:pathLst>
              <a:path w="2624940" h="3437422">
                <a:moveTo>
                  <a:pt x="0" y="0"/>
                </a:moveTo>
                <a:lnTo>
                  <a:pt x="2624940" y="0"/>
                </a:lnTo>
                <a:lnTo>
                  <a:pt x="2624940" y="3437422"/>
                </a:lnTo>
                <a:lnTo>
                  <a:pt x="0" y="34374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104178" y="3843936"/>
            <a:ext cx="4061032" cy="6474110"/>
          </a:xfrm>
          <a:custGeom>
            <a:avLst/>
            <a:gdLst/>
            <a:ahLst/>
            <a:cxnLst/>
            <a:rect l="l" t="t" r="r" b="b"/>
            <a:pathLst>
              <a:path w="4061032" h="6474110">
                <a:moveTo>
                  <a:pt x="0" y="0"/>
                </a:moveTo>
                <a:lnTo>
                  <a:pt x="4061032" y="0"/>
                </a:lnTo>
                <a:lnTo>
                  <a:pt x="4061032" y="6474110"/>
                </a:lnTo>
                <a:lnTo>
                  <a:pt x="0" y="647411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BDE89A9-B129-4CD8-06B0-34C2215F5B1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162300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795FE-C87A-595E-2290-C62823FAC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9" y="1866900"/>
            <a:ext cx="18304329" cy="84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Máy tính cầm tay màu kẹo đẹp mắt, chính hãng giá tốt">
            <a:extLst>
              <a:ext uri="{FF2B5EF4-FFF2-40B4-BE49-F238E27FC236}">
                <a16:creationId xmlns:a16="http://schemas.microsoft.com/office/drawing/2014/main" id="{5D5EB076-7EB9-4022-0F32-2D0D23BC2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4200" y="1104900"/>
            <a:ext cx="3124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áy tính cầm tay học sinh Deli CD580VN mới nhất cho học sinh cấp 2 3 chuyên  dụng mang vào phòng thi, bảo hành 5 năm">
            <a:extLst>
              <a:ext uri="{FF2B5EF4-FFF2-40B4-BE49-F238E27FC236}">
                <a16:creationId xmlns:a16="http://schemas.microsoft.com/office/drawing/2014/main" id="{2F895649-1050-1B6B-FBB2-9F5E355BCF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181100"/>
            <a:ext cx="2971800" cy="29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áy tính cầm tay Casio 880">
            <a:extLst>
              <a:ext uri="{FF2B5EF4-FFF2-40B4-BE49-F238E27FC236}">
                <a16:creationId xmlns:a16="http://schemas.microsoft.com/office/drawing/2014/main" id="{12F60CA1-3F39-C994-8111-C2E76103DC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06200" y="1333500"/>
            <a:ext cx="281940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ổng kho máy tính cầm tay Thiên Long - Flexio CAL-03S Xanh Navy - Chính  hãng - Điện Máy Gia Khánh">
            <a:extLst>
              <a:ext uri="{FF2B5EF4-FFF2-40B4-BE49-F238E27FC236}">
                <a16:creationId xmlns:a16="http://schemas.microsoft.com/office/drawing/2014/main" id="{6865BB32-483D-92CC-DECD-8C54CF28FF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914900"/>
            <a:ext cx="35052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Máy tính cầm tay màu kẹo đẹp mắt, chính ...">
            <a:extLst>
              <a:ext uri="{FF2B5EF4-FFF2-40B4-BE49-F238E27FC236}">
                <a16:creationId xmlns:a16="http://schemas.microsoft.com/office/drawing/2014/main" id="{0A542AC3-E593-2EFC-234E-BBDF34900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62500"/>
            <a:ext cx="3905885" cy="390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Mách bạn các mẹo giúp bạn sử dùng máy tính trên iPhone dễ dàng">
            <a:extLst>
              <a:ext uri="{FF2B5EF4-FFF2-40B4-BE49-F238E27FC236}">
                <a16:creationId xmlns:a16="http://schemas.microsoft.com/office/drawing/2014/main" id="{66418E13-686F-1C3A-4F4A-7C750D8BA1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363199" y="4838700"/>
            <a:ext cx="6823667" cy="358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75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 rot="-291006" flipH="1">
            <a:off x="521961" y="3014136"/>
            <a:ext cx="5798938" cy="6876888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0" y="1638300"/>
            <a:ext cx="11734800" cy="6477000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400800" y="2400300"/>
            <a:ext cx="10972800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/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- M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vi-VN" sz="600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</a:t>
            </a:r>
            <a:r>
              <a:rPr lang="en-US" sz="600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y</a:t>
            </a:r>
            <a:r>
              <a:rPr lang="vi-VN" sz="6000" smtClean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có nhiều loại, màu sắc khác nhau,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máy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tính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cầm</a:t>
            </a:r>
            <a:r>
              <a:rPr lang="en-US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</a:t>
            </a:r>
            <a:r>
              <a:rPr lang="en-US" sz="6000" dirty="0" err="1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tay</a:t>
            </a:r>
            <a:r>
              <a:rPr lang="vi-VN" sz="6000" dirty="0">
                <a:solidFill>
                  <a:srgbClr val="704430"/>
                </a:solidFill>
                <a:latin typeface="Cambria" panose="02040503050406030204" pitchFamily="18" charset="0"/>
                <a:ea typeface="Cambria" panose="02040503050406030204" pitchFamily="18" charset="0"/>
                <a:cs typeface="Nunito"/>
                <a:sym typeface="Nunito"/>
              </a:rPr>
              <a:t> còn được tích hợp trên một số thiết bị di động như điện thoại, laptop, đồng hồ điện tử…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70443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D990-85EF-B297-B3FB-11089C0F1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8510" y="2171700"/>
            <a:ext cx="6389809" cy="43434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03E66B5-981B-1D55-8046-3C719C87A32A}"/>
              </a:ext>
            </a:extLst>
          </p:cNvPr>
          <p:cNvSpPr/>
          <p:nvPr/>
        </p:nvSpPr>
        <p:spPr>
          <a:xfrm>
            <a:off x="2057400" y="571500"/>
            <a:ext cx="8382000" cy="3048000"/>
          </a:xfrm>
          <a:prstGeom prst="wedgeRoundRectCallout">
            <a:avLst>
              <a:gd name="adj1" fmla="val 62024"/>
              <a:gd name="adj2" fmla="val 3196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ta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nhanh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. </a:t>
            </a:r>
            <a:r>
              <a:rPr lang="en-US" sz="3600" dirty="0" err="1"/>
              <a:t>Hôm</a:t>
            </a:r>
            <a:r>
              <a:rPr lang="en-US" sz="3600" dirty="0"/>
              <a:t> nay,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</a:t>
            </a:r>
            <a:r>
              <a:rPr lang="en-US" sz="3600" dirty="0" err="1"/>
              <a:t>dạy</a:t>
            </a:r>
            <a:r>
              <a:rPr lang="en-US" sz="3600" dirty="0"/>
              <a:t>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cách</a:t>
            </a:r>
            <a:r>
              <a:rPr lang="en-US" sz="3600" dirty="0"/>
              <a:t> </a:t>
            </a:r>
            <a:r>
              <a:rPr lang="en-US" sz="3600" dirty="0" err="1"/>
              <a:t>sử</a:t>
            </a:r>
            <a:r>
              <a:rPr lang="en-US" sz="3600" dirty="0"/>
              <a:t> </a:t>
            </a:r>
            <a:r>
              <a:rPr lang="en-US" sz="3600" dirty="0" err="1"/>
              <a:t>dụng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cầm</a:t>
            </a:r>
            <a:r>
              <a:rPr lang="en-US" sz="3600" dirty="0"/>
              <a:t> </a:t>
            </a:r>
            <a:r>
              <a:rPr lang="en-US" sz="3600" dirty="0" err="1"/>
              <a:t>tay</a:t>
            </a:r>
            <a:r>
              <a:rPr lang="en-US" sz="3600" dirty="0"/>
              <a:t> </a:t>
            </a:r>
            <a:r>
              <a:rPr lang="en-US" sz="3600" dirty="0" err="1"/>
              <a:t>để</a:t>
            </a:r>
            <a:r>
              <a:rPr lang="en-US" sz="3600" dirty="0"/>
              <a:t> </a:t>
            </a:r>
            <a:r>
              <a:rPr lang="en-US" sz="3600" dirty="0" err="1"/>
              <a:t>thực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cơ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nhé</a:t>
            </a:r>
            <a:r>
              <a:rPr lang="en-US" sz="3600" dirty="0"/>
              <a:t>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4EEAC-6808-1377-5A51-6560784A6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771900"/>
            <a:ext cx="9867330" cy="55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3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A016D-3A58-450F-CDF7-4CEF71F9C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068" y="4934011"/>
            <a:ext cx="7791363" cy="44809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7032A1-A25B-A268-FD2E-2F800E4AC872}"/>
              </a:ext>
            </a:extLst>
          </p:cNvPr>
          <p:cNvSpPr txBox="1"/>
          <p:nvPr/>
        </p:nvSpPr>
        <p:spPr>
          <a:xfrm>
            <a:off x="2667000" y="1790700"/>
            <a:ext cx="12104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>
              <a:buClr>
                <a:srgbClr val="000000"/>
              </a:buClr>
            </a:pPr>
            <a:r>
              <a:rPr lang="en-VN" sz="4400" b="1" i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Tình huống sử dụng máy tính trong cuộc sống</a:t>
            </a:r>
          </a:p>
        </p:txBody>
      </p:sp>
      <p:sp>
        <p:nvSpPr>
          <p:cNvPr id="17" name="Rectangular Callout 2">
            <a:extLst>
              <a:ext uri="{FF2B5EF4-FFF2-40B4-BE49-F238E27FC236}">
                <a16:creationId xmlns:a16="http://schemas.microsoft.com/office/drawing/2014/main" id="{260DA184-EA72-D2E5-46E6-2C0699E150ED}"/>
              </a:ext>
            </a:extLst>
          </p:cNvPr>
          <p:cNvSpPr/>
          <p:nvPr/>
        </p:nvSpPr>
        <p:spPr>
          <a:xfrm>
            <a:off x="7018788" y="5914020"/>
            <a:ext cx="9031484" cy="2873933"/>
          </a:xfrm>
          <a:prstGeom prst="wedgeRectCallout">
            <a:avLst>
              <a:gd name="adj1" fmla="val -61967"/>
              <a:gd name="adj2" fmla="val -7963"/>
            </a:avLst>
          </a:prstGeom>
          <a:solidFill>
            <a:srgbClr val="FFFFFF"/>
          </a:solidFill>
          <a:ln w="25400" cap="flat" cmpd="sng" algn="ctr">
            <a:solidFill>
              <a:srgbClr val="9EC14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Máy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cầm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tay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một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công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cụ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toán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được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mọi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sử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dụng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rộng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rãi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cuộc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4000" kern="0" dirty="0" err="1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sống</a:t>
            </a:r>
            <a:r>
              <a:rPr lang="en-US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.</a:t>
            </a:r>
            <a:endParaRPr lang="en-VN" sz="4000" kern="0" dirty="0">
              <a:solidFill>
                <a:srgbClr val="191919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2A0C23-863D-A225-767E-821B32BA2039}"/>
              </a:ext>
            </a:extLst>
          </p:cNvPr>
          <p:cNvSpPr/>
          <p:nvPr/>
        </p:nvSpPr>
        <p:spPr>
          <a:xfrm>
            <a:off x="883569" y="3846460"/>
            <a:ext cx="28662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tiền mua hàng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86F50A-207F-792D-BFB4-9BF3A49D9026}"/>
              </a:ext>
            </a:extLst>
          </p:cNvPr>
          <p:cNvSpPr/>
          <p:nvPr/>
        </p:nvSpPr>
        <p:spPr>
          <a:xfrm>
            <a:off x="4684296" y="3846460"/>
            <a:ext cx="4050629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khối lượng hàng nhập về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C7BC95-9B09-4279-1CFB-E23EB89A6C3D}"/>
              </a:ext>
            </a:extLst>
          </p:cNvPr>
          <p:cNvSpPr/>
          <p:nvPr/>
        </p:nvSpPr>
        <p:spPr>
          <a:xfrm>
            <a:off x="10041856" y="3846460"/>
            <a:ext cx="3479631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just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Tính số lượng sản phẩm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FF8B7-1FF8-FF01-FB1A-71A55A606F7A}"/>
              </a:ext>
            </a:extLst>
          </p:cNvPr>
          <p:cNvSpPr/>
          <p:nvPr/>
        </p:nvSpPr>
        <p:spPr>
          <a:xfrm>
            <a:off x="14385753" y="3816746"/>
            <a:ext cx="2277977" cy="144055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EB805E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1371600">
              <a:buClr>
                <a:srgbClr val="000000"/>
              </a:buClr>
              <a:defRPr/>
            </a:pPr>
            <a:r>
              <a:rPr lang="en-VN" sz="4000" kern="0" dirty="0">
                <a:solidFill>
                  <a:srgbClr val="191919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Arial"/>
              </a:rPr>
              <a:t>…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EF43EF-0456-4CA1-E950-AEDD59BBF118}"/>
              </a:ext>
            </a:extLst>
          </p:cNvPr>
          <p:cNvCxnSpPr/>
          <p:nvPr/>
        </p:nvCxnSpPr>
        <p:spPr>
          <a:xfrm flipH="1">
            <a:off x="2759245" y="2529363"/>
            <a:ext cx="1981200" cy="128738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C23FA3-234B-9B27-B394-B71854C33758}"/>
              </a:ext>
            </a:extLst>
          </p:cNvPr>
          <p:cNvCxnSpPr>
            <a:cxnSpLocks/>
          </p:cNvCxnSpPr>
          <p:nvPr/>
        </p:nvCxnSpPr>
        <p:spPr>
          <a:xfrm flipH="1">
            <a:off x="6709611" y="2481503"/>
            <a:ext cx="623642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AC4F90-4B5E-87BF-9662-AFD5AAB38F63}"/>
              </a:ext>
            </a:extLst>
          </p:cNvPr>
          <p:cNvCxnSpPr>
            <a:cxnSpLocks/>
          </p:cNvCxnSpPr>
          <p:nvPr/>
        </p:nvCxnSpPr>
        <p:spPr>
          <a:xfrm>
            <a:off x="10124579" y="2481503"/>
            <a:ext cx="1123940" cy="133524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C226486-0B81-AE72-C76D-2C328061EDC6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12237120" y="2426858"/>
            <a:ext cx="3287622" cy="13898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27" name="Freeform 26">
            <a:extLst>
              <a:ext uri="{FF2B5EF4-FFF2-40B4-BE49-F238E27FC236}">
                <a16:creationId xmlns:a16="http://schemas.microsoft.com/office/drawing/2014/main" id="{572BD18E-56FB-11E0-21FE-1871E3AC9AB1}"/>
              </a:ext>
            </a:extLst>
          </p:cNvPr>
          <p:cNvSpPr/>
          <p:nvPr/>
        </p:nvSpPr>
        <p:spPr>
          <a:xfrm>
            <a:off x="2697571" y="5805325"/>
            <a:ext cx="3622764" cy="3237845"/>
          </a:xfrm>
          <a:custGeom>
            <a:avLst/>
            <a:gdLst/>
            <a:ahLst/>
            <a:cxnLst/>
            <a:rect l="l" t="t" r="r" b="b"/>
            <a:pathLst>
              <a:path w="1811382" h="1618922">
                <a:moveTo>
                  <a:pt x="0" y="0"/>
                </a:moveTo>
                <a:lnTo>
                  <a:pt x="1811381" y="0"/>
                </a:lnTo>
                <a:lnTo>
                  <a:pt x="1811381" y="1618923"/>
                </a:lnTo>
                <a:lnTo>
                  <a:pt x="0" y="1618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1371600"/>
            <a:endParaRPr lang="en-US" sz="28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BEE588-A6E4-1C57-65E5-54CB181E4CCE}"/>
              </a:ext>
            </a:extLst>
          </p:cNvPr>
          <p:cNvSpPr/>
          <p:nvPr/>
        </p:nvSpPr>
        <p:spPr>
          <a:xfrm>
            <a:off x="457200" y="571500"/>
            <a:ext cx="17297400" cy="9220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5B0650-0EE4-E316-0856-89BE5E44AAAC}"/>
              </a:ext>
            </a:extLst>
          </p:cNvPr>
          <p:cNvSpPr txBox="1"/>
          <p:nvPr/>
        </p:nvSpPr>
        <p:spPr>
          <a:xfrm>
            <a:off x="2743200" y="952500"/>
            <a:ext cx="1348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máy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cầm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tay</a:t>
            </a:r>
            <a:endParaRPr lang="en-US"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3DE86-EA97-E789-EAB7-719C3E39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476500"/>
            <a:ext cx="164614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01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260</Words>
  <Application>Microsoft Office PowerPoint</Application>
  <PresentationFormat>Custom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#9Slide03 Neutra</vt:lpstr>
      <vt:lpstr>Arial</vt:lpstr>
      <vt:lpstr>Calibri</vt:lpstr>
      <vt:lpstr>Cambria</vt:lpstr>
      <vt:lpstr>Nunito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42</cp:revision>
  <dcterms:created xsi:type="dcterms:W3CDTF">2006-08-16T00:00:00Z</dcterms:created>
  <dcterms:modified xsi:type="dcterms:W3CDTF">2025-02-11T15:24:28Z</dcterms:modified>
  <dc:identifier>DAGXpVHRm8M</dc:identifier>
</cp:coreProperties>
</file>