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6" r:id="rId4"/>
    <p:sldId id="258" r:id="rId5"/>
    <p:sldId id="269" r:id="rId6"/>
    <p:sldId id="26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B0D74E8-285D-4D64-A324-AF9BE6D0344C}" type="datetimeFigureOut">
              <a:rPr lang="en-US" smtClean="0"/>
              <a:t>12/30/2024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857A72B-1DA0-4393-8D10-2D2AB8934AE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0D74E8-285D-4D64-A324-AF9BE6D0344C}"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0D74E8-285D-4D64-A324-AF9BE6D0344C}"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0D74E8-285D-4D64-A324-AF9BE6D0344C}"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B0D74E8-285D-4D64-A324-AF9BE6D0344C}"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57A72B-1DA0-4393-8D10-2D2AB8934AE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0D74E8-285D-4D64-A324-AF9BE6D0344C}"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B0D74E8-285D-4D64-A324-AF9BE6D0344C}" type="datetimeFigureOut">
              <a:rPr lang="en-US" smtClean="0"/>
              <a:t>12/30/2024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B0D74E8-285D-4D64-A324-AF9BE6D0344C}" type="datetimeFigureOut">
              <a:rPr lang="en-US" smtClean="0"/>
              <a:t>12/30/2024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0D74E8-285D-4D64-A324-AF9BE6D0344C}" type="datetimeFigureOut">
              <a:rPr lang="en-US" smtClean="0"/>
              <a:t>12/30/2024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0D74E8-285D-4D64-A324-AF9BE6D0344C}"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57A72B-1DA0-4393-8D10-2D2AB8934AE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B0D74E8-285D-4D64-A324-AF9BE6D0344C}"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857A72B-1DA0-4393-8D10-2D2AB8934AE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0D74E8-285D-4D64-A324-AF9BE6D0344C}" type="datetimeFigureOut">
              <a:rPr lang="en-US" smtClean="0"/>
              <a:t>12/30/2024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857A72B-1DA0-4393-8D10-2D2AB8934AE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7772400" cy="990600"/>
          </a:xfrm>
        </p:spPr>
        <p:txBody>
          <a:bodyPr>
            <a:normAutofit fontScale="90000"/>
          </a:bodyPr>
          <a:lstStyle/>
          <a:p>
            <a:pPr algn="ctr"/>
            <a:r>
              <a:rPr lang="en-US" sz="4800" i="1" dirty="0" err="1" smtClean="0"/>
              <a:t>Thứ</a:t>
            </a:r>
            <a:r>
              <a:rPr lang="en-US" sz="4800" i="1" dirty="0" smtClean="0"/>
              <a:t> 2 </a:t>
            </a:r>
            <a:r>
              <a:rPr lang="en-US" sz="4800" i="1" dirty="0" err="1" smtClean="0"/>
              <a:t>ngày</a:t>
            </a:r>
            <a:r>
              <a:rPr lang="en-US" sz="4800" i="1" dirty="0" smtClean="0"/>
              <a:t> </a:t>
            </a:r>
            <a:r>
              <a:rPr lang="en-US" sz="4800" i="1" dirty="0" smtClean="0"/>
              <a:t>30</a:t>
            </a:r>
            <a:r>
              <a:rPr lang="en-US" sz="4800" i="1" dirty="0" smtClean="0"/>
              <a:t> </a:t>
            </a:r>
            <a:r>
              <a:rPr lang="en-US" sz="4800" i="1" dirty="0" err="1" smtClean="0"/>
              <a:t>tháng</a:t>
            </a:r>
            <a:r>
              <a:rPr lang="en-US" sz="4800" i="1" dirty="0" smtClean="0"/>
              <a:t> 12 </a:t>
            </a:r>
            <a:r>
              <a:rPr lang="en-US" sz="4800" i="1" dirty="0" err="1" smtClean="0"/>
              <a:t>năm</a:t>
            </a:r>
            <a:r>
              <a:rPr lang="en-US" sz="4800" i="1" dirty="0" smtClean="0"/>
              <a:t> 2024</a:t>
            </a:r>
            <a:endParaRPr lang="en-US" sz="4800" i="1" dirty="0"/>
          </a:p>
        </p:txBody>
      </p:sp>
      <p:sp>
        <p:nvSpPr>
          <p:cNvPr id="4" name="TextBox 3"/>
          <p:cNvSpPr txBox="1"/>
          <p:nvPr/>
        </p:nvSpPr>
        <p:spPr>
          <a:xfrm>
            <a:off x="533400" y="1828800"/>
            <a:ext cx="8229600" cy="2554545"/>
          </a:xfrm>
          <a:prstGeom prst="rect">
            <a:avLst/>
          </a:prstGeom>
          <a:noFill/>
        </p:spPr>
        <p:txBody>
          <a:bodyPr wrap="square" rtlCol="0">
            <a:spAutoFit/>
          </a:bodyPr>
          <a:lstStyle/>
          <a:p>
            <a:pPr algn="ctr"/>
            <a:r>
              <a:rPr lang="en-US" sz="3200" b="1" dirty="0" smtClean="0">
                <a:solidFill>
                  <a:schemeClr val="bg2">
                    <a:lumMod val="20000"/>
                    <a:lumOff val="80000"/>
                  </a:schemeClr>
                </a:solidFill>
              </a:rPr>
              <a:t>CHỦ ĐỀ E</a:t>
            </a:r>
            <a:r>
              <a:rPr lang="en-US" sz="3200" b="1" dirty="0" smtClean="0">
                <a:solidFill>
                  <a:schemeClr val="bg2">
                    <a:lumMod val="20000"/>
                    <a:lumOff val="80000"/>
                  </a:schemeClr>
                </a:solidFill>
              </a:rPr>
              <a:t>:</a:t>
            </a:r>
          </a:p>
          <a:p>
            <a:pPr algn="ctr"/>
            <a:r>
              <a:rPr lang="en-US" sz="3200" b="1" dirty="0" err="1" smtClean="0">
                <a:solidFill>
                  <a:schemeClr val="bg2">
                    <a:lumMod val="20000"/>
                    <a:lumOff val="80000"/>
                  </a:schemeClr>
                </a:solidFill>
              </a:rPr>
              <a:t>Lựa</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chọn</a:t>
            </a:r>
            <a:r>
              <a:rPr lang="en-US" sz="3200" b="1" dirty="0" smtClean="0">
                <a:solidFill>
                  <a:schemeClr val="bg2">
                    <a:lumMod val="20000"/>
                    <a:lumOff val="80000"/>
                  </a:schemeClr>
                </a:solidFill>
              </a:rPr>
              <a:t> 1: </a:t>
            </a:r>
            <a:r>
              <a:rPr lang="en-US" sz="3200" b="1" dirty="0" err="1" smtClean="0">
                <a:solidFill>
                  <a:schemeClr val="bg2">
                    <a:lumMod val="20000"/>
                    <a:lumOff val="80000"/>
                  </a:schemeClr>
                </a:solidFill>
              </a:rPr>
              <a:t>Sử</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dụng</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phần</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mềm</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đồ</a:t>
            </a:r>
            <a:r>
              <a:rPr lang="en-US" sz="3200" b="1" dirty="0" smtClean="0">
                <a:solidFill>
                  <a:schemeClr val="bg2">
                    <a:lumMod val="20000"/>
                    <a:lumOff val="80000"/>
                  </a:schemeClr>
                </a:solidFill>
              </a:rPr>
              <a:t> </a:t>
            </a:r>
            <a:r>
              <a:rPr lang="en-US" sz="3200" b="1" dirty="0" err="1" smtClean="0">
                <a:solidFill>
                  <a:schemeClr val="bg2">
                    <a:lumMod val="20000"/>
                    <a:lumOff val="80000"/>
                  </a:schemeClr>
                </a:solidFill>
              </a:rPr>
              <a:t>hòa</a:t>
            </a:r>
            <a:r>
              <a:rPr lang="en-US" sz="3200" b="1" dirty="0" smtClean="0">
                <a:solidFill>
                  <a:schemeClr val="bg2">
                    <a:lumMod val="20000"/>
                    <a:lumOff val="80000"/>
                  </a:schemeClr>
                </a:solidFill>
              </a:rPr>
              <a:t/>
            </a:r>
            <a:br>
              <a:rPr lang="en-US" sz="3200" b="1" dirty="0" smtClean="0">
                <a:solidFill>
                  <a:schemeClr val="bg2">
                    <a:lumMod val="20000"/>
                    <a:lumOff val="80000"/>
                  </a:schemeClr>
                </a:solidFill>
              </a:rPr>
            </a:br>
            <a:r>
              <a:rPr lang="en-US" sz="3200" b="1" dirty="0" smtClean="0">
                <a:solidFill>
                  <a:schemeClr val="bg2">
                    <a:lumMod val="20000"/>
                    <a:lumOff val="80000"/>
                  </a:schemeClr>
                </a:solidFill>
              </a:rPr>
              <a:t>TẠO SẢN PHẨM SỐ ĐƠN GIẢN</a:t>
            </a:r>
            <a:endParaRPr lang="en-US" sz="3200" b="1" dirty="0" smtClean="0">
              <a:solidFill>
                <a:schemeClr val="bg2">
                  <a:lumMod val="20000"/>
                  <a:lumOff val="80000"/>
                </a:schemeClr>
              </a:solidFill>
            </a:endParaRPr>
          </a:p>
          <a:p>
            <a:pPr algn="ctr"/>
            <a:endParaRPr lang="en-US" sz="3200" b="1" dirty="0" smtClean="0">
              <a:solidFill>
                <a:schemeClr val="bg2">
                  <a:lumMod val="20000"/>
                  <a:lumOff val="80000"/>
                </a:schemeClr>
              </a:solidFill>
            </a:endParaRPr>
          </a:p>
          <a:p>
            <a:pPr algn="ctr"/>
            <a:r>
              <a:rPr lang="en-US" sz="3200" b="1" dirty="0" err="1" smtClean="0"/>
              <a:t>Bài</a:t>
            </a:r>
            <a:r>
              <a:rPr lang="en-US" sz="3200" b="1" dirty="0" smtClean="0"/>
              <a:t> 1 : </a:t>
            </a:r>
            <a:r>
              <a:rPr lang="en-US" sz="3200" b="1" dirty="0" smtClean="0"/>
              <a:t>LÀM QUEN VỚI PHẦN MỀM PAINT</a:t>
            </a:r>
            <a:endParaRPr lang="en-US" sz="3200" b="1" dirty="0"/>
          </a:p>
        </p:txBody>
      </p:sp>
    </p:spTree>
    <p:extLst>
      <p:ext uri="{BB962C8B-B14F-4D97-AF65-F5344CB8AC3E}">
        <p14:creationId xmlns:p14="http://schemas.microsoft.com/office/powerpoint/2010/main" val="2304743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001000" cy="990600"/>
          </a:xfrm>
        </p:spPr>
        <p:txBody>
          <a:bodyPr>
            <a:normAutofit/>
          </a:bodyPr>
          <a:lstStyle/>
          <a:p>
            <a:pPr algn="l"/>
            <a:r>
              <a:rPr lang="en-US" sz="4400" dirty="0" smtClean="0"/>
              <a:t>KHỞI ĐỘNG</a:t>
            </a:r>
            <a:endParaRPr lang="en-US" sz="4400" dirty="0"/>
          </a:p>
        </p:txBody>
      </p:sp>
      <p:sp>
        <p:nvSpPr>
          <p:cNvPr id="4" name="TextBox 3"/>
          <p:cNvSpPr txBox="1"/>
          <p:nvPr/>
        </p:nvSpPr>
        <p:spPr>
          <a:xfrm>
            <a:off x="238662" y="838200"/>
            <a:ext cx="8174967" cy="400110"/>
          </a:xfrm>
          <a:prstGeom prst="rect">
            <a:avLst/>
          </a:prstGeom>
          <a:noFill/>
        </p:spPr>
        <p:txBody>
          <a:bodyPr wrap="square" rtlCol="0">
            <a:spAutoFit/>
          </a:bodyPr>
          <a:lstStyle/>
          <a:p>
            <a:pPr algn="just"/>
            <a:r>
              <a:rPr lang="en-US" sz="2000" b="1" dirty="0" smtClean="0"/>
              <a:t>Theo </a:t>
            </a:r>
            <a:r>
              <a:rPr lang="en-US" sz="2000" b="1" dirty="0" err="1" smtClean="0"/>
              <a:t>em</a:t>
            </a:r>
            <a:r>
              <a:rPr lang="en-US" sz="2000" b="1" dirty="0" smtClean="0"/>
              <a:t> </a:t>
            </a:r>
            <a:r>
              <a:rPr lang="en-US" sz="2000" b="1" dirty="0" err="1" smtClean="0"/>
              <a:t>vẽ</a:t>
            </a:r>
            <a:r>
              <a:rPr lang="en-US" sz="2000" b="1" dirty="0" smtClean="0"/>
              <a:t> </a:t>
            </a:r>
            <a:r>
              <a:rPr lang="en-US" sz="2000" b="1" dirty="0" err="1" smtClean="0"/>
              <a:t>tranh</a:t>
            </a:r>
            <a:r>
              <a:rPr lang="en-US" sz="2000" b="1" dirty="0" smtClean="0"/>
              <a:t> </a:t>
            </a:r>
            <a:r>
              <a:rPr lang="en-US" sz="2000" b="1" dirty="0" err="1" smtClean="0"/>
              <a:t>trên</a:t>
            </a:r>
            <a:r>
              <a:rPr lang="en-US" sz="2000" b="1" dirty="0" smtClean="0"/>
              <a:t> </a:t>
            </a:r>
            <a:r>
              <a:rPr lang="en-US" sz="2000" b="1" dirty="0" err="1" smtClean="0"/>
              <a:t>máy</a:t>
            </a:r>
            <a:r>
              <a:rPr lang="en-US" sz="2000" b="1" dirty="0" smtClean="0"/>
              <a:t> </a:t>
            </a:r>
            <a:r>
              <a:rPr lang="en-US" sz="2000" b="1" dirty="0" err="1" smtClean="0"/>
              <a:t>có</a:t>
            </a:r>
            <a:r>
              <a:rPr lang="en-US" sz="2000" b="1" dirty="0" smtClean="0"/>
              <a:t> </a:t>
            </a:r>
            <a:r>
              <a:rPr lang="en-US" sz="2000" b="1" dirty="0" err="1" smtClean="0"/>
              <a:t>ưu</a:t>
            </a:r>
            <a:r>
              <a:rPr lang="en-US" sz="2000" b="1" dirty="0" smtClean="0"/>
              <a:t> </a:t>
            </a:r>
            <a:r>
              <a:rPr lang="en-US" sz="2000" b="1" dirty="0" err="1" smtClean="0"/>
              <a:t>điểm</a:t>
            </a:r>
            <a:r>
              <a:rPr lang="en-US" sz="2000" b="1" dirty="0" smtClean="0"/>
              <a:t> </a:t>
            </a:r>
            <a:r>
              <a:rPr lang="en-US" sz="2000" b="1" dirty="0" err="1" smtClean="0"/>
              <a:t>gì</a:t>
            </a:r>
            <a:r>
              <a:rPr lang="en-US" sz="2000" b="1" dirty="0" smtClean="0"/>
              <a:t> so </a:t>
            </a:r>
            <a:r>
              <a:rPr lang="en-US" sz="2000" b="1" dirty="0" err="1" smtClean="0"/>
              <a:t>với</a:t>
            </a:r>
            <a:r>
              <a:rPr lang="en-US" sz="2000" b="1" dirty="0" smtClean="0"/>
              <a:t> </a:t>
            </a:r>
            <a:r>
              <a:rPr lang="en-US" sz="2000" b="1" dirty="0" err="1" smtClean="0"/>
              <a:t>trên</a:t>
            </a:r>
            <a:r>
              <a:rPr lang="en-US" sz="2000" b="1" dirty="0" smtClean="0"/>
              <a:t> </a:t>
            </a:r>
            <a:r>
              <a:rPr lang="en-US" sz="2000" b="1" dirty="0" err="1" smtClean="0"/>
              <a:t>giấy</a:t>
            </a:r>
            <a:r>
              <a:rPr lang="en-US" sz="2000" b="1" dirty="0" smtClean="0"/>
              <a:t>?</a:t>
            </a:r>
            <a:endParaRPr lang="en-US" sz="2000" b="1" i="1" dirty="0"/>
          </a:p>
        </p:txBody>
      </p:sp>
      <p:sp>
        <p:nvSpPr>
          <p:cNvPr id="6" name="Rectangle 5"/>
          <p:cNvSpPr/>
          <p:nvPr/>
        </p:nvSpPr>
        <p:spPr>
          <a:xfrm>
            <a:off x="238661" y="1447800"/>
            <a:ext cx="8174967" cy="4939814"/>
          </a:xfrm>
          <a:prstGeom prst="rect">
            <a:avLst/>
          </a:prstGeom>
        </p:spPr>
        <p:txBody>
          <a:bodyPr wrap="square">
            <a:spAutoFit/>
          </a:bodyPr>
          <a:lstStyle/>
          <a:p>
            <a:pPr algn="just"/>
            <a:r>
              <a:rPr lang="vi-VN" sz="2000" b="1" u="sng" dirty="0"/>
              <a:t>Trả lời:</a:t>
            </a:r>
            <a:endParaRPr lang="vi-VN" sz="2000" u="sng" dirty="0"/>
          </a:p>
          <a:p>
            <a:pPr algn="just">
              <a:spcBef>
                <a:spcPts val="600"/>
              </a:spcBef>
              <a:spcAft>
                <a:spcPts val="600"/>
              </a:spcAft>
            </a:pPr>
            <a:r>
              <a:rPr lang="vi-VN" sz="1600" b="1" dirty="0"/>
              <a:t>Vẽ tranh trên máy tính có một số ưu điểm so với vẽ tranh trên giấy</a:t>
            </a:r>
            <a:r>
              <a:rPr lang="vi-VN" sz="1600" b="1" dirty="0" smtClean="0"/>
              <a:t>:</a:t>
            </a:r>
            <a:endParaRPr lang="vi-VN" sz="1600" b="1" dirty="0"/>
          </a:p>
          <a:p>
            <a:pPr algn="just">
              <a:spcBef>
                <a:spcPts val="600"/>
              </a:spcBef>
              <a:spcAft>
                <a:spcPts val="600"/>
              </a:spcAft>
            </a:pPr>
            <a:r>
              <a:rPr lang="vi-VN" sz="1600" dirty="0"/>
              <a:t>- </a:t>
            </a:r>
            <a:r>
              <a:rPr lang="vi-VN" sz="1600" b="1" dirty="0"/>
              <a:t>Sửa đổi dễ dàng</a:t>
            </a:r>
            <a:r>
              <a:rPr lang="vi-VN" sz="1600" dirty="0"/>
              <a:t>: </a:t>
            </a:r>
            <a:r>
              <a:rPr lang="vi-VN" sz="1600" i="1" dirty="0">
                <a:solidFill>
                  <a:schemeClr val="accent6">
                    <a:lumMod val="50000"/>
                  </a:schemeClr>
                </a:solidFill>
              </a:rPr>
              <a:t>Trên máy tính, có thể dễ dàng sửa đổi, chỉnh sửa và điều chỉnh các chi tiết trong tranh một cách linh hoạt.</a:t>
            </a:r>
          </a:p>
          <a:p>
            <a:pPr algn="just">
              <a:spcBef>
                <a:spcPts val="600"/>
              </a:spcBef>
              <a:spcAft>
                <a:spcPts val="600"/>
              </a:spcAft>
            </a:pPr>
            <a:r>
              <a:rPr lang="vi-VN" sz="1600" b="1" dirty="0"/>
              <a:t>- Linh hoạt về màu sắc và hiệu ứng:</a:t>
            </a:r>
            <a:r>
              <a:rPr lang="vi-VN" sz="1600" dirty="0"/>
              <a:t> </a:t>
            </a:r>
            <a:r>
              <a:rPr lang="vi-VN" sz="1600" i="1" dirty="0">
                <a:solidFill>
                  <a:schemeClr val="accent6">
                    <a:lumMod val="50000"/>
                  </a:schemeClr>
                </a:solidFill>
              </a:rPr>
              <a:t>Em có thể sử dụng một loạt các công cụ và hiệu ứng trên máy tính để tạo ra các hiệu ứng đặc biệt và sáng tạo cho tranh của mình. Tùy chỉnh màu sắc và áp dụng các hiệu ứng đặc biệt trở nên dễ dàng hơn nhiều so với trên giấy.</a:t>
            </a:r>
          </a:p>
          <a:p>
            <a:pPr algn="just">
              <a:spcBef>
                <a:spcPts val="600"/>
              </a:spcBef>
              <a:spcAft>
                <a:spcPts val="600"/>
              </a:spcAft>
            </a:pPr>
            <a:r>
              <a:rPr lang="vi-VN" sz="1600" dirty="0"/>
              <a:t>- </a:t>
            </a:r>
            <a:r>
              <a:rPr lang="vi-VN" sz="1600" b="1" dirty="0"/>
              <a:t>Dễ dàng chia sẻ và lưu trữ: </a:t>
            </a:r>
            <a:r>
              <a:rPr lang="vi-VN" sz="1600" i="1" dirty="0">
                <a:solidFill>
                  <a:schemeClr val="accent6">
                    <a:lumMod val="50000"/>
                  </a:schemeClr>
                </a:solidFill>
              </a:rPr>
              <a:t>Tranh được vẽ trên máy tính có thể dễ dàng chia sẻ trực tuyến hoặc lưu trữ trong các tệp tin kỹ thuật số. Điều này giúp cho việc chia sẻ tác phẩm với mọi người trở nên thuận tiện và không gian lưu trữ không bị hạn chế như vẽ trên giấy</a:t>
            </a:r>
            <a:r>
              <a:rPr lang="vi-VN" sz="1600" dirty="0"/>
              <a:t>.</a:t>
            </a:r>
          </a:p>
          <a:p>
            <a:pPr algn="just">
              <a:spcBef>
                <a:spcPts val="600"/>
              </a:spcBef>
              <a:spcAft>
                <a:spcPts val="600"/>
              </a:spcAft>
            </a:pPr>
            <a:r>
              <a:rPr lang="vi-VN" sz="1600" dirty="0" smtClean="0"/>
              <a:t>- </a:t>
            </a:r>
            <a:r>
              <a:rPr lang="vi-VN" sz="1600" b="1" dirty="0"/>
              <a:t>Tích hợp công nghệ</a:t>
            </a:r>
            <a:r>
              <a:rPr lang="vi-VN" sz="1600" dirty="0"/>
              <a:t>: </a:t>
            </a:r>
            <a:r>
              <a:rPr lang="vi-VN" sz="1600" i="1" dirty="0">
                <a:solidFill>
                  <a:schemeClr val="accent6">
                    <a:lumMod val="50000"/>
                  </a:schemeClr>
                </a:solidFill>
              </a:rPr>
              <a:t>Em có thể sử dụng các công cụ và phần mềm đồ họa chuyên nghiệp trên máy tính để tạo ra các tranh với độ phức tạp cao và chất lượng đồ hoạ tốt nhất. </a:t>
            </a:r>
            <a:r>
              <a:rPr lang="vi-VN" sz="1600" i="1" dirty="0">
                <a:solidFill>
                  <a:schemeClr val="accent6">
                    <a:lumMod val="50000"/>
                  </a:schemeClr>
                </a:solidFill>
              </a:rPr>
              <a:t>Các tính năng như vẽ cạnh, đo đạc, và chế độ lưới hỗ trợ tạo ra những tác phẩm có độ chính xác cao.</a:t>
            </a:r>
          </a:p>
          <a:p>
            <a:pPr algn="just">
              <a:spcBef>
                <a:spcPts val="600"/>
              </a:spcBef>
              <a:spcAft>
                <a:spcPts val="600"/>
              </a:spcAft>
            </a:pPr>
            <a:r>
              <a:rPr lang="vi-VN" sz="1600" dirty="0"/>
              <a:t>- </a:t>
            </a:r>
            <a:r>
              <a:rPr lang="vi-VN" sz="1600" b="1" dirty="0"/>
              <a:t>Tiết kiệm vật liệu</a:t>
            </a:r>
            <a:r>
              <a:rPr lang="vi-VN" sz="1600" dirty="0"/>
              <a:t>: </a:t>
            </a:r>
            <a:r>
              <a:rPr lang="vi-VN" sz="1600" i="1" dirty="0">
                <a:solidFill>
                  <a:schemeClr val="accent6">
                    <a:lumMod val="50000"/>
                  </a:schemeClr>
                </a:solidFill>
              </a:rPr>
              <a:t>Vẽ tranh trên máy tính không đòi hỏi vật liệu như giấy, màu nước, hoặc bút chì như khi vẽ trên giấy. Điều này có thể giúp bạn tiết kiệm chi phí và giảm thiểu tác động đến môi trường.</a:t>
            </a:r>
          </a:p>
        </p:txBody>
      </p:sp>
    </p:spTree>
    <p:extLst>
      <p:ext uri="{BB962C8B-B14F-4D97-AF65-F5344CB8AC3E}">
        <p14:creationId xmlns:p14="http://schemas.microsoft.com/office/powerpoint/2010/main" val="825623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0"/>
                                  </p:iterate>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ppt_w</p:attrName>
                                        </p:attrNameLst>
                                      </p:cBhvr>
                                      <p:tavLst>
                                        <p:tav tm="0">
                                          <p:val>
                                            <p:fltVal val="0"/>
                                          </p:val>
                                        </p:tav>
                                        <p:tav tm="100000">
                                          <p:val>
                                            <p:strVal val="#ppt_w"/>
                                          </p:val>
                                        </p:tav>
                                      </p:tavLst>
                                    </p:anim>
                                    <p:anim calcmode="lin" valueType="num">
                                      <p:cBhvr>
                                        <p:cTn id="13" dur="1000" fill="hold"/>
                                        <p:tgtEl>
                                          <p:spTgt spid="6"/>
                                        </p:tgtEl>
                                        <p:attrNameLst>
                                          <p:attrName>ppt_h</p:attrName>
                                        </p:attrNameLst>
                                      </p:cBhvr>
                                      <p:tavLst>
                                        <p:tav tm="0">
                                          <p:val>
                                            <p:fltVal val="0"/>
                                          </p:val>
                                        </p:tav>
                                        <p:tav tm="100000">
                                          <p:val>
                                            <p:strVal val="#ppt_h"/>
                                          </p:val>
                                        </p:tav>
                                      </p:tavLst>
                                    </p:anim>
                                    <p:anim calcmode="lin" valueType="num">
                                      <p:cBhvr>
                                        <p:cTn id="14" dur="1000" fill="hold"/>
                                        <p:tgtEl>
                                          <p:spTgt spid="6"/>
                                        </p:tgtEl>
                                        <p:attrNameLst>
                                          <p:attrName>style.rotation</p:attrName>
                                        </p:attrNameLst>
                                      </p:cBhvr>
                                      <p:tavLst>
                                        <p:tav tm="0">
                                          <p:val>
                                            <p:fltVal val="90"/>
                                          </p:val>
                                        </p:tav>
                                        <p:tav tm="100000">
                                          <p:val>
                                            <p:fltVal val="0"/>
                                          </p:val>
                                        </p:tav>
                                      </p:tavLst>
                                    </p:anim>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1" presetClass="entr" presetSubtype="0" fill="hold" grpId="1" nodeType="clickEffect">
                                  <p:stCondLst>
                                    <p:cond delay="0"/>
                                  </p:stCondLst>
                                  <p:iterate type="lt">
                                    <p:tmPct val="10000"/>
                                  </p:iterate>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6"/>
                                        </p:tgtEl>
                                        <p:attrNameLst>
                                          <p:attrName>ppt_y</p:attrName>
                                        </p:attrNameLst>
                                      </p:cBhvr>
                                      <p:tavLst>
                                        <p:tav tm="0">
                                          <p:val>
                                            <p:strVal val="#ppt_y"/>
                                          </p:val>
                                        </p:tav>
                                        <p:tav tm="100000">
                                          <p:val>
                                            <p:strVal val="#ppt_y"/>
                                          </p:val>
                                        </p:tav>
                                      </p:tavLst>
                                    </p:anim>
                                    <p:anim calcmode="lin" valueType="num">
                                      <p:cBhvr>
                                        <p:cTn id="22"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6"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001000" cy="591312"/>
          </a:xfrm>
        </p:spPr>
        <p:txBody>
          <a:bodyPr>
            <a:normAutofit/>
          </a:bodyPr>
          <a:lstStyle/>
          <a:p>
            <a:r>
              <a:rPr lang="en-US" sz="3200" b="1" dirty="0" smtClean="0">
                <a:ea typeface="Tahoma" pitchFamily="34" charset="0"/>
                <a:cs typeface="Tahoma" pitchFamily="34" charset="0"/>
              </a:rPr>
              <a:t>1. </a:t>
            </a:r>
            <a:r>
              <a:rPr lang="en-US" sz="3200" b="1" dirty="0" smtClean="0">
                <a:ea typeface="Tahoma" pitchFamily="34" charset="0"/>
                <a:cs typeface="Tahoma" pitchFamily="34" charset="0"/>
              </a:rPr>
              <a:t>TÌM HIỂU PHẦN MỀM PAINT</a:t>
            </a:r>
            <a:endParaRPr lang="en-US" sz="3200" b="1" dirty="0">
              <a:ea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14400"/>
            <a:ext cx="717232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740" y="2286000"/>
            <a:ext cx="7010400" cy="3095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895475"/>
            <a:ext cx="1295400"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7475" y="1921353"/>
            <a:ext cx="1076325"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3723" y="1918477"/>
            <a:ext cx="9620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7688" y="1938605"/>
            <a:ext cx="781050"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1200" y="1902303"/>
            <a:ext cx="107632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506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500" fill="hold"/>
                                        <p:tgtEl>
                                          <p:spTgt spid="4"/>
                                        </p:tgtEl>
                                        <p:attrNameLst>
                                          <p:attrName>ppt_w</p:attrName>
                                        </p:attrNameLst>
                                      </p:cBhvr>
                                      <p:tavLst>
                                        <p:tav tm="0">
                                          <p:val>
                                            <p:fltVal val="0"/>
                                          </p:val>
                                        </p:tav>
                                        <p:tav tm="100000">
                                          <p:val>
                                            <p:strVal val="#ppt_w"/>
                                          </p:val>
                                        </p:tav>
                                      </p:tavLst>
                                    </p:anim>
                                    <p:anim calcmode="lin" valueType="num">
                                      <p:cBhvr>
                                        <p:cTn id="21" dur="500" fill="hold"/>
                                        <p:tgtEl>
                                          <p:spTgt spid="4"/>
                                        </p:tgtEl>
                                        <p:attrNameLst>
                                          <p:attrName>ppt_h</p:attrName>
                                        </p:attrNameLst>
                                      </p:cBhvr>
                                      <p:tavLst>
                                        <p:tav tm="0">
                                          <p:val>
                                            <p:fltVal val="0"/>
                                          </p:val>
                                        </p:tav>
                                        <p:tav tm="100000">
                                          <p:val>
                                            <p:strVal val="#ppt_h"/>
                                          </p:val>
                                        </p:tav>
                                      </p:tavLst>
                                    </p:anim>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anim calcmode="lin" valueType="num">
                                      <p:cBhvr>
                                        <p:cTn id="27" dur="500" fill="hold"/>
                                        <p:tgtEl>
                                          <p:spTgt spid="1028"/>
                                        </p:tgtEl>
                                        <p:attrNameLst>
                                          <p:attrName>ppt_w</p:attrName>
                                        </p:attrNameLst>
                                      </p:cBhvr>
                                      <p:tavLst>
                                        <p:tav tm="0">
                                          <p:val>
                                            <p:fltVal val="0"/>
                                          </p:val>
                                        </p:tav>
                                        <p:tav tm="100000">
                                          <p:val>
                                            <p:strVal val="#ppt_w"/>
                                          </p:val>
                                        </p:tav>
                                      </p:tavLst>
                                    </p:anim>
                                    <p:anim calcmode="lin" valueType="num">
                                      <p:cBhvr>
                                        <p:cTn id="28" dur="500" fill="hold"/>
                                        <p:tgtEl>
                                          <p:spTgt spid="1028"/>
                                        </p:tgtEl>
                                        <p:attrNameLst>
                                          <p:attrName>ppt_h</p:attrName>
                                        </p:attrNameLst>
                                      </p:cBhvr>
                                      <p:tavLst>
                                        <p:tav tm="0">
                                          <p:val>
                                            <p:fltVal val="0"/>
                                          </p:val>
                                        </p:tav>
                                        <p:tav tm="100000">
                                          <p:val>
                                            <p:strVal val="#ppt_h"/>
                                          </p:val>
                                        </p:tav>
                                      </p:tavLst>
                                    </p:anim>
                                    <p:animEffect transition="in" filter="fade">
                                      <p:cBhvr>
                                        <p:cTn id="29" dur="500"/>
                                        <p:tgtEl>
                                          <p:spTgt spid="1028"/>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1029"/>
                                        </p:tgtEl>
                                        <p:attrNameLst>
                                          <p:attrName>style.visibility</p:attrName>
                                        </p:attrNameLst>
                                      </p:cBhvr>
                                      <p:to>
                                        <p:strVal val="visible"/>
                                      </p:to>
                                    </p:set>
                                    <p:anim calcmode="lin" valueType="num">
                                      <p:cBhvr>
                                        <p:cTn id="34" dur="500" fill="hold"/>
                                        <p:tgtEl>
                                          <p:spTgt spid="1029"/>
                                        </p:tgtEl>
                                        <p:attrNameLst>
                                          <p:attrName>ppt_w</p:attrName>
                                        </p:attrNameLst>
                                      </p:cBhvr>
                                      <p:tavLst>
                                        <p:tav tm="0">
                                          <p:val>
                                            <p:fltVal val="0"/>
                                          </p:val>
                                        </p:tav>
                                        <p:tav tm="100000">
                                          <p:val>
                                            <p:strVal val="#ppt_w"/>
                                          </p:val>
                                        </p:tav>
                                      </p:tavLst>
                                    </p:anim>
                                    <p:anim calcmode="lin" valueType="num">
                                      <p:cBhvr>
                                        <p:cTn id="35" dur="500" fill="hold"/>
                                        <p:tgtEl>
                                          <p:spTgt spid="1029"/>
                                        </p:tgtEl>
                                        <p:attrNameLst>
                                          <p:attrName>ppt_h</p:attrName>
                                        </p:attrNameLst>
                                      </p:cBhvr>
                                      <p:tavLst>
                                        <p:tav tm="0">
                                          <p:val>
                                            <p:fltVal val="0"/>
                                          </p:val>
                                        </p:tav>
                                        <p:tav tm="100000">
                                          <p:val>
                                            <p:strVal val="#ppt_h"/>
                                          </p:val>
                                        </p:tav>
                                      </p:tavLst>
                                    </p:anim>
                                    <p:animEffect transition="in" filter="fade">
                                      <p:cBhvr>
                                        <p:cTn id="36" dur="500"/>
                                        <p:tgtEl>
                                          <p:spTgt spid="1029"/>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nodeType="clickEffect">
                                  <p:stCondLst>
                                    <p:cond delay="0"/>
                                  </p:stCondLst>
                                  <p:childTnLst>
                                    <p:set>
                                      <p:cBhvr>
                                        <p:cTn id="40" dur="1" fill="hold">
                                          <p:stCondLst>
                                            <p:cond delay="0"/>
                                          </p:stCondLst>
                                        </p:cTn>
                                        <p:tgtEl>
                                          <p:spTgt spid="1030"/>
                                        </p:tgtEl>
                                        <p:attrNameLst>
                                          <p:attrName>style.visibility</p:attrName>
                                        </p:attrNameLst>
                                      </p:cBhvr>
                                      <p:to>
                                        <p:strVal val="visible"/>
                                      </p:to>
                                    </p:set>
                                    <p:anim calcmode="lin" valueType="num">
                                      <p:cBhvr>
                                        <p:cTn id="41" dur="1000" fill="hold"/>
                                        <p:tgtEl>
                                          <p:spTgt spid="1030"/>
                                        </p:tgtEl>
                                        <p:attrNameLst>
                                          <p:attrName>ppt_w</p:attrName>
                                        </p:attrNameLst>
                                      </p:cBhvr>
                                      <p:tavLst>
                                        <p:tav tm="0">
                                          <p:val>
                                            <p:fltVal val="0"/>
                                          </p:val>
                                        </p:tav>
                                        <p:tav tm="100000">
                                          <p:val>
                                            <p:strVal val="#ppt_w"/>
                                          </p:val>
                                        </p:tav>
                                      </p:tavLst>
                                    </p:anim>
                                    <p:anim calcmode="lin" valueType="num">
                                      <p:cBhvr>
                                        <p:cTn id="42" dur="1000" fill="hold"/>
                                        <p:tgtEl>
                                          <p:spTgt spid="1030"/>
                                        </p:tgtEl>
                                        <p:attrNameLst>
                                          <p:attrName>ppt_h</p:attrName>
                                        </p:attrNameLst>
                                      </p:cBhvr>
                                      <p:tavLst>
                                        <p:tav tm="0">
                                          <p:val>
                                            <p:fltVal val="0"/>
                                          </p:val>
                                        </p:tav>
                                        <p:tav tm="100000">
                                          <p:val>
                                            <p:strVal val="#ppt_h"/>
                                          </p:val>
                                        </p:tav>
                                      </p:tavLst>
                                    </p:anim>
                                    <p:anim calcmode="lin" valueType="num">
                                      <p:cBhvr>
                                        <p:cTn id="43" dur="1000" fill="hold"/>
                                        <p:tgtEl>
                                          <p:spTgt spid="1030"/>
                                        </p:tgtEl>
                                        <p:attrNameLst>
                                          <p:attrName>style.rotation</p:attrName>
                                        </p:attrNameLst>
                                      </p:cBhvr>
                                      <p:tavLst>
                                        <p:tav tm="0">
                                          <p:val>
                                            <p:fltVal val="90"/>
                                          </p:val>
                                        </p:tav>
                                        <p:tav tm="100000">
                                          <p:val>
                                            <p:fltVal val="0"/>
                                          </p:val>
                                        </p:tav>
                                      </p:tavLst>
                                    </p:anim>
                                    <p:animEffect transition="in" filter="fade">
                                      <p:cBhvr>
                                        <p:cTn id="44" dur="1000"/>
                                        <p:tgtEl>
                                          <p:spTgt spid="1030"/>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1031"/>
                                        </p:tgtEl>
                                        <p:attrNameLst>
                                          <p:attrName>style.visibility</p:attrName>
                                        </p:attrNameLst>
                                      </p:cBhvr>
                                      <p:to>
                                        <p:strVal val="visible"/>
                                      </p:to>
                                    </p:set>
                                    <p:anim calcmode="lin" valueType="num">
                                      <p:cBhvr>
                                        <p:cTn id="49" dur="1000" fill="hold"/>
                                        <p:tgtEl>
                                          <p:spTgt spid="1031"/>
                                        </p:tgtEl>
                                        <p:attrNameLst>
                                          <p:attrName>ppt_w</p:attrName>
                                        </p:attrNameLst>
                                      </p:cBhvr>
                                      <p:tavLst>
                                        <p:tav tm="0">
                                          <p:val>
                                            <p:fltVal val="0"/>
                                          </p:val>
                                        </p:tav>
                                        <p:tav tm="100000">
                                          <p:val>
                                            <p:strVal val="#ppt_w"/>
                                          </p:val>
                                        </p:tav>
                                      </p:tavLst>
                                    </p:anim>
                                    <p:anim calcmode="lin" valueType="num">
                                      <p:cBhvr>
                                        <p:cTn id="50" dur="1000" fill="hold"/>
                                        <p:tgtEl>
                                          <p:spTgt spid="1031"/>
                                        </p:tgtEl>
                                        <p:attrNameLst>
                                          <p:attrName>ppt_h</p:attrName>
                                        </p:attrNameLst>
                                      </p:cBhvr>
                                      <p:tavLst>
                                        <p:tav tm="0">
                                          <p:val>
                                            <p:fltVal val="0"/>
                                          </p:val>
                                        </p:tav>
                                        <p:tav tm="100000">
                                          <p:val>
                                            <p:strVal val="#ppt_h"/>
                                          </p:val>
                                        </p:tav>
                                      </p:tavLst>
                                    </p:anim>
                                    <p:anim calcmode="lin" valueType="num">
                                      <p:cBhvr>
                                        <p:cTn id="51" dur="1000" fill="hold"/>
                                        <p:tgtEl>
                                          <p:spTgt spid="1031"/>
                                        </p:tgtEl>
                                        <p:attrNameLst>
                                          <p:attrName>style.rotation</p:attrName>
                                        </p:attrNameLst>
                                      </p:cBhvr>
                                      <p:tavLst>
                                        <p:tav tm="0">
                                          <p:val>
                                            <p:fltVal val="90"/>
                                          </p:val>
                                        </p:tav>
                                        <p:tav tm="100000">
                                          <p:val>
                                            <p:fltVal val="0"/>
                                          </p:val>
                                        </p:tav>
                                      </p:tavLst>
                                    </p:anim>
                                    <p:animEffect transition="in" filter="fade">
                                      <p:cBhvr>
                                        <p:cTn id="52" dur="1000"/>
                                        <p:tgtEl>
                                          <p:spTgt spid="1031"/>
                                        </p:tgtEl>
                                      </p:cBhvr>
                                    </p:animEffect>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nodeType="clickEffect">
                                  <p:stCondLst>
                                    <p:cond delay="0"/>
                                  </p:stCondLst>
                                  <p:childTnLst>
                                    <p:set>
                                      <p:cBhvr>
                                        <p:cTn id="56" dur="1" fill="hold">
                                          <p:stCondLst>
                                            <p:cond delay="0"/>
                                          </p:stCondLst>
                                        </p:cTn>
                                        <p:tgtEl>
                                          <p:spTgt spid="1032"/>
                                        </p:tgtEl>
                                        <p:attrNameLst>
                                          <p:attrName>style.visibility</p:attrName>
                                        </p:attrNameLst>
                                      </p:cBhvr>
                                      <p:to>
                                        <p:strVal val="visible"/>
                                      </p:to>
                                    </p:set>
                                    <p:anim calcmode="lin" valueType="num">
                                      <p:cBhvr>
                                        <p:cTn id="57" dur="1000" fill="hold"/>
                                        <p:tgtEl>
                                          <p:spTgt spid="1032"/>
                                        </p:tgtEl>
                                        <p:attrNameLst>
                                          <p:attrName>ppt_w</p:attrName>
                                        </p:attrNameLst>
                                      </p:cBhvr>
                                      <p:tavLst>
                                        <p:tav tm="0">
                                          <p:val>
                                            <p:fltVal val="0"/>
                                          </p:val>
                                        </p:tav>
                                        <p:tav tm="100000">
                                          <p:val>
                                            <p:strVal val="#ppt_w"/>
                                          </p:val>
                                        </p:tav>
                                      </p:tavLst>
                                    </p:anim>
                                    <p:anim calcmode="lin" valueType="num">
                                      <p:cBhvr>
                                        <p:cTn id="58" dur="1000" fill="hold"/>
                                        <p:tgtEl>
                                          <p:spTgt spid="1032"/>
                                        </p:tgtEl>
                                        <p:attrNameLst>
                                          <p:attrName>ppt_h</p:attrName>
                                        </p:attrNameLst>
                                      </p:cBhvr>
                                      <p:tavLst>
                                        <p:tav tm="0">
                                          <p:val>
                                            <p:fltVal val="0"/>
                                          </p:val>
                                        </p:tav>
                                        <p:tav tm="100000">
                                          <p:val>
                                            <p:strVal val="#ppt_h"/>
                                          </p:val>
                                        </p:tav>
                                      </p:tavLst>
                                    </p:anim>
                                    <p:anim calcmode="lin" valueType="num">
                                      <p:cBhvr>
                                        <p:cTn id="59" dur="1000" fill="hold"/>
                                        <p:tgtEl>
                                          <p:spTgt spid="1032"/>
                                        </p:tgtEl>
                                        <p:attrNameLst>
                                          <p:attrName>style.rotation</p:attrName>
                                        </p:attrNameLst>
                                      </p:cBhvr>
                                      <p:tavLst>
                                        <p:tav tm="0">
                                          <p:val>
                                            <p:fltVal val="90"/>
                                          </p:val>
                                        </p:tav>
                                        <p:tav tm="100000">
                                          <p:val>
                                            <p:fltVal val="0"/>
                                          </p:val>
                                        </p:tav>
                                      </p:tavLst>
                                    </p:anim>
                                    <p:animEffect transition="in" filter="fade">
                                      <p:cBhvr>
                                        <p:cTn id="60" dur="1000"/>
                                        <p:tgtEl>
                                          <p:spTgt spid="1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36" y="0"/>
            <a:ext cx="8831563" cy="609600"/>
          </a:xfrm>
        </p:spPr>
        <p:txBody>
          <a:bodyPr>
            <a:noAutofit/>
          </a:bodyPr>
          <a:lstStyle/>
          <a:p>
            <a:r>
              <a:rPr lang="en-US" sz="2400" b="1" dirty="0" smtClean="0"/>
              <a:t>2. </a:t>
            </a:r>
            <a:r>
              <a:rPr lang="en-US" sz="2400" b="1" dirty="0" smtClean="0"/>
              <a:t>SỬ DỤNG CÔNG CỤ VẼ, HÌNH KHỐI, BẢNG MÀU</a:t>
            </a:r>
            <a:endParaRPr lang="en-US" sz="2400"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685800"/>
            <a:ext cx="832104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546453" y="3962400"/>
            <a:ext cx="5161414"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Hướng</a:t>
            </a: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sz="28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dẫn</a:t>
            </a: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 SGK </a:t>
            </a:r>
            <a:r>
              <a:rPr lang="en-US" sz="28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trang</a:t>
            </a:r>
            <a:r>
              <a:rPr lang="en-US"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39, 40</a:t>
            </a:r>
            <a:endParaRPr lang="en-US"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83969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229600" cy="1143000"/>
          </a:xfrm>
        </p:spPr>
        <p:txBody>
          <a:bodyPr/>
          <a:lstStyle/>
          <a:p>
            <a:r>
              <a:rPr lang="en-US" dirty="0" smtClean="0">
                <a:latin typeface="Tahoma" pitchFamily="34" charset="0"/>
                <a:ea typeface="Tahoma" pitchFamily="34" charset="0"/>
                <a:cs typeface="Tahoma" pitchFamily="34" charset="0"/>
              </a:rPr>
              <a:t>LUYỆN TẬP</a:t>
            </a:r>
            <a:endParaRPr lang="en-US"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00"/>
            <a:ext cx="817262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4433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762000"/>
            <a:ext cx="7581900" cy="290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00342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1460</TotalTime>
  <Words>369</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Thứ 2 ngày 30 tháng 12 năm 2024</vt:lpstr>
      <vt:lpstr>KHỞI ĐỘNG</vt:lpstr>
      <vt:lpstr>1. TÌM HIỂU PHẦN MỀM PAINT</vt:lpstr>
      <vt:lpstr>2. SỬ DỤNG CÔNG CỤ VẼ, HÌNH KHỐI, BẢNG MÀU</vt:lpstr>
      <vt:lpstr>LUYỆN TẬP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92</cp:revision>
  <dcterms:created xsi:type="dcterms:W3CDTF">2024-09-12T08:21:17Z</dcterms:created>
  <dcterms:modified xsi:type="dcterms:W3CDTF">2024-12-30T03:12:04Z</dcterms:modified>
</cp:coreProperties>
</file>