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sldIdLst>
    <p:sldId id="312" r:id="rId2"/>
    <p:sldId id="268" r:id="rId3"/>
    <p:sldId id="318" r:id="rId4"/>
    <p:sldId id="260" r:id="rId5"/>
    <p:sldId id="262" r:id="rId6"/>
    <p:sldId id="261" r:id="rId7"/>
    <p:sldId id="314" r:id="rId8"/>
    <p:sldId id="316" r:id="rId9"/>
    <p:sldId id="317" r:id="rId10"/>
    <p:sldId id="263" r:id="rId11"/>
    <p:sldId id="264" r:id="rId12"/>
    <p:sldId id="25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35" autoAdjust="0"/>
    <p:restoredTop sz="94660"/>
  </p:normalViewPr>
  <p:slideViewPr>
    <p:cSldViewPr snapToGrid="0">
      <p:cViewPr varScale="1">
        <p:scale>
          <a:sx n="70" d="100"/>
          <a:sy n="70" d="100"/>
        </p:scale>
        <p:origin x="7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FAC264-E690-461E-A9CD-F3D4FF561CE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CF5898-49FD-4687-B0BB-C74AA2CD3AE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1571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AC264-E690-461E-A9CD-F3D4FF561CE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5898-49FD-4687-B0BB-C74AA2CD3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687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AC264-E690-461E-A9CD-F3D4FF561CE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5898-49FD-4687-B0BB-C74AA2CD3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55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AC264-E690-461E-A9CD-F3D4FF561CE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5898-49FD-4687-B0BB-C74AA2CD3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104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AC264-E690-461E-A9CD-F3D4FF561CE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5898-49FD-4687-B0BB-C74AA2CD3AE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9107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AC264-E690-461E-A9CD-F3D4FF561CE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5898-49FD-4687-B0BB-C74AA2CD3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420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AC264-E690-461E-A9CD-F3D4FF561CE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5898-49FD-4687-B0BB-C74AA2CD3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950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AC264-E690-461E-A9CD-F3D4FF561CE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5898-49FD-4687-B0BB-C74AA2CD3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947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AC264-E690-461E-A9CD-F3D4FF561CE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5898-49FD-4687-B0BB-C74AA2CD3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681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AC264-E690-461E-A9CD-F3D4FF561CE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5898-49FD-4687-B0BB-C74AA2CD3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176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AC264-E690-461E-A9CD-F3D4FF561CE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5898-49FD-4687-B0BB-C74AA2CD3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39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7FAC264-E690-461E-A9CD-F3D4FF561CE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88CF5898-49FD-4687-B0BB-C74AA2CD3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022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D7F7262-BDE8-406C-9F69-6EA01281D1FF}"/>
              </a:ext>
            </a:extLst>
          </p:cNvPr>
          <p:cNvCxnSpPr>
            <a:cxnSpLocks/>
          </p:cNvCxnSpPr>
          <p:nvPr/>
        </p:nvCxnSpPr>
        <p:spPr>
          <a:xfrm>
            <a:off x="6606518" y="219183"/>
            <a:ext cx="5145771" cy="5669"/>
          </a:xfrm>
          <a:prstGeom prst="line">
            <a:avLst/>
          </a:prstGeom>
          <a:ln w="38100">
            <a:solidFill>
              <a:srgbClr val="00B05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63085AB-F970-467D-969D-CC2EF5668EFD}"/>
              </a:ext>
            </a:extLst>
          </p:cNvPr>
          <p:cNvCxnSpPr/>
          <p:nvPr/>
        </p:nvCxnSpPr>
        <p:spPr>
          <a:xfrm>
            <a:off x="11808432" y="219183"/>
            <a:ext cx="0" cy="2534292"/>
          </a:xfrm>
          <a:prstGeom prst="line">
            <a:avLst/>
          </a:prstGeom>
          <a:ln w="38100">
            <a:solidFill>
              <a:srgbClr val="00B05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ECC8CC1-0C17-4EF6-A8AE-998FC7463B28}"/>
              </a:ext>
            </a:extLst>
          </p:cNvPr>
          <p:cNvCxnSpPr/>
          <p:nvPr/>
        </p:nvCxnSpPr>
        <p:spPr>
          <a:xfrm>
            <a:off x="331245" y="6548064"/>
            <a:ext cx="8436039" cy="0"/>
          </a:xfrm>
          <a:prstGeom prst="line">
            <a:avLst/>
          </a:prstGeom>
          <a:ln w="28575">
            <a:solidFill>
              <a:srgbClr val="00B05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4F28B5A-3F44-4E42-A60C-7776F24315A6}"/>
              </a:ext>
            </a:extLst>
          </p:cNvPr>
          <p:cNvCxnSpPr/>
          <p:nvPr/>
        </p:nvCxnSpPr>
        <p:spPr>
          <a:xfrm>
            <a:off x="357453" y="2279375"/>
            <a:ext cx="0" cy="4191188"/>
          </a:xfrm>
          <a:prstGeom prst="line">
            <a:avLst/>
          </a:prstGeom>
          <a:ln w="38100">
            <a:solidFill>
              <a:srgbClr val="00B05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5">
            <a:extLst>
              <a:ext uri="{FF2B5EF4-FFF2-40B4-BE49-F238E27FC236}">
                <a16:creationId xmlns:a16="http://schemas.microsoft.com/office/drawing/2014/main" id="{C22DD5B1-E3E3-4E6D-B289-2F48595A01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1166" y="4456907"/>
            <a:ext cx="3685302" cy="2034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0" descr="Copy of Sach_lat">
            <a:extLst>
              <a:ext uri="{FF2B5EF4-FFF2-40B4-BE49-F238E27FC236}">
                <a16:creationId xmlns:a16="http://schemas.microsoft.com/office/drawing/2014/main" id="{9F2A8B28-80C9-4F85-ABDF-0A6283146E0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1167" y="4003965"/>
            <a:ext cx="3034142" cy="2248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D5C42A8-BAC9-4FC9-8872-4EEC8E5FE1E0}"/>
              </a:ext>
            </a:extLst>
          </p:cNvPr>
          <p:cNvSpPr txBox="1"/>
          <p:nvPr/>
        </p:nvSpPr>
        <p:spPr>
          <a:xfrm>
            <a:off x="2292418" y="1530409"/>
            <a:ext cx="74884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/>
              <a:t>               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 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đọc 3 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:Giặt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</a:p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1FC298-3712-7F0B-3B79-D389456912BC}"/>
              </a:ext>
            </a:extLst>
          </p:cNvPr>
          <p:cNvSpPr txBox="1"/>
          <p:nvPr/>
        </p:nvSpPr>
        <p:spPr>
          <a:xfrm>
            <a:off x="2710857" y="734291"/>
            <a:ext cx="74884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00B050"/>
                </a:solidFill>
              </a:rPr>
              <a:t> </a:t>
            </a:r>
          </a:p>
        </p:txBody>
      </p:sp>
      <p:pic>
        <p:nvPicPr>
          <p:cNvPr id="15" name="Picture 14" descr="POINSET2">
            <a:extLst>
              <a:ext uri="{FF2B5EF4-FFF2-40B4-BE49-F238E27FC236}">
                <a16:creationId xmlns:a16="http://schemas.microsoft.com/office/drawing/2014/main" id="{405BF99F-B9F0-456F-6949-FCD0B68109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911" y="273637"/>
            <a:ext cx="1604016" cy="159759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Picture 15" descr="POINSET2">
            <a:extLst>
              <a:ext uri="{FF2B5EF4-FFF2-40B4-BE49-F238E27FC236}">
                <a16:creationId xmlns:a16="http://schemas.microsoft.com/office/drawing/2014/main" id="{C80F5F8D-6014-F859-EDB8-19958D857E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1337589">
            <a:off x="10391166" y="4977404"/>
            <a:ext cx="1567189" cy="1510012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186496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>
            <a:extLst>
              <a:ext uri="{FF2B5EF4-FFF2-40B4-BE49-F238E27FC236}">
                <a16:creationId xmlns:a16="http://schemas.microsoft.com/office/drawing/2014/main" id="{1767AEA9-EB3C-3A02-4987-06EEA4AB56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836" y="757490"/>
            <a:ext cx="8548255" cy="2572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44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8B15B10-C46F-35BA-315B-5629F6DD42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06" y="3818551"/>
            <a:ext cx="11194975" cy="164095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5C1543C-C97A-D129-DCEF-DC8F691C25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271" y="2303896"/>
            <a:ext cx="7652799" cy="107638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A469BB0-B144-18F4-5AB4-8A7C9981AC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598" y="507196"/>
            <a:ext cx="9109068" cy="107638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802CF4C-E9AB-44B7-9C56-366DF9FDE1F5}"/>
              </a:ext>
            </a:extLst>
          </p:cNvPr>
          <p:cNvSpPr txBox="1"/>
          <p:nvPr/>
        </p:nvSpPr>
        <p:spPr>
          <a:xfrm>
            <a:off x="1773382" y="1939636"/>
            <a:ext cx="9670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</a:t>
            </a:r>
            <a:endParaRPr lang="vi-VN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6409F6-FA9E-1270-E37A-8CAD8C97653A}"/>
              </a:ext>
            </a:extLst>
          </p:cNvPr>
          <p:cNvSpPr txBox="1"/>
          <p:nvPr/>
        </p:nvSpPr>
        <p:spPr>
          <a:xfrm>
            <a:off x="1690254" y="1385455"/>
            <a:ext cx="81187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 Giặt áo, gấp quàn áo, quét nhà,lau bàn, rửa rau, rửa bát, trồng rau, nhổ cỏ, bắt sâu,tưới cây…</a:t>
            </a:r>
            <a:endParaRPr lang="vi-VN" sz="2400" b="1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AA28D4-F7EB-59F2-5F50-DE36FEE80C21}"/>
              </a:ext>
            </a:extLst>
          </p:cNvPr>
          <p:cNvSpPr txBox="1"/>
          <p:nvPr/>
        </p:nvSpPr>
        <p:spPr>
          <a:xfrm>
            <a:off x="1565564" y="3093159"/>
            <a:ext cx="7121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Chổi, chậu, xà phòng,giẻ,nồi,ấm, thùng tưới…</a:t>
            </a:r>
            <a:endParaRPr lang="vi-VN" sz="2400" b="1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922581-669E-B1E4-EC3E-2E1705478173}"/>
              </a:ext>
            </a:extLst>
          </p:cNvPr>
          <p:cNvSpPr txBox="1"/>
          <p:nvPr/>
        </p:nvSpPr>
        <p:spPr>
          <a:xfrm>
            <a:off x="1565564" y="4779818"/>
            <a:ext cx="9878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Tự giác,tích cực, hang hái, hang say, chăm chỉ,cần cù,chủ động….</a:t>
            </a:r>
            <a:endParaRPr lang="vi-VN" sz="2400" b="1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80D8A5-806B-D116-E721-C92DA49F508D}"/>
              </a:ext>
            </a:extLst>
          </p:cNvPr>
          <p:cNvSpPr txBox="1"/>
          <p:nvPr/>
        </p:nvSpPr>
        <p:spPr>
          <a:xfrm>
            <a:off x="9407236" y="1583576"/>
            <a:ext cx="2258291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b="1"/>
              <a:t>Nhóm từ  chỉ hoạt động</a:t>
            </a:r>
            <a:endParaRPr lang="vi-VN" sz="2000" b="1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80650F-B883-07D6-4D9B-B8C7EE4208E3}"/>
              </a:ext>
            </a:extLst>
          </p:cNvPr>
          <p:cNvSpPr txBox="1"/>
          <p:nvPr/>
        </p:nvSpPr>
        <p:spPr>
          <a:xfrm>
            <a:off x="8451273" y="2714187"/>
            <a:ext cx="2299854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Nhóm từ  chỉ  sự vật</a:t>
            </a:r>
            <a:endParaRPr kumimoji="0" lang="vi-VN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73E68E-9D27-3938-B3E8-E9B6E013D41A}"/>
              </a:ext>
            </a:extLst>
          </p:cNvPr>
          <p:cNvSpPr txBox="1"/>
          <p:nvPr/>
        </p:nvSpPr>
        <p:spPr>
          <a:xfrm>
            <a:off x="9254067" y="5353904"/>
            <a:ext cx="2064327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b="1"/>
              <a:t>Nhóm từ chỉ đặc điểm </a:t>
            </a:r>
            <a:endParaRPr lang="vi-VN" sz="2000" b="1"/>
          </a:p>
        </p:txBody>
      </p:sp>
    </p:spTree>
    <p:extLst>
      <p:ext uri="{BB962C8B-B14F-4D97-AF65-F5344CB8AC3E}">
        <p14:creationId xmlns:p14="http://schemas.microsoft.com/office/powerpoint/2010/main" val="459468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DE947D5-CEC8-9217-C96B-B67D34026C53}"/>
              </a:ext>
            </a:extLst>
          </p:cNvPr>
          <p:cNvSpPr txBox="1"/>
          <p:nvPr/>
        </p:nvSpPr>
        <p:spPr>
          <a:xfrm>
            <a:off x="1565563" y="540328"/>
            <a:ext cx="9434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/>
              <a:t>2. Đặt câu nói về việc em đã làm ở nhà .</a:t>
            </a:r>
            <a:endParaRPr lang="vi-VN" sz="3600" b="1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E16C75-25B5-82DA-0F7D-0011C6B9E7C4}"/>
              </a:ext>
            </a:extLst>
          </p:cNvPr>
          <p:cNvSpPr txBox="1"/>
          <p:nvPr/>
        </p:nvSpPr>
        <p:spPr>
          <a:xfrm>
            <a:off x="1565563" y="1186659"/>
            <a:ext cx="979516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/>
              <a:t> -Em quét nhà. </a:t>
            </a:r>
          </a:p>
          <a:p>
            <a:pPr marL="685800" indent="-685800">
              <a:buFontTx/>
              <a:buChar char="-"/>
            </a:pPr>
            <a:r>
              <a:rPr lang="en-US" sz="4800"/>
              <a:t>Em cắm cơm . </a:t>
            </a:r>
          </a:p>
          <a:p>
            <a:pPr marL="685800" indent="-685800">
              <a:buFontTx/>
              <a:buChar char="-"/>
            </a:pPr>
            <a:r>
              <a:rPr lang="en-US" sz="4800"/>
              <a:t>Em tưới cây .</a:t>
            </a:r>
          </a:p>
          <a:p>
            <a:pPr marL="685800" indent="-685800">
              <a:buFontTx/>
              <a:buChar char="-"/>
            </a:pPr>
            <a:r>
              <a:rPr lang="en-US" sz="4800"/>
              <a:t>Em giặt đồ.</a:t>
            </a:r>
          </a:p>
          <a:p>
            <a:pPr marL="685800" indent="-685800">
              <a:buFontTx/>
              <a:buChar char="-"/>
            </a:pPr>
            <a:r>
              <a:rPr lang="en-US" sz="4800"/>
              <a:t>Em giặt đồ sach sẽ. </a:t>
            </a:r>
          </a:p>
          <a:p>
            <a:pPr marL="685800" indent="-685800">
              <a:buFontTx/>
              <a:buChar char="-"/>
            </a:pPr>
            <a:r>
              <a:rPr lang="en-US" sz="4800"/>
              <a:t>Mình nấu cho cả nhà ăn.</a:t>
            </a:r>
          </a:p>
          <a:p>
            <a:pPr marL="685800" indent="-685800">
              <a:buFontTx/>
              <a:buChar char="-"/>
            </a:pPr>
            <a:r>
              <a:rPr lang="en-US" sz="4800"/>
              <a:t>Em rửa bát . </a:t>
            </a:r>
            <a:endParaRPr lang="vi-VN" sz="4800"/>
          </a:p>
        </p:txBody>
      </p:sp>
    </p:spTree>
    <p:extLst>
      <p:ext uri="{BB962C8B-B14F-4D97-AF65-F5344CB8AC3E}">
        <p14:creationId xmlns:p14="http://schemas.microsoft.com/office/powerpoint/2010/main" val="4189530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3011D20-D637-B1EA-B8F6-2B88C5598093}"/>
              </a:ext>
            </a:extLst>
          </p:cNvPr>
          <p:cNvSpPr/>
          <p:nvPr/>
        </p:nvSpPr>
        <p:spPr>
          <a:xfrm>
            <a:off x="2416629" y="4357396"/>
            <a:ext cx="1782147" cy="513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CCEEF81-7A6E-3774-606E-F2153E1E7491}"/>
              </a:ext>
            </a:extLst>
          </p:cNvPr>
          <p:cNvSpPr/>
          <p:nvPr/>
        </p:nvSpPr>
        <p:spPr>
          <a:xfrm>
            <a:off x="2416629" y="4889062"/>
            <a:ext cx="1782147" cy="513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418489-79E8-A8C6-AD77-0E6A38B10773}"/>
              </a:ext>
            </a:extLst>
          </p:cNvPr>
          <p:cNvSpPr/>
          <p:nvPr/>
        </p:nvSpPr>
        <p:spPr>
          <a:xfrm>
            <a:off x="2416629" y="5452499"/>
            <a:ext cx="1782147" cy="513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82A9923-0189-0F24-5C6D-6F93B744A590}"/>
              </a:ext>
            </a:extLst>
          </p:cNvPr>
          <p:cNvSpPr/>
          <p:nvPr/>
        </p:nvSpPr>
        <p:spPr>
          <a:xfrm>
            <a:off x="4198776" y="5447300"/>
            <a:ext cx="2368349" cy="513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75CC68-31E1-09D5-3E4A-D1C30A4A29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64" y="277091"/>
            <a:ext cx="11623963" cy="6303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495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0AB728D-4E35-A9A6-0038-687685D89C96}"/>
              </a:ext>
            </a:extLst>
          </p:cNvPr>
          <p:cNvSpPr txBox="1"/>
          <p:nvPr/>
        </p:nvSpPr>
        <p:spPr>
          <a:xfrm>
            <a:off x="2022764" y="845127"/>
            <a:ext cx="77031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/>
              <a:t>                          </a:t>
            </a:r>
            <a:r>
              <a:rPr lang="en-US" sz="4000" u="sng">
                <a:solidFill>
                  <a:srgbClr val="FF0000"/>
                </a:solidFill>
                <a:latin typeface="Bahnschrift SemiBold SemiConden" panose="020B0502040204020203" pitchFamily="34" charset="0"/>
              </a:rPr>
              <a:t>Luyện đọc </a:t>
            </a:r>
            <a:endParaRPr lang="vi-VN" sz="4000" u="sng">
              <a:solidFill>
                <a:srgbClr val="FF000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7E2B23-5897-4CE8-32DB-AFA6CC316C11}"/>
              </a:ext>
            </a:extLst>
          </p:cNvPr>
          <p:cNvSpPr txBox="1"/>
          <p:nvPr/>
        </p:nvSpPr>
        <p:spPr>
          <a:xfrm>
            <a:off x="1579417" y="2050473"/>
            <a:ext cx="8035637" cy="2903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Bahnschrift SemiBold Condensed" panose="020B0502040204020203" pitchFamily="34" charset="0"/>
              </a:rPr>
              <a:t> </a:t>
            </a:r>
            <a:r>
              <a:rPr lang="en-US" sz="3600" b="1">
                <a:latin typeface="Bahnschrift SemiBold Condensed" panose="020B0502040204020203" pitchFamily="34" charset="0"/>
              </a:rPr>
              <a:t>Đọc đúng:</a:t>
            </a:r>
          </a:p>
          <a:p>
            <a:r>
              <a:rPr lang="en-US" sz="3600" b="1">
                <a:latin typeface="Bahnschrift SemiBold Condensed" panose="020B0502040204020203" pitchFamily="34" charset="0"/>
              </a:rPr>
              <a:t>                  rộn</a:t>
            </a:r>
          </a:p>
          <a:p>
            <a:r>
              <a:rPr lang="en-US" sz="3600" b="1">
                <a:latin typeface="Bahnschrift SemiBold Condensed" panose="020B0502040204020203" pitchFamily="34" charset="0"/>
              </a:rPr>
              <a:t>                 xà phòng</a:t>
            </a:r>
          </a:p>
          <a:p>
            <a:r>
              <a:rPr lang="en-US" sz="3600" b="1">
                <a:latin typeface="Bahnschrift SemiBold Condensed" panose="020B0502040204020203" pitchFamily="34" charset="0"/>
              </a:rPr>
              <a:t>                  giặt</a:t>
            </a:r>
          </a:p>
          <a:p>
            <a:r>
              <a:rPr lang="en-US" sz="3600" b="1">
                <a:latin typeface="Bahnschrift SemiBold Condensed" panose="020B0502040204020203" pitchFamily="34" charset="0"/>
              </a:rPr>
              <a:t>                  đốm  </a:t>
            </a:r>
            <a:endParaRPr lang="vi-VN" b="1">
              <a:latin typeface="Bahnschrift SemiBold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006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CA82F1-442F-C7B9-6986-7A9E9A787FFA}"/>
              </a:ext>
            </a:extLst>
          </p:cNvPr>
          <p:cNvSpPr txBox="1"/>
          <p:nvPr/>
        </p:nvSpPr>
        <p:spPr>
          <a:xfrm>
            <a:off x="2022764" y="845127"/>
            <a:ext cx="77031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/>
              <a:t>                          </a:t>
            </a:r>
            <a:r>
              <a:rPr lang="en-US" sz="4000" u="sng">
                <a:solidFill>
                  <a:srgbClr val="FF0000"/>
                </a:solidFill>
                <a:latin typeface="Bahnschrift SemiBold SemiConden" panose="020B0502040204020203" pitchFamily="34" charset="0"/>
              </a:rPr>
              <a:t>Luyện đọc </a:t>
            </a:r>
            <a:endParaRPr lang="vi-VN" sz="4000" u="sng">
              <a:solidFill>
                <a:srgbClr val="FF000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3F69C5-BD47-1453-EEF8-7ED094C42E1F}"/>
              </a:ext>
            </a:extLst>
          </p:cNvPr>
          <p:cNvSpPr txBox="1"/>
          <p:nvPr/>
        </p:nvSpPr>
        <p:spPr>
          <a:xfrm>
            <a:off x="1814945" y="1553013"/>
            <a:ext cx="94626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                                      </a:t>
            </a:r>
            <a:r>
              <a:rPr lang="en-US" sz="5400" b="1">
                <a:latin typeface="Bahnschrift SemiBold SemiConden" panose="020B0502040204020203" pitchFamily="34" charset="0"/>
              </a:rPr>
              <a:t>Lấy bọt xà phòng / </a:t>
            </a:r>
          </a:p>
          <a:p>
            <a:r>
              <a:rPr lang="en-US" sz="5400" b="1">
                <a:latin typeface="Bahnschrift SemiBold SemiConden" panose="020B0502040204020203" pitchFamily="34" charset="0"/>
              </a:rPr>
              <a:t>           Làm đôi găng trắng /</a:t>
            </a:r>
          </a:p>
          <a:p>
            <a:r>
              <a:rPr lang="en-US" sz="5400" b="1">
                <a:latin typeface="Bahnschrift SemiBold SemiConden" panose="020B0502040204020203" pitchFamily="34" charset="0"/>
              </a:rPr>
              <a:t>           Nghìn đốm cầu vồng/ </a:t>
            </a:r>
          </a:p>
          <a:p>
            <a:r>
              <a:rPr lang="en-US" sz="5400" b="1">
                <a:latin typeface="Bahnschrift SemiBold SemiConden" panose="020B0502040204020203" pitchFamily="34" charset="0"/>
              </a:rPr>
              <a:t>           Tay em lấp lánh //</a:t>
            </a:r>
            <a:endParaRPr lang="vi-VN" b="1">
              <a:latin typeface="Bahnschrift SemiBold SemiConden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912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AD0A56B-0AC9-F8CA-DAFB-5F87E30AB5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14" y="180734"/>
            <a:ext cx="8926171" cy="181952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302FBB3-EED0-0564-BA18-AD4C60BE4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14" y="1794763"/>
            <a:ext cx="7563906" cy="162900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2AC3F86-6A55-D2F4-0A3A-97738B1038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511" y="3214186"/>
            <a:ext cx="5029902" cy="80021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74C6F27-5B97-CEB4-856E-EA01663585E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6582" y="3928922"/>
            <a:ext cx="8830907" cy="1857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51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E20B8E5-9465-97F1-BB79-7D5BC68F4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222" y="191671"/>
            <a:ext cx="8926171" cy="181952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CFD68F2-1148-515D-29DF-7275C2525E6E}"/>
              </a:ext>
            </a:extLst>
          </p:cNvPr>
          <p:cNvSpPr txBox="1"/>
          <p:nvPr/>
        </p:nvSpPr>
        <p:spPr>
          <a:xfrm>
            <a:off x="1264050" y="1872557"/>
            <a:ext cx="83127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Bahnschrift Condensed" panose="020B0502040204020203" pitchFamily="34" charset="0"/>
              </a:rPr>
              <a:t>Nhân vật bạn nhỏ được nói đến trong khổ thơ 2,4.Nhân vật nắng được nói đến trong khổ thơ 1,3,5</a:t>
            </a:r>
            <a:endParaRPr lang="vi-VN" sz="3200"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86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06C48-5B33-509D-70D3-37241B29A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8226" y="572502"/>
            <a:ext cx="9872871" cy="4038600"/>
          </a:xfrm>
        </p:spPr>
        <p:txBody>
          <a:bodyPr/>
          <a:lstStyle/>
          <a:p>
            <a:endParaRPr lang="en-US"/>
          </a:p>
          <a:p>
            <a:r>
              <a:rPr lang="en-US" sz="48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</a:p>
          <a:p>
            <a:pPr marL="45720" indent="0">
              <a:buNone/>
            </a:pPr>
            <a:r>
              <a:rPr lang="en-US" sz="4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12BB2E9-DDA1-542E-7732-7F356F6165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018" y="268657"/>
            <a:ext cx="11682982" cy="251610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B879ED8-C55B-4D18-0E31-00AE1F386BAE}"/>
              </a:ext>
            </a:extLst>
          </p:cNvPr>
          <p:cNvSpPr txBox="1"/>
          <p:nvPr/>
        </p:nvSpPr>
        <p:spPr>
          <a:xfrm>
            <a:off x="509018" y="2334978"/>
            <a:ext cx="1074207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/>
              <a:t>                                  </a:t>
            </a:r>
          </a:p>
          <a:p>
            <a:r>
              <a:rPr lang="en-US" sz="4400">
                <a:solidFill>
                  <a:srgbClr val="FF0000"/>
                </a:solidFill>
                <a:latin typeface="Bahnschrift Condensed" panose="020B0502040204020203" pitchFamily="34" charset="0"/>
              </a:rPr>
              <a:t>   </a:t>
            </a:r>
            <a:r>
              <a:rPr lang="en-US" sz="2800">
                <a:solidFill>
                  <a:srgbClr val="FF0000"/>
                </a:solidFill>
                <a:latin typeface="Bahnschrift Condensed" panose="020B0502040204020203" pitchFamily="34" charset="0"/>
              </a:rPr>
              <a:t>a, Tả bạn nhỏ làm việc</a:t>
            </a:r>
          </a:p>
          <a:p>
            <a:r>
              <a:rPr lang="en-US" sz="900"/>
              <a:t>  </a:t>
            </a:r>
            <a:r>
              <a:rPr lang="en-US" sz="2400" b="1">
                <a:latin typeface="Bahnschrift SemiBold SemiConden" panose="020B0502040204020203" pitchFamily="34" charset="0"/>
              </a:rPr>
              <a:t>Lấy bọt xà phòng / Làm đôi găng trắng /Nghìn đốm cầu vồng/   Tay em lấp lánh /</a:t>
            </a:r>
            <a:endParaRPr lang="vi-VN" sz="900" b="1">
              <a:latin typeface="Bahnschrift SemiBold SemiConden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0FA139-B55A-A56C-5B13-C409B2CC2D8B}"/>
              </a:ext>
            </a:extLst>
          </p:cNvPr>
          <p:cNvSpPr txBox="1"/>
          <p:nvPr/>
        </p:nvSpPr>
        <p:spPr>
          <a:xfrm>
            <a:off x="940903" y="4070186"/>
            <a:ext cx="98090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hnschrift Condensed" panose="020B0502040204020203" pitchFamily="34" charset="0"/>
                <a:ea typeface="+mn-ea"/>
                <a:cs typeface="+mn-cs"/>
              </a:rPr>
              <a:t>b, Nói lên cảm xúc của bạn nhỏ</a:t>
            </a:r>
          </a:p>
          <a:p>
            <a:r>
              <a:rPr lang="en-US" sz="2800">
                <a:latin typeface="Bahnschrift Condensed" panose="020B0502040204020203" pitchFamily="34" charset="0"/>
              </a:rPr>
              <a:t>Sạch sẽ như mới  / Quần áo lên dây / Em yêu ngắm mãi/ Trắng hồng đôi tay/</a:t>
            </a: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2522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9CE6A4D-A786-BD69-E7F9-93DDC4FDF18B}"/>
              </a:ext>
            </a:extLst>
          </p:cNvPr>
          <p:cNvSpPr txBox="1"/>
          <p:nvPr/>
        </p:nvSpPr>
        <p:spPr>
          <a:xfrm>
            <a:off x="955964" y="1482436"/>
            <a:ext cx="98090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hnschrift Condensed" panose="020B0502040204020203" pitchFamily="34" charset="0"/>
                <a:ea typeface="+mn-ea"/>
                <a:cs typeface="+mn-cs"/>
              </a:rPr>
              <a:t>Nắng theo gió bay lượn trên cây tre , cây chuối / Nắng đầy trời nhộm vàng sân và lối đi.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BDA1794-3FE9-D715-16C8-B06C8BC437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964" y="395311"/>
            <a:ext cx="7059780" cy="112176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2F012D7-9DBE-0206-E816-F9BFA581DCBF}"/>
              </a:ext>
            </a:extLst>
          </p:cNvPr>
          <p:cNvSpPr txBox="1"/>
          <p:nvPr/>
        </p:nvSpPr>
        <p:spPr>
          <a:xfrm>
            <a:off x="1357745" y="2854036"/>
            <a:ext cx="86729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/>
              <a:t>4. Em hiểu câu thơ:’’ Nắng đi suốt ngày/ Giờ lo xuống núi’’  như thế nào?  </a:t>
            </a:r>
            <a:endParaRPr lang="vi-VN" sz="2800" b="1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04A9CD-7122-83B7-6AB7-DF6F8BAA4F54}"/>
              </a:ext>
            </a:extLst>
          </p:cNvPr>
          <p:cNvSpPr txBox="1"/>
          <p:nvPr/>
        </p:nvSpPr>
        <p:spPr>
          <a:xfrm>
            <a:off x="1607126" y="4142509"/>
            <a:ext cx="31588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 c. Nắng đang tắt </a:t>
            </a:r>
            <a:endParaRPr lang="vi-VN" sz="28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994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88AB568-76B3-5870-CA6B-3C5E236207BC}"/>
              </a:ext>
            </a:extLst>
          </p:cNvPr>
          <p:cNvSpPr txBox="1"/>
          <p:nvPr/>
        </p:nvSpPr>
        <p:spPr>
          <a:xfrm>
            <a:off x="2202873" y="969818"/>
            <a:ext cx="71350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>
                <a:solidFill>
                  <a:srgbClr val="FF0000"/>
                </a:solidFill>
              </a:rPr>
              <a:t> ?  </a:t>
            </a:r>
            <a:r>
              <a:rPr lang="en-US" sz="3200"/>
              <a:t>Bài thơ khen ai ? Khen về việc gì ? </a:t>
            </a:r>
            <a:endParaRPr lang="vi-VN" sz="32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27C3FB-AE59-C43D-C149-F4EF69A1BC95}"/>
              </a:ext>
            </a:extLst>
          </p:cNvPr>
          <p:cNvSpPr txBox="1"/>
          <p:nvPr/>
        </p:nvSpPr>
        <p:spPr>
          <a:xfrm>
            <a:off x="1683327" y="3089564"/>
            <a:ext cx="8174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rgbClr val="FF0000"/>
                </a:solidFill>
              </a:rPr>
              <a:t>Bài thơ khen bạn nhỏ biết giặt quần áo để phục vụ mình và giúp đỡ cha mẹ.</a:t>
            </a:r>
            <a:endParaRPr lang="vi-VN" sz="440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6DF27C-69F9-70C2-F947-E68DB9CFE3E3}"/>
              </a:ext>
            </a:extLst>
          </p:cNvPr>
          <p:cNvSpPr txBox="1"/>
          <p:nvPr/>
        </p:nvSpPr>
        <p:spPr>
          <a:xfrm>
            <a:off x="2202873" y="2341418"/>
            <a:ext cx="2646218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800" b="1" u="sng">
                <a:solidFill>
                  <a:srgbClr val="FF0000"/>
                </a:solidFill>
              </a:rPr>
              <a:t> Nội dung bài : </a:t>
            </a:r>
            <a:endParaRPr lang="vi-VN" sz="2800" b="1" u="sng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946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601</TotalTime>
  <Words>344</Words>
  <Application>Microsoft Office PowerPoint</Application>
  <PresentationFormat>Widescreen</PresentationFormat>
  <Paragraphs>44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Bahnschrift Condensed</vt:lpstr>
      <vt:lpstr>Bahnschrift SemiBold Condensed</vt:lpstr>
      <vt:lpstr>Bahnschrift SemiBold SemiConden</vt:lpstr>
      <vt:lpstr>Corbel</vt:lpstr>
      <vt:lpstr>Times New Roman</vt:lpstr>
      <vt:lpstr>Verdana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Trần Minh Quân</dc:creator>
  <cp:lastModifiedBy>Admin</cp:lastModifiedBy>
  <cp:revision>38</cp:revision>
  <cp:lastPrinted>2022-09-15T13:10:57Z</cp:lastPrinted>
  <dcterms:created xsi:type="dcterms:W3CDTF">2022-08-09T11:19:36Z</dcterms:created>
  <dcterms:modified xsi:type="dcterms:W3CDTF">2025-10-04T01:28:38Z</dcterms:modified>
</cp:coreProperties>
</file>