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330" r:id="rId2"/>
    <p:sldId id="364" r:id="rId3"/>
    <p:sldId id="427" r:id="rId4"/>
    <p:sldId id="428" r:id="rId5"/>
    <p:sldId id="429" r:id="rId6"/>
    <p:sldId id="431" r:id="rId7"/>
    <p:sldId id="432" r:id="rId8"/>
    <p:sldId id="433" r:id="rId9"/>
    <p:sldId id="434" r:id="rId10"/>
    <p:sldId id="416" r:id="rId11"/>
    <p:sldId id="417" r:id="rId12"/>
    <p:sldId id="418" r:id="rId13"/>
    <p:sldId id="419" r:id="rId14"/>
    <p:sldId id="420" r:id="rId15"/>
    <p:sldId id="392" r:id="rId16"/>
    <p:sldId id="413" r:id="rId17"/>
    <p:sldId id="415" r:id="rId18"/>
    <p:sldId id="412" r:id="rId19"/>
    <p:sldId id="409" r:id="rId20"/>
    <p:sldId id="423" r:id="rId21"/>
    <p:sldId id="424" r:id="rId22"/>
    <p:sldId id="422" r:id="rId23"/>
    <p:sldId id="425" r:id="rId24"/>
  </p:sldIdLst>
  <p:sldSz cx="9144000" cy="67659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08F"/>
    <a:srgbClr val="EC1D23"/>
    <a:srgbClr val="00A200"/>
    <a:srgbClr val="F16517"/>
    <a:srgbClr val="0066FF"/>
    <a:srgbClr val="EF3D41"/>
    <a:srgbClr val="CC3300"/>
    <a:srgbClr val="008000"/>
    <a:srgbClr val="D5EEF0"/>
    <a:srgbClr val="0094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1" autoAdjust="0"/>
    <p:restoredTop sz="83656" autoAdjust="0"/>
  </p:normalViewPr>
  <p:slideViewPr>
    <p:cSldViewPr snapToGrid="0">
      <p:cViewPr varScale="1">
        <p:scale>
          <a:sx n="62" d="100"/>
          <a:sy n="62" d="100"/>
        </p:scale>
        <p:origin x="1578" y="48"/>
      </p:cViewPr>
      <p:guideLst>
        <p:guide orient="horz" pos="213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7AFD6-4EE7-4D05-A380-AF9440AD1B72}" type="datetimeFigureOut">
              <a:rPr lang="vi-VN" smtClean="0"/>
              <a:pPr/>
              <a:t>04/02/2025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121D3-D7F4-4F81-AEB9-E85DC157793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3959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9CEAC-554F-4EC8-8E53-9B24D6CE5602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2838" y="685800"/>
            <a:ext cx="46323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426B2-AFDC-41D6-99F3-278F4286D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6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29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5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91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07294"/>
            <a:ext cx="7772400" cy="2355544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53677"/>
            <a:ext cx="6858000" cy="163353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366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1784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223"/>
            <a:ext cx="1971675" cy="57338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0223"/>
            <a:ext cx="5800725" cy="573380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2738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139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686785"/>
            <a:ext cx="7886700" cy="2814436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27846"/>
            <a:ext cx="7886700" cy="1480046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094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01114"/>
            <a:ext cx="3886200" cy="42929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01114"/>
            <a:ext cx="3886200" cy="42929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1203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0224"/>
            <a:ext cx="7886700" cy="1307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58592"/>
            <a:ext cx="3868340" cy="812850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471442"/>
            <a:ext cx="3868340" cy="36351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58592"/>
            <a:ext cx="3887391" cy="812850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471442"/>
            <a:ext cx="3887391" cy="36351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184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0836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92133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1062"/>
            <a:ext cx="2949178" cy="1578716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74169"/>
            <a:ext cx="4629150" cy="4808192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29777"/>
            <a:ext cx="2949178" cy="3760414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3571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1062"/>
            <a:ext cx="2949178" cy="1578716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74169"/>
            <a:ext cx="4629150" cy="4808192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29777"/>
            <a:ext cx="2949178" cy="3760414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7623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0224"/>
            <a:ext cx="7886700" cy="1307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01114"/>
            <a:ext cx="7886700" cy="4292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71012"/>
            <a:ext cx="2057400" cy="360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271012"/>
            <a:ext cx="3086100" cy="360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271012"/>
            <a:ext cx="2057400" cy="360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5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655828" y="30996"/>
            <a:ext cx="6014156" cy="16820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82"/>
              </a:avLst>
            </a:prstTxWarp>
          </a:bodyPr>
          <a:lstStyle/>
          <a:p>
            <a:pPr algn="ctr"/>
            <a:r>
              <a:rPr lang="vi-VN" sz="987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</a:t>
            </a:r>
            <a:r>
              <a:rPr lang="vi-VN" sz="987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14834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ông có mô tả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105"/>
            <a:ext cx="9143999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5963920"/>
            <a:ext cx="208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Xuân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12062904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76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5963920"/>
            <a:ext cx="208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Hoang Minh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18224109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Không có mô tả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6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04240" y="6055361"/>
            <a:ext cx="208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Thục</a:t>
            </a:r>
            <a:r>
              <a:rPr lang="en-US" sz="2800" dirty="0"/>
              <a:t> </a:t>
            </a:r>
            <a:r>
              <a:rPr lang="en-US" sz="2800" dirty="0" err="1"/>
              <a:t>Quyên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7159947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Không có mô tả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1"/>
            <a:ext cx="5029200" cy="676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16200" y="6167120"/>
            <a:ext cx="208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Thục</a:t>
            </a:r>
            <a:r>
              <a:rPr lang="en-US" sz="2800" dirty="0"/>
              <a:t> </a:t>
            </a:r>
            <a:r>
              <a:rPr lang="en-US" sz="2800" dirty="0" err="1"/>
              <a:t>Anh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523714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ông có mô tả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75"/>
            <a:ext cx="4511039" cy="315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hông có mô tả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3175"/>
            <a:ext cx="4246879" cy="315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hông có mô tả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1359"/>
            <a:ext cx="5506720" cy="350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hông có mô tả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080" y="3261359"/>
            <a:ext cx="3251199" cy="350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7680" y="2636540"/>
            <a:ext cx="208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Xuân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endParaRPr lang="vi-VN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118735" y="2636540"/>
            <a:ext cx="208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Hoang Minh</a:t>
            </a:r>
            <a:endParaRPr lang="vi-VN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87680" y="6242705"/>
            <a:ext cx="208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Thục</a:t>
            </a:r>
            <a:r>
              <a:rPr lang="en-US" sz="2800" dirty="0"/>
              <a:t> </a:t>
            </a:r>
            <a:r>
              <a:rPr lang="en-US" sz="2800" dirty="0" err="1"/>
              <a:t>Quyên</a:t>
            </a:r>
            <a:endParaRPr lang="vi-VN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304279" y="6313824"/>
            <a:ext cx="208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Thục</a:t>
            </a:r>
            <a:r>
              <a:rPr lang="en-US" sz="2800" dirty="0"/>
              <a:t> </a:t>
            </a:r>
            <a:r>
              <a:rPr lang="en-US" sz="2800" dirty="0" err="1"/>
              <a:t>Anh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379698283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8776" y="1414724"/>
            <a:ext cx="81282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+ </a:t>
            </a:r>
            <a:r>
              <a:rPr lang="en-US" sz="3200" b="1" dirty="0" err="1">
                <a:solidFill>
                  <a:srgbClr val="FF0000"/>
                </a:solidFill>
              </a:rPr>
              <a:t>Em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sẽ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chọn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những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màu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vẽ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pháo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hoa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+ </a:t>
            </a:r>
            <a:r>
              <a:rPr lang="en-US" sz="3200" b="1" dirty="0" err="1">
                <a:solidFill>
                  <a:srgbClr val="FF0000"/>
                </a:solidFill>
              </a:rPr>
              <a:t>Màu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phù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hợp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với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nền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pháo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hoa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được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nổi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bật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+ </a:t>
            </a:r>
            <a:r>
              <a:rPr lang="en-US" sz="3200" b="1" dirty="0" err="1">
                <a:solidFill>
                  <a:srgbClr val="FF0000"/>
                </a:solidFill>
              </a:rPr>
              <a:t>Em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sẽ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vẽ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pháo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hoa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như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thế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+ </a:t>
            </a:r>
            <a:r>
              <a:rPr lang="en-US" sz="3200" b="1" dirty="0" err="1">
                <a:solidFill>
                  <a:srgbClr val="FF0000"/>
                </a:solidFill>
              </a:rPr>
              <a:t>Cần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vẽ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thêm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ảnh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bức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tranh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đêm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pháo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hoa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4080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914" y="0"/>
            <a:ext cx="6841369" cy="1125343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Mĩ</a:t>
            </a:r>
            <a:r>
              <a:rPr lang="en-US" sz="3200" dirty="0"/>
              <a:t> </a:t>
            </a:r>
            <a:r>
              <a:rPr lang="en-US" sz="3200" dirty="0" err="1"/>
              <a:t>thuật</a:t>
            </a:r>
            <a:endParaRPr lang="vi-VN" sz="32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27028" y="908367"/>
            <a:ext cx="6921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Bài. Lung linh đêm pháo hoa. (tiết 2)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80533" y="2835461"/>
            <a:ext cx="77131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vi-VN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Vẽ hình ảnh pháo hoa .</a:t>
            </a:r>
          </a:p>
          <a:p>
            <a:pPr>
              <a:spcBef>
                <a:spcPct val="0"/>
              </a:spcBef>
              <a:buNone/>
            </a:pPr>
            <a:r>
              <a:rPr lang="vi-VN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Vẽ nền trời bằng màu đậm.</a:t>
            </a:r>
          </a:p>
          <a:p>
            <a:pPr>
              <a:spcBef>
                <a:spcPct val="0"/>
              </a:spcBef>
              <a:buNone/>
            </a:pPr>
            <a:r>
              <a:rPr lang="vi-VN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Vẽ thêm cảnh vật cho bức tranh.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2216" y="4609801"/>
            <a:ext cx="70950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>
                <a:solidFill>
                  <a:srgbClr val="FF0000"/>
                </a:solidFill>
              </a:rPr>
              <a:t>Lưu</a:t>
            </a:r>
            <a:r>
              <a:rPr lang="en-US" sz="3200" b="1" i="1" dirty="0">
                <a:solidFill>
                  <a:srgbClr val="FF0000"/>
                </a:solidFill>
              </a:rPr>
              <a:t> ý: </a:t>
            </a:r>
            <a:r>
              <a:rPr lang="en-US" sz="3200" b="1" i="1" dirty="0" err="1">
                <a:solidFill>
                  <a:srgbClr val="FF0000"/>
                </a:solidFill>
              </a:rPr>
              <a:t>Có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thể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sử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dụng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nhiều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màu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khác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nhau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khi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vẽ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pháo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hoa</a:t>
            </a:r>
            <a:r>
              <a:rPr lang="en-US" sz="3200" b="1" i="1" dirty="0">
                <a:solidFill>
                  <a:srgbClr val="FF0000"/>
                </a:solidFill>
              </a:rPr>
              <a:t>.</a:t>
            </a:r>
            <a:endParaRPr lang="vi-VN" sz="3200" b="1" i="1" dirty="0">
              <a:solidFill>
                <a:srgbClr val="FF0000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958298"/>
            <a:ext cx="6921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vi-VN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HĐ3. Vẽ tranh đêm pháo hoa.</a:t>
            </a:r>
          </a:p>
        </p:txBody>
      </p:sp>
    </p:spTree>
    <p:extLst>
      <p:ext uri="{BB962C8B-B14F-4D97-AF65-F5344CB8AC3E}">
        <p14:creationId xmlns:p14="http://schemas.microsoft.com/office/powerpoint/2010/main" val="39400939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49452" y="1727201"/>
            <a:ext cx="8211948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vi-VN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Em có ấn tượng với bài vẽ nào?</a:t>
            </a:r>
          </a:p>
          <a:p>
            <a:pPr>
              <a:spcBef>
                <a:spcPct val="0"/>
              </a:spcBef>
              <a:buNone/>
            </a:pPr>
            <a:r>
              <a:rPr lang="vi-VN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Nét chấm, hình, màu pháo hoa trong tranh được vẽ thế nào?</a:t>
            </a:r>
          </a:p>
          <a:p>
            <a:pPr>
              <a:spcBef>
                <a:spcPct val="0"/>
              </a:spcBef>
              <a:buNone/>
            </a:pPr>
            <a:r>
              <a:rPr lang="vi-VN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Ánh sáng trong tranh được tạo bởi các nét, màu nào?</a:t>
            </a:r>
          </a:p>
          <a:p>
            <a:pPr>
              <a:spcBef>
                <a:spcPct val="0"/>
              </a:spcBef>
              <a:buNone/>
            </a:pPr>
            <a:r>
              <a:rPr lang="vi-VN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Vẽ pháo hoa có thú vị không?</a:t>
            </a:r>
          </a:p>
          <a:p>
            <a:pPr>
              <a:spcBef>
                <a:spcPct val="0"/>
              </a:spcBef>
              <a:buNone/>
            </a:pPr>
            <a:r>
              <a:rPr lang="vi-VN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Học tập được những gì ở bức tranh của bạn</a:t>
            </a:r>
            <a:r>
              <a:rPr lang="vi-VN" alt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140946"/>
            <a:ext cx="6921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vi-VN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HĐ4. Phân tích – Đánh giá.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46457" y="878840"/>
            <a:ext cx="6921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vi-VN" altLang="vi-VN" b="1" i="1" dirty="0">
                <a:solidFill>
                  <a:srgbClr val="2540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bài vẽ và chia sẻ</a:t>
            </a:r>
            <a:r>
              <a:rPr lang="vi-VN" altLang="vi-VN" dirty="0">
                <a:solidFill>
                  <a:srgbClr val="2540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06587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7280" y="4276596"/>
            <a:ext cx="749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khám</a:t>
            </a:r>
            <a:r>
              <a:rPr lang="en-US" sz="3200" dirty="0"/>
              <a:t> </a:t>
            </a:r>
            <a:r>
              <a:rPr lang="en-US" sz="3200" dirty="0" err="1"/>
              <a:t>phá</a:t>
            </a:r>
            <a:r>
              <a:rPr lang="en-US" sz="3200" dirty="0"/>
              <a:t> </a:t>
            </a:r>
            <a:r>
              <a:rPr lang="en-US" sz="3200" dirty="0" err="1"/>
              <a:t>nét</a:t>
            </a:r>
            <a:r>
              <a:rPr lang="en-US" sz="3200" dirty="0"/>
              <a:t>, </a:t>
            </a:r>
            <a:r>
              <a:rPr lang="en-US" sz="3200" dirty="0" err="1"/>
              <a:t>chấm</a:t>
            </a:r>
            <a:r>
              <a:rPr lang="en-US" sz="3200" dirty="0"/>
              <a:t>, </a:t>
            </a:r>
            <a:r>
              <a:rPr lang="en-US" sz="3200" dirty="0" err="1"/>
              <a:t>hình</a:t>
            </a:r>
            <a:r>
              <a:rPr lang="en-US" sz="3200" dirty="0"/>
              <a:t>, </a:t>
            </a:r>
            <a:r>
              <a:rPr lang="en-US" sz="3200" dirty="0" err="1"/>
              <a:t>màu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họa</a:t>
            </a:r>
            <a:r>
              <a:rPr lang="en-US" sz="3200" dirty="0"/>
              <a:t> </a:t>
            </a:r>
            <a:r>
              <a:rPr lang="en-US" sz="3200" dirty="0" err="1"/>
              <a:t>sĩ</a:t>
            </a:r>
            <a:r>
              <a:rPr lang="en-US" sz="3200" dirty="0"/>
              <a:t>.</a:t>
            </a:r>
            <a:endParaRPr lang="vi-VN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117366"/>
            <a:ext cx="4944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Vận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- </a:t>
            </a:r>
            <a:r>
              <a:rPr lang="en-US" sz="3200" dirty="0" err="1"/>
              <a:t>Phát</a:t>
            </a:r>
            <a:r>
              <a:rPr lang="en-US" sz="3200" dirty="0"/>
              <a:t> </a:t>
            </a:r>
            <a:r>
              <a:rPr lang="en-US" sz="3200" dirty="0" err="1"/>
              <a:t>triển</a:t>
            </a:r>
            <a:endParaRPr lang="vi-VN" sz="3200" dirty="0"/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300481" y="1554480"/>
            <a:ext cx="6654800" cy="22920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82"/>
              </a:avLst>
            </a:prstTxWarp>
          </a:bodyPr>
          <a:lstStyle/>
          <a:p>
            <a:pPr algn="ctr"/>
            <a:r>
              <a:rPr lang="vi-VN" sz="7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26092395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hông có mô tả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47040"/>
            <a:ext cx="8077200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7040" y="5567680"/>
            <a:ext cx="7406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: </a:t>
            </a:r>
            <a:r>
              <a:rPr lang="en-US" sz="2400" dirty="0" err="1"/>
              <a:t>Pháo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endParaRPr lang="en-US" sz="2400" dirty="0"/>
          </a:p>
          <a:p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giả</a:t>
            </a:r>
            <a:r>
              <a:rPr lang="en-US" sz="2400" dirty="0"/>
              <a:t>: Ki-y-ô-xi Y-a-ma-</a:t>
            </a:r>
            <a:r>
              <a:rPr lang="en-US" sz="2400" dirty="0" err="1"/>
              <a:t>si</a:t>
            </a:r>
            <a:r>
              <a:rPr lang="en-US" sz="2400" dirty="0"/>
              <a:t>-ta (Kiyoshi </a:t>
            </a:r>
            <a:r>
              <a:rPr lang="en-US" sz="2400" dirty="0" err="1"/>
              <a:t>yamashita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: </a:t>
            </a:r>
            <a:r>
              <a:rPr lang="en-US" sz="2400" dirty="0" err="1"/>
              <a:t>Khắc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-14625"/>
            <a:ext cx="8696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khám</a:t>
            </a:r>
            <a:r>
              <a:rPr lang="en-US" sz="2400" dirty="0"/>
              <a:t> </a:t>
            </a:r>
            <a:r>
              <a:rPr lang="en-US" sz="2400" dirty="0" err="1"/>
              <a:t>phá</a:t>
            </a:r>
            <a:r>
              <a:rPr lang="en-US" sz="2400" dirty="0"/>
              <a:t> </a:t>
            </a:r>
            <a:r>
              <a:rPr lang="en-US" sz="2400" dirty="0" err="1"/>
              <a:t>nét</a:t>
            </a:r>
            <a:r>
              <a:rPr lang="en-US" sz="2400" dirty="0"/>
              <a:t>, </a:t>
            </a:r>
            <a:r>
              <a:rPr lang="en-US" sz="2400" dirty="0" err="1"/>
              <a:t>chấm</a:t>
            </a:r>
            <a:r>
              <a:rPr lang="en-US" sz="2400" dirty="0"/>
              <a:t>, </a:t>
            </a:r>
            <a:r>
              <a:rPr lang="en-US" sz="2400" dirty="0" err="1"/>
              <a:t>hình</a:t>
            </a:r>
            <a:r>
              <a:rPr lang="en-US" sz="2400" dirty="0"/>
              <a:t>,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tranh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họa</a:t>
            </a:r>
            <a:r>
              <a:rPr lang="en-US" sz="2400" dirty="0"/>
              <a:t> </a:t>
            </a:r>
            <a:r>
              <a:rPr lang="en-US" sz="2400" dirty="0" err="1"/>
              <a:t>sĩ</a:t>
            </a:r>
            <a:r>
              <a:rPr lang="en-US" sz="2400" dirty="0"/>
              <a:t>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1435282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58" y="263475"/>
            <a:ext cx="7897283" cy="90946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12921" y="1129932"/>
            <a:ext cx="6921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Lung linh đêm pháo hoa. (tiết </a:t>
            </a: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5614" y="2279607"/>
            <a:ext cx="274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alt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2373FFB-E926-412A-A92F-4E9E931D9D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65" y="3363133"/>
            <a:ext cx="4205067" cy="26716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80EE547-8AAA-4571-BF63-A2E09DE01E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77" y="2014406"/>
            <a:ext cx="3797085" cy="25945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81CB337-CF55-4DD3-A64F-286D33A3CC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539" y="4757980"/>
            <a:ext cx="3108011" cy="200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585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hông có mô tả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8870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hông có mô tả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6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9661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ông có mô tả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8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8505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Không có mô tả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76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9800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5963920"/>
            <a:ext cx="208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Xuân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endParaRPr lang="vi-VN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2373FFB-E926-412A-A92F-4E9E931D9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6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728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CAD2D4F-7248-4873-9BE1-2C344A35B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76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059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4865D1F-9687-4D89-80E3-258218C3E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76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780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40305" y="1234936"/>
            <a:ext cx="6921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Lung linh đêm pháo hoa. (tiết 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5614" y="2031639"/>
            <a:ext cx="274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alt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ADF8AE11-6405-40EC-A099-C2163AA84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70" y="2678406"/>
            <a:ext cx="61327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</a:t>
            </a:r>
            <a:r>
              <a:rPr lang="vi-VN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None/>
            </a:pP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3358" y="263475"/>
            <a:ext cx="7897283" cy="90946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8555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C053E59-9FAC-41FF-A5CD-125B4D4EA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14" y="410482"/>
            <a:ext cx="3978729" cy="30620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4D51B66-A793-4AB5-854E-28922D36F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0482"/>
            <a:ext cx="4321629" cy="2938917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="" xmlns:a16="http://schemas.microsoft.com/office/drawing/2014/main" id="{B3E8DEEF-CF56-4EF4-BEA2-3D7E85EF9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4814" y="3947330"/>
            <a:ext cx="2743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vi-VN" alt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="" xmlns:a16="http://schemas.microsoft.com/office/drawing/2014/main" id="{4F7AF118-D68D-46C2-A025-91A5C05BE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214" y="3947330"/>
            <a:ext cx="2743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Bước1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vi-VN" alt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7272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3514" y="367374"/>
            <a:ext cx="72172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195B7AC-EF00-43DB-97B2-7AD6BF8554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448" y="1761082"/>
            <a:ext cx="6290761" cy="48079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725E978-DB7C-420A-A51B-CC40621F54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448" y="1807576"/>
            <a:ext cx="6290761" cy="48079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64AE496-0DFF-4AA7-87FA-040B02EEFD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447" y="1807576"/>
            <a:ext cx="6290761" cy="48079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DE7FD35-F18B-4193-8DAE-82C7C5936C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445" y="1838572"/>
            <a:ext cx="6290761" cy="480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903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37884" y="1650860"/>
            <a:ext cx="6921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Lung linh đêm pháo hoa. (tiết 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5614" y="2543073"/>
            <a:ext cx="274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alt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ADF8AE11-6405-40EC-A099-C2163AA84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70" y="3127848"/>
            <a:ext cx="61327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</a:t>
            </a:r>
            <a:r>
              <a:rPr lang="vi-VN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="" xmlns:a16="http://schemas.microsoft.com/office/drawing/2014/main" id="{EE425E80-FA98-483D-8512-06AE44FC2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70" y="3742724"/>
            <a:ext cx="61327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3358" y="263475"/>
            <a:ext cx="7897283" cy="90946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7645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7104</TotalTime>
  <Words>391</Words>
  <Application>Microsoft Office PowerPoint</Application>
  <PresentationFormat>Custom</PresentationFormat>
  <Paragraphs>55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 Mĩ thuật</vt:lpstr>
      <vt:lpstr>PowerPoint Presentation</vt:lpstr>
      <vt:lpstr>PowerPoint Presentation</vt:lpstr>
      <vt:lpstr>PowerPoint Presentation</vt:lpstr>
      <vt:lpstr> Mĩ thuật</vt:lpstr>
      <vt:lpstr>PowerPoint Presentation</vt:lpstr>
      <vt:lpstr>PowerPoint Presentation</vt:lpstr>
      <vt:lpstr>  Mĩ thuật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Mĩ thuật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PC</cp:lastModifiedBy>
  <cp:revision>604</cp:revision>
  <cp:lastPrinted>2020-11-18T14:41:42Z</cp:lastPrinted>
  <dcterms:created xsi:type="dcterms:W3CDTF">2018-10-04T02:59:51Z</dcterms:created>
  <dcterms:modified xsi:type="dcterms:W3CDTF">2025-02-04T04:20:44Z</dcterms:modified>
</cp:coreProperties>
</file>