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28"/>
  </p:notesMasterIdLst>
  <p:sldIdLst>
    <p:sldId id="347" r:id="rId3"/>
    <p:sldId id="262" r:id="rId4"/>
    <p:sldId id="370" r:id="rId5"/>
    <p:sldId id="416" r:id="rId6"/>
    <p:sldId id="417" r:id="rId7"/>
    <p:sldId id="419" r:id="rId8"/>
    <p:sldId id="412" r:id="rId9"/>
    <p:sldId id="413" r:id="rId10"/>
    <p:sldId id="420" r:id="rId11"/>
    <p:sldId id="421" r:id="rId12"/>
    <p:sldId id="422" r:id="rId13"/>
    <p:sldId id="396" r:id="rId14"/>
    <p:sldId id="400" r:id="rId15"/>
    <p:sldId id="425" r:id="rId16"/>
    <p:sldId id="397" r:id="rId17"/>
    <p:sldId id="398" r:id="rId18"/>
    <p:sldId id="399" r:id="rId19"/>
    <p:sldId id="365" r:id="rId20"/>
    <p:sldId id="363" r:id="rId21"/>
    <p:sldId id="364" r:id="rId22"/>
    <p:sldId id="423" r:id="rId23"/>
    <p:sldId id="401" r:id="rId24"/>
    <p:sldId id="379" r:id="rId25"/>
    <p:sldId id="42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E3F3"/>
    <a:srgbClr val="E11F69"/>
    <a:srgbClr val="FF00FF"/>
    <a:srgbClr val="E8A2C0"/>
    <a:srgbClr val="F298D6"/>
    <a:srgbClr val="00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89879" autoAdjust="0"/>
  </p:normalViewPr>
  <p:slideViewPr>
    <p:cSldViewPr snapToGrid="0">
      <p:cViewPr varScale="1">
        <p:scale>
          <a:sx n="59" d="100"/>
          <a:sy n="59" d="100"/>
        </p:scale>
        <p:origin x="268" y="32"/>
      </p:cViewPr>
      <p:guideLst>
        <p:guide orient="horz" pos="2160"/>
        <p:guide pos="381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DAB96-B8EF-4ECA-82F6-CA2A0A514080}" type="datetimeFigureOut">
              <a:rPr lang="en-US" smtClean="0"/>
              <a:t>7/21/2024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BF5C3-98C9-4DE1-ACEE-16B969DC14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EBF5C3-98C9-4DE1-ACEE-16B969DC144E}" type="slidenum">
              <a:rPr lang="en-US" smtClean="0"/>
              <a:t>3</a:t>
            </a:fld>
            <a:endParaRPr lang="en-US"/>
          </a:p>
        </p:txBody>
      </p:sp>
    </p:spTree>
    <p:extLst>
      <p:ext uri="{BB962C8B-B14F-4D97-AF65-F5344CB8AC3E}">
        <p14:creationId xmlns:p14="http://schemas.microsoft.com/office/powerpoint/2010/main" val="1971209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4</a:t>
            </a:fld>
            <a:endParaRPr lang="en-US"/>
          </a:p>
        </p:txBody>
      </p:sp>
    </p:spTree>
    <p:extLst>
      <p:ext uri="{BB962C8B-B14F-4D97-AF65-F5344CB8AC3E}">
        <p14:creationId xmlns:p14="http://schemas.microsoft.com/office/powerpoint/2010/main" val="31685679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9" name="Picture 10"/>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92" y="0"/>
            <a:ext cx="12191508"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pic>
        <p:nvPicPr>
          <p:cNvPr id="13" name="Picture 12" descr="Diagram&#10;&#10;Description automatically generated with medium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fld id="{0BB231DB-4B24-4066-A7B0-8FB8E7FFBC6C}" type="datetimeFigureOut">
              <a:rPr lang="en-US" smtClean="0"/>
              <a:t>7/21/2024</a:t>
            </a:fld>
            <a:endParaRPr lang="en-US"/>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fld id="{796DE11B-45D4-4B64-958F-F75A47E1B924}"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7/21/2024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989569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44E6E6-66EA-4261-BC32-F98BF6CC210C}" type="datetimeFigureOut">
              <a:rPr lang="en-US" smtClean="0"/>
              <a:t>7/21/2024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211B76-5616-4E9D-896D-683DCF1C7392}" type="slidenum">
              <a:rPr lang="en-US" smtClean="0"/>
              <a:t>‹#›</a:t>
            </a:fld>
            <a:endParaRPr lang="en-US"/>
          </a:p>
        </p:txBody>
      </p:sp>
      <p:pic>
        <p:nvPicPr>
          <p:cNvPr id="8" name="Picture 7" descr="A basketball court with a basketball hoop&#10;&#10;Description automatically generated with low confidenc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t>7/21/2024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4E6E6-66EA-4261-BC32-F98BF6CC210C}" type="datetimeFigureOut">
              <a:rPr lang="en-US" smtClean="0"/>
              <a:t>7/21/2024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211B76-5616-4E9D-896D-683DCF1C7392}" type="slidenum">
              <a:rPr lang="en-US" smtClean="0"/>
              <a:t>‹#›</a:t>
            </a:fld>
            <a:endParaRPr lang="en-US"/>
          </a:p>
        </p:txBody>
      </p:sp>
      <p:pic>
        <p:nvPicPr>
          <p:cNvPr id="5" name="Picture 30"/>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44E6E6-66EA-4261-BC32-F98BF6CC210C}" type="datetimeFigureOut">
              <a:rPr lang="en-US" smtClean="0"/>
              <a:t>7/21/2024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211B76-5616-4E9D-896D-683DCF1C7392}" type="slidenum">
              <a:rPr lang="en-US" smtClean="0"/>
              <a:t>‹#›</a:t>
            </a:fld>
            <a:endParaRPr lang="en-US"/>
          </a:p>
        </p:txBody>
      </p:sp>
      <p:pic>
        <p:nvPicPr>
          <p:cNvPr id="6" name="Picture 11"/>
          <p:cNvPicPr>
            <a:picLocks noChangeAspect="1"/>
          </p:cNvPicPr>
          <p:nvPr userDrawn="1"/>
        </p:nvPicPr>
        <p:blipFill>
          <a:blip r:embed="rId2">
            <a:alphaModFix amt="74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0"/>
            <a:ext cx="12192000" cy="684282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44E6E6-66EA-4261-BC32-F98BF6CC210C}" type="datetimeFigureOut">
              <a:rPr lang="en-US" smtClean="0"/>
              <a:t>7/21/2024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211B76-5616-4E9D-896D-683DCF1C739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4E6E6-66EA-4261-BC32-F98BF6CC210C}" type="datetimeFigureOut">
              <a:rPr lang="en-US" smtClean="0"/>
              <a:t>7/21/2024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11B76-5616-4E9D-896D-683DCF1C739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98"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wmf"/><Relationship Id="rId5" Type="http://schemas.openxmlformats.org/officeDocument/2006/relationships/image" Target="../media/image10.png"/><Relationship Id="rId4" Type="http://schemas.openxmlformats.org/officeDocument/2006/relationships/image" Target="../media/image9.wm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484179" y="1586784"/>
            <a:ext cx="613689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16"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1781503" y="734037"/>
            <a:ext cx="8576441"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THEO NHÓM</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pic>
        <p:nvPicPr>
          <p:cNvPr id="7" name="Picture 6" descr="A group of dolls&#10;&#10;Description automatically generated with low confidence">
            <a:extLst>
              <a:ext uri="{FF2B5EF4-FFF2-40B4-BE49-F238E27FC236}">
                <a16:creationId xmlns:a16="http://schemas.microsoft.com/office/drawing/2014/main" id="{6F464680-90FC-7CC1-640B-8BD8B69769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4" y="1905000"/>
            <a:ext cx="3404056" cy="4379298"/>
          </a:xfrm>
          <a:prstGeom prst="rect">
            <a:avLst/>
          </a:prstGeom>
          <a:effectLst>
            <a:outerShdw blurRad="76200" dir="13500000" sy="23000" kx="1200000" algn="br" rotWithShape="0">
              <a:prstClr val="black">
                <a:alpha val="20000"/>
              </a:prstClr>
            </a:outerShdw>
          </a:effectLst>
        </p:spPr>
      </p:pic>
      <p:sp>
        <p:nvSpPr>
          <p:cNvPr id="10" name="Rectangle: Rounded Corners 34">
            <a:extLst>
              <a:ext uri="{FF2B5EF4-FFF2-40B4-BE49-F238E27FC236}">
                <a16:creationId xmlns:a16="http://schemas.microsoft.com/office/drawing/2014/main" id="{DDE22D18-D7F0-6B4F-3D53-66B11D020E0D}"/>
              </a:ext>
            </a:extLst>
          </p:cNvPr>
          <p:cNvSpPr/>
          <p:nvPr/>
        </p:nvSpPr>
        <p:spPr>
          <a:xfrm>
            <a:off x="3600520" y="2267607"/>
            <a:ext cx="8328152" cy="2824655"/>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00">
              <a:alpha val="94902"/>
            </a:srgb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smtClean="0">
                <a:solidFill>
                  <a:srgbClr val="000000"/>
                </a:solidFill>
                <a:latin typeface="UTM Avo" panose="02040603050506020204" pitchFamily="18" charset="0"/>
                <a:cs typeface="Calibri" panose="020F0502020204030204" pitchFamily="34" charset="0"/>
                <a:sym typeface="Arial"/>
              </a:rPr>
              <a:t>Mỗi</a:t>
            </a:r>
            <a:r>
              <a:rPr lang="en-US" sz="3200" kern="0" dirty="0" smtClean="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smtClean="0">
                <a:solidFill>
                  <a:srgbClr val="000000"/>
                </a:solidFill>
                <a:latin typeface="UTM Avo" panose="02040603050506020204" pitchFamily="18" charset="0"/>
                <a:cs typeface="Calibri" panose="020F0502020204030204" pitchFamily="34" charset="0"/>
                <a:sym typeface="Arial"/>
              </a:rPr>
              <a:t>3 </a:t>
            </a:r>
            <a:r>
              <a:rPr lang="en-US" sz="3200" kern="0" dirty="0" err="1">
                <a:solidFill>
                  <a:srgbClr val="000000"/>
                </a:solidFill>
                <a:latin typeface="UTM Avo" panose="02040603050506020204" pitchFamily="18" charset="0"/>
                <a:cs typeface="Calibri" panose="020F0502020204030204" pitchFamily="34" charset="0"/>
                <a:sym typeface="Arial"/>
              </a:rPr>
              <a:t>bạn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trong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Một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số</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nhóm</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nối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tiếp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trước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lớp</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yêu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cầu</a:t>
            </a:r>
            <a:r>
              <a:rPr lang="en-US" sz="3200" kern="0" dirty="0">
                <a:solidFill>
                  <a:srgbClr val="000000"/>
                </a:solidFill>
                <a:latin typeface="UTM Avo" panose="02040603050506020204" pitchFamily="18" charset="0"/>
                <a:cs typeface="Calibri" panose="020F0502020204030204" pitchFamily="34" charset="0"/>
                <a:sym typeface="Arial"/>
              </a:rPr>
              <a:t>.</a:t>
            </a:r>
          </a:p>
        </p:txBody>
      </p:sp>
    </p:spTree>
    <p:extLst>
      <p:ext uri="{BB962C8B-B14F-4D97-AF65-F5344CB8AC3E}">
        <p14:creationId xmlns:p14="http://schemas.microsoft.com/office/powerpoint/2010/main" val="19393941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765787" y="1550567"/>
            <a:ext cx="8857280"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Tìm hiểu bài</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728834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4">
            <a:extLst>
              <a:ext uri="{FF2B5EF4-FFF2-40B4-BE49-F238E27FC236}">
                <a16:creationId xmlns:a16="http://schemas.microsoft.com/office/drawing/2014/main" id="{52D57391-E826-3000-8A27-367B9067B83B}"/>
              </a:ext>
            </a:extLst>
          </p:cNvPr>
          <p:cNvSpPr txBox="1"/>
          <p:nvPr/>
        </p:nvSpPr>
        <p:spPr>
          <a:xfrm>
            <a:off x="549964" y="1588464"/>
            <a:ext cx="11111949" cy="378565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1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Theo bạn, vì sao tác giả chọn cảnh mưa Sài Gòn để tả?</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en-GB" altLang="en-US" sz="3200" dirty="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Tác giả chọn miêu tả cảnh mưa vì những cơn mưa ở Sài Gòn rất đặc biệt: đến nhanh và tạnh cũng </a:t>
            </a:r>
            <a:r>
              <a:rPr lang="vi-VN" altLang="en-US" sz="3200" dirty="0" smtClean="0">
                <a:solidFill>
                  <a:srgbClr val="7030A0"/>
                </a:solidFill>
                <a:latin typeface="UTM Avo" panose="02040603050506020204" pitchFamily="18" charset="0"/>
                <a:cs typeface="Times New Roman" panose="02020603050405020304" pitchFamily="18" charset="0"/>
              </a:rPr>
              <a:t>nhanh</a:t>
            </a:r>
            <a:r>
              <a:rPr lang="en-US" altLang="en-US" sz="3200" dirty="0" smtClean="0">
                <a:solidFill>
                  <a:srgbClr val="7030A0"/>
                </a:solidFill>
                <a:latin typeface="UTM Avo" panose="02040603050506020204" pitchFamily="18" charset="0"/>
                <a:cs typeface="Times New Roman" panose="02020603050405020304" pitchFamily="18" charset="0"/>
              </a:rPr>
              <a:t> </a:t>
            </a:r>
            <a:r>
              <a:rPr lang="vi-VN" altLang="en-US" sz="3200" dirty="0" smtClean="0">
                <a:solidFill>
                  <a:srgbClr val="7030A0"/>
                </a:solidFill>
                <a:latin typeface="UTM Avo" panose="02040603050506020204" pitchFamily="18" charset="0"/>
                <a:cs typeface="Times New Roman" panose="02020603050405020304" pitchFamily="18" charset="0"/>
              </a:rPr>
              <a:t>và </a:t>
            </a:r>
            <a:r>
              <a:rPr lang="vi-VN" altLang="en-US" sz="3200" dirty="0">
                <a:solidFill>
                  <a:srgbClr val="7030A0"/>
                </a:solidFill>
                <a:latin typeface="UTM Avo" panose="02040603050506020204" pitchFamily="18" charset="0"/>
                <a:cs typeface="Times New Roman" panose="02020603050405020304" pitchFamily="18" charset="0"/>
              </a:rPr>
              <a:t>hình ảnh cơn mưa đến bất chợt hối hả vội vàng cũng giống như nhịp sống ngày thường của người dân ở </a:t>
            </a:r>
            <a:r>
              <a:rPr lang="vi-VN" altLang="en-US" sz="3200" dirty="0" smtClean="0">
                <a:solidFill>
                  <a:srgbClr val="7030A0"/>
                </a:solidFill>
                <a:latin typeface="UTM Avo" panose="02040603050506020204" pitchFamily="18" charset="0"/>
                <a:cs typeface="Times New Roman" panose="02020603050405020304" pitchFamily="18" charset="0"/>
              </a:rPr>
              <a:t>đây</a:t>
            </a:r>
            <a:r>
              <a:rPr lang="en-US" altLang="en-US" sz="3200" dirty="0" smtClean="0">
                <a:solidFill>
                  <a:srgbClr val="7030A0"/>
                </a:solidFill>
                <a:latin typeface="UTM Avo" panose="02040603050506020204" pitchFamily="18" charset="0"/>
                <a:cs typeface="Times New Roman" panose="02020603050405020304" pitchFamily="18" charset="0"/>
              </a:rPr>
              <a:t>./ …</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42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535202" y="1166842"/>
            <a:ext cx="11315644"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2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Ấn tượng của tác giả về mưa Sài Gòn được thể hiện ở những từ ngữ, chi tiết nào trong đoạn 2?</a:t>
            </a:r>
            <a:endParaRPr lang="de-DE" sz="3200" b="1" dirty="0">
              <a:solidFill>
                <a:srgbClr val="FF0000"/>
              </a:solidFill>
              <a:latin typeface="UTM Avo" panose="02040603050506020204" pitchFamily="18" charset="0"/>
              <a:cs typeface="Times New Roman" pitchFamily="18" charset="0"/>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Thể hiện qua các từ ngữ: đột ngột, vội vàng, ráo riết, chợt đến chợt đi. Những từ ngữ đó cho thấy mưa ở Sài Gòn đến rất nhanh và bất ngờ, mưa rất lớn, ào ạt; tạnh cũng rất nhanh và bất ngờ như lúc đến</a:t>
            </a:r>
            <a:r>
              <a:rPr lang="vi-VN" altLang="en-US" sz="3200" dirty="0" smtClean="0">
                <a:solidFill>
                  <a:srgbClr val="7030A0"/>
                </a:solidFill>
                <a:latin typeface="UTM Avo" panose="02040603050506020204" pitchFamily="18" charset="0"/>
                <a:cs typeface="Times New Roman" panose="02020603050405020304" pitchFamily="18" charset="0"/>
              </a:rPr>
              <a:t>.</a:t>
            </a:r>
            <a:endParaRPr lang="vi-VN"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39825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FFA9DEE-BEBA-D4DE-ED2A-EE19219771C2}"/>
              </a:ext>
            </a:extLst>
          </p:cNvPr>
          <p:cNvSpPr txBox="1"/>
          <p:nvPr/>
        </p:nvSpPr>
        <p:spPr>
          <a:xfrm>
            <a:off x="731146" y="428178"/>
            <a:ext cx="11315644" cy="6001643"/>
          </a:xfrm>
          <a:prstGeom prst="rect">
            <a:avLst/>
          </a:prstGeom>
          <a:noFill/>
        </p:spPr>
        <p:txBody>
          <a:bodyPr wrap="square" rtlCol="0" anchor="t">
            <a:spAutoFit/>
          </a:bodyPr>
          <a:lstStyle/>
          <a:p>
            <a:pPr algn="just">
              <a:lnSpc>
                <a:spcPct val="150000"/>
              </a:lnSpc>
            </a:pPr>
            <a:r>
              <a:rPr lang="vi-VN" altLang="en-US" sz="3200" dirty="0" smtClean="0">
                <a:solidFill>
                  <a:srgbClr val="7030A0"/>
                </a:solidFill>
                <a:latin typeface="UTM Avo" panose="02040603050506020204" pitchFamily="18" charset="0"/>
                <a:cs typeface="Times New Roman" panose="02020603050405020304" pitchFamily="18" charset="0"/>
              </a:rPr>
              <a:t>- </a:t>
            </a:r>
            <a:r>
              <a:rPr lang="vi-VN" altLang="en-US" sz="3200" dirty="0">
                <a:solidFill>
                  <a:srgbClr val="7030A0"/>
                </a:solidFill>
                <a:latin typeface="UTM Avo" panose="02040603050506020204" pitchFamily="18" charset="0"/>
                <a:cs typeface="Times New Roman" panose="02020603050405020304" pitchFamily="18" charset="0"/>
              </a:rPr>
              <a:t>Thể hiện qua các chi tiết:</a:t>
            </a: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Đang nắng chói chang đấy nhưng bất chợt lại mưa ngay. Mưa ào ào. Ầm ầm.</a:t>
            </a: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Xối xả. Mưa hối hả.</a:t>
            </a: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Những cơn mưa nhanh đến mà cũng nhanh đi.</a:t>
            </a: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Tưới mát cho Sài Gòn độ khoảng nửa giờ hoặc có thể ngắn hơn, mưa tạnh, trời lại trở về với cái nắng thường thấy. Đường lại ráo như mưa chưa từng đến.</a:t>
            </a:r>
          </a:p>
        </p:txBody>
      </p:sp>
    </p:spTree>
    <p:extLst>
      <p:ext uri="{BB962C8B-B14F-4D97-AF65-F5344CB8AC3E}">
        <p14:creationId xmlns:p14="http://schemas.microsoft.com/office/powerpoint/2010/main" val="2090304144"/>
      </p:ext>
    </p:extLst>
  </p:cSld>
  <p:clrMapOvr>
    <a:masterClrMapping/>
  </p:clrMapOvr>
  <p:timing>
    <p:tnLst>
      <p:par>
        <p:cTn id="1" dur="indefinite" restart="never" nodeType="tmRoot"/>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AEE749AC-E0D5-B296-3256-AC21B936A629}"/>
              </a:ext>
            </a:extLst>
          </p:cNvPr>
          <p:cNvSpPr txBox="1"/>
          <p:nvPr/>
        </p:nvSpPr>
        <p:spPr>
          <a:xfrm>
            <a:off x="388106" y="1557991"/>
            <a:ext cx="11435665" cy="2677656"/>
          </a:xfrm>
          <a:prstGeom prst="rect">
            <a:avLst/>
          </a:prstGeom>
          <a:noFill/>
        </p:spPr>
        <p:txBody>
          <a:bodyPr wrap="square" rtlCol="0" anchor="t">
            <a:spAutoFit/>
          </a:bodyPr>
          <a:lstStyle/>
          <a:p>
            <a:pPr algn="just">
              <a:lnSpc>
                <a:spcPct val="150000"/>
              </a:lnSpc>
            </a:pPr>
            <a:r>
              <a:rPr lang="en-GB" altLang="en-US" sz="2800" dirty="0" err="1">
                <a:solidFill>
                  <a:srgbClr val="FF0000"/>
                </a:solidFill>
                <a:latin typeface="UTM Avo" panose="02040603050506020204" pitchFamily="18" charset="0"/>
                <a:cs typeface="Times New Roman" panose="02020603050405020304" pitchFamily="18" charset="0"/>
                <a:sym typeface="+mn-ea"/>
              </a:rPr>
              <a:t>Câu</a:t>
            </a:r>
            <a:r>
              <a:rPr lang="en-GB" altLang="en-US" sz="2800" dirty="0">
                <a:solidFill>
                  <a:srgbClr val="FF0000"/>
                </a:solidFill>
                <a:latin typeface="UTM Avo" panose="02040603050506020204" pitchFamily="18" charset="0"/>
                <a:cs typeface="Times New Roman" panose="02020603050405020304" pitchFamily="18" charset="0"/>
                <a:sym typeface="+mn-ea"/>
              </a:rPr>
              <a:t> 3 </a:t>
            </a:r>
            <a:r>
              <a:rPr lang="en-US" altLang="en-GB" sz="2800" dirty="0">
                <a:solidFill>
                  <a:srgbClr val="FF0000"/>
                </a:solidFill>
                <a:latin typeface="UTM Avo" panose="02040603050506020204" pitchFamily="18" charset="0"/>
                <a:cs typeface="Times New Roman" panose="02020603050405020304" pitchFamily="18" charset="0"/>
                <a:sym typeface="+mn-ea"/>
              </a:rPr>
              <a:t>:</a:t>
            </a:r>
            <a:r>
              <a:rPr lang="en-GB" altLang="en-US" sz="2800" dirty="0">
                <a:solidFill>
                  <a:srgbClr val="FF0000"/>
                </a:solidFill>
                <a:latin typeface="UTM Avo" panose="02040603050506020204" pitchFamily="18" charset="0"/>
                <a:cs typeface="Times New Roman" panose="02020603050405020304" pitchFamily="18" charset="0"/>
                <a:sym typeface="+mn-ea"/>
              </a:rPr>
              <a:t> </a:t>
            </a:r>
            <a:r>
              <a:rPr lang="vi-VN" altLang="en-US" sz="2800" dirty="0">
                <a:solidFill>
                  <a:srgbClr val="FF0000"/>
                </a:solidFill>
                <a:latin typeface="UTM Avo" panose="02040603050506020204" pitchFamily="18" charset="0"/>
                <a:cs typeface="Times New Roman" panose="02020603050405020304" pitchFamily="18" charset="0"/>
                <a:sym typeface="+mn-ea"/>
              </a:rPr>
              <a:t>Tác giả liên hệ mưa Sài Gòn với những đặc điểm nào của cuộc sống ở thành phố này? </a:t>
            </a:r>
            <a:endParaRPr lang="de-DE" sz="2800" b="1" dirty="0">
              <a:solidFill>
                <a:srgbClr val="FF0000"/>
              </a:solidFill>
              <a:latin typeface="UTM Avo" panose="02040603050506020204" pitchFamily="18" charset="0"/>
              <a:cs typeface="Times New Roman" pitchFamily="18" charset="0"/>
            </a:endParaRPr>
          </a:p>
          <a:p>
            <a:pPr algn="just">
              <a:lnSpc>
                <a:spcPct val="150000"/>
              </a:lnSpc>
            </a:pPr>
            <a:r>
              <a:rPr lang="en-US" sz="28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a:t>
            </a:r>
            <a:r>
              <a:rPr lang="vi-VN" sz="2800" kern="100" dirty="0" smtClean="0">
                <a:solidFill>
                  <a:srgbClr val="7030A0"/>
                </a:solidFill>
                <a:latin typeface="UTM Avo" panose="02040603050506020204" pitchFamily="18" charset="0"/>
                <a:ea typeface="Times New Roman" panose="02020603050405020304" pitchFamily="18" charset="0"/>
                <a:cs typeface="Times New Roman" panose="02020603050405020304" pitchFamily="18" charset="0"/>
              </a:rPr>
              <a:t>Tác </a:t>
            </a:r>
            <a:r>
              <a:rPr lang="vi-VN" sz="2800" kern="100" dirty="0">
                <a:solidFill>
                  <a:srgbClr val="7030A0"/>
                </a:solidFill>
                <a:latin typeface="UTM Avo" panose="02040603050506020204" pitchFamily="18" charset="0"/>
                <a:ea typeface="Times New Roman" panose="02020603050405020304" pitchFamily="18" charset="0"/>
                <a:cs typeface="Times New Roman" panose="02020603050405020304" pitchFamily="18" charset="0"/>
              </a:rPr>
              <a:t>giả liên hệ cơn mưa với nhịp sống hối hả của Sài Gòn: Mưa ào ào. Ầm ầm. Xối xả. Hối hả như chính nhịp sống tại nơi này.</a:t>
            </a:r>
            <a:endParaRPr lang="en-GB" altLang="en-US" sz="28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23827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DFCB8ABF-57B3-95ED-B776-C9AB858BAA98}"/>
              </a:ext>
            </a:extLst>
          </p:cNvPr>
          <p:cNvSpPr txBox="1"/>
          <p:nvPr/>
        </p:nvSpPr>
        <p:spPr>
          <a:xfrm>
            <a:off x="540025" y="1644911"/>
            <a:ext cx="11189520" cy="3785652"/>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4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Cơn mưa đem lại những niềm vui như thế nào</a:t>
            </a:r>
            <a:r>
              <a:rPr lang="vi-VN" altLang="en-US" sz="3200" dirty="0" smtClean="0">
                <a:solidFill>
                  <a:srgbClr val="FF0000"/>
                </a:solidFill>
                <a:latin typeface="UTM Avo" panose="02040603050506020204" pitchFamily="18" charset="0"/>
                <a:cs typeface="Times New Roman" pitchFamily="18" charset="0"/>
                <a:sym typeface="+mn-ea"/>
              </a:rPr>
              <a:t>?</a:t>
            </a:r>
            <a:endParaRPr lang="en-US" altLang="en-US" sz="3200" dirty="0" smtClean="0">
              <a:solidFill>
                <a:srgbClr val="FF0000"/>
              </a:solidFill>
              <a:latin typeface="UTM Avo" panose="02040603050506020204" pitchFamily="18" charset="0"/>
              <a:cs typeface="Times New Roman" pitchFamily="18" charset="0"/>
              <a:sym typeface="+mn-ea"/>
            </a:endParaRPr>
          </a:p>
          <a:p>
            <a:pPr algn="just">
              <a:lnSpc>
                <a:spcPct val="150000"/>
              </a:lnSpc>
            </a:pPr>
            <a:r>
              <a:rPr lang="vi-VN" altLang="en-US" sz="3200" dirty="0">
                <a:solidFill>
                  <a:srgbClr val="7030A0"/>
                </a:solidFill>
                <a:latin typeface="UTM Avo" panose="02040603050506020204" pitchFamily="18" charset="0"/>
                <a:cs typeface="Times New Roman" panose="02020603050405020304" pitchFamily="18" charset="0"/>
              </a:rPr>
              <a:t>- Cơn mưa đến dường như không báo trước đã xua đi cái nắng chói chang, cái nóng oi bức của những ngày hè Sài Gòn. Sau cơn mưa, trời lại sáng, lòng người cũng như được xoa dịu đi những nỗi muộn phiền, vất vả.</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0454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BD5F18A-305D-DE86-91FD-7493D0F105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8A49B676-7384-77A7-B00E-65FD0168CC0B}"/>
              </a:ext>
            </a:extLst>
          </p:cNvPr>
          <p:cNvSpPr txBox="1"/>
          <p:nvPr/>
        </p:nvSpPr>
        <p:spPr>
          <a:xfrm>
            <a:off x="549964" y="1166842"/>
            <a:ext cx="11111949" cy="4524315"/>
          </a:xfrm>
          <a:prstGeom prst="rect">
            <a:avLst/>
          </a:prstGeom>
          <a:noFill/>
        </p:spPr>
        <p:txBody>
          <a:bodyPr wrap="square" rtlCol="0" anchor="t">
            <a:spAutoFit/>
          </a:bodyPr>
          <a:lstStyle/>
          <a:p>
            <a:pPr algn="just">
              <a:lnSpc>
                <a:spcPct val="150000"/>
              </a:lnSpc>
            </a:pPr>
            <a:r>
              <a:rPr lang="en-GB" altLang="en-US" sz="3200" dirty="0" err="1">
                <a:solidFill>
                  <a:srgbClr val="FF0000"/>
                </a:solidFill>
                <a:latin typeface="UTM Avo" panose="02040603050506020204" pitchFamily="18" charset="0"/>
                <a:cs typeface="Times New Roman" panose="02020603050405020304" pitchFamily="18" charset="0"/>
                <a:sym typeface="+mn-ea"/>
              </a:rPr>
              <a:t>Câu</a:t>
            </a:r>
            <a:r>
              <a:rPr lang="en-GB" altLang="en-US" sz="3200" dirty="0">
                <a:solidFill>
                  <a:srgbClr val="FF0000"/>
                </a:solidFill>
                <a:latin typeface="UTM Avo" panose="02040603050506020204" pitchFamily="18" charset="0"/>
                <a:cs typeface="Times New Roman" panose="02020603050405020304" pitchFamily="18" charset="0"/>
                <a:sym typeface="+mn-ea"/>
              </a:rPr>
              <a:t> 5 </a:t>
            </a:r>
            <a:r>
              <a:rPr lang="en-US" altLang="en-GB" sz="3200" dirty="0">
                <a:solidFill>
                  <a:srgbClr val="FF0000"/>
                </a:solidFill>
                <a:latin typeface="UTM Avo" panose="02040603050506020204" pitchFamily="18" charset="0"/>
                <a:cs typeface="Times New Roman" panose="02020603050405020304" pitchFamily="18" charset="0"/>
                <a:sym typeface="+mn-ea"/>
              </a:rPr>
              <a:t>:</a:t>
            </a:r>
            <a:r>
              <a:rPr lang="en-GB" altLang="en-US" sz="3200" dirty="0">
                <a:solidFill>
                  <a:srgbClr val="FF0000"/>
                </a:solidFill>
                <a:latin typeface="UTM Avo" panose="02040603050506020204" pitchFamily="18" charset="0"/>
                <a:cs typeface="Times New Roman" panose="02020603050405020304" pitchFamily="18" charset="0"/>
                <a:sym typeface="+mn-ea"/>
              </a:rPr>
              <a:t> </a:t>
            </a:r>
            <a:r>
              <a:rPr lang="vi-VN" altLang="en-US" sz="3200" dirty="0">
                <a:solidFill>
                  <a:srgbClr val="FF0000"/>
                </a:solidFill>
                <a:latin typeface="UTM Avo" panose="02040603050506020204" pitchFamily="18" charset="0"/>
                <a:cs typeface="Times New Roman" pitchFamily="18" charset="0"/>
                <a:sym typeface="+mn-ea"/>
              </a:rPr>
              <a:t>Em học được gì ở bài đọc “Mưa Sài Gòn” về cách tả phong cảnh? </a:t>
            </a:r>
            <a:endParaRPr lang="en-US" altLang="en-US" sz="3200" dirty="0" smtClean="0">
              <a:solidFill>
                <a:srgbClr val="FF0000"/>
              </a:solidFill>
              <a:latin typeface="UTM Avo" panose="02040603050506020204" pitchFamily="18" charset="0"/>
              <a:cs typeface="Times New Roman" pitchFamily="18" charset="0"/>
              <a:sym typeface="+mn-ea"/>
            </a:endParaRPr>
          </a:p>
          <a:p>
            <a:pPr algn="just">
              <a:lnSpc>
                <a:spcPct val="150000"/>
              </a:lnSpc>
            </a:pP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Học</a:t>
            </a:r>
            <a:r>
              <a:rPr lang="en-GB" altLang="en-US" sz="3200" dirty="0" smtClean="0">
                <a:solidFill>
                  <a:srgbClr val="7030A0"/>
                </a:solidFill>
                <a:latin typeface="UTM Avo" panose="02040603050506020204" pitchFamily="18" charset="0"/>
                <a:cs typeface="Times New Roman" panose="02020603050405020304" pitchFamily="18" charset="0"/>
              </a:rPr>
              <a:t> </a:t>
            </a:r>
            <a:r>
              <a:rPr lang="en-GB" altLang="en-US" sz="3200" dirty="0" err="1" smtClean="0">
                <a:solidFill>
                  <a:srgbClr val="7030A0"/>
                </a:solidFill>
                <a:latin typeface="UTM Avo" panose="02040603050506020204" pitchFamily="18" charset="0"/>
                <a:cs typeface="Times New Roman" panose="02020603050405020304" pitchFamily="18" charset="0"/>
              </a:rPr>
              <a:t>được</a:t>
            </a:r>
            <a:r>
              <a:rPr lang="en-GB" altLang="en-US" sz="3200" dirty="0" smtClean="0">
                <a:solidFill>
                  <a:srgbClr val="7030A0"/>
                </a:solidFill>
                <a:latin typeface="UTM Avo" panose="02040603050506020204" pitchFamily="18" charset="0"/>
                <a:cs typeface="Times New Roman" panose="02020603050405020304" pitchFamily="18" charset="0"/>
              </a:rPr>
              <a:t>: </a:t>
            </a:r>
            <a:r>
              <a:rPr lang="vi-VN" altLang="en-US" sz="3200" dirty="0" smtClean="0">
                <a:solidFill>
                  <a:srgbClr val="7030A0"/>
                </a:solidFill>
                <a:latin typeface="UTM Avo" panose="02040603050506020204" pitchFamily="18" charset="0"/>
              </a:rPr>
              <a:t>sự </a:t>
            </a:r>
            <a:r>
              <a:rPr lang="vi-VN" altLang="en-US" sz="3200" dirty="0">
                <a:solidFill>
                  <a:srgbClr val="7030A0"/>
                </a:solidFill>
                <a:latin typeface="UTM Avo" panose="02040603050506020204" pitchFamily="18" charset="0"/>
              </a:rPr>
              <a:t>quan sát tỉ mỉ về sự vật; kĩ năng liên tưởng, tưởng tượng; cách vận dụng các biện pháp so sánh, nhân hoá để tạo câu văn sinh động, hấp dẫn; lựa chọn các chi tiết tiêu biểu để miêu tả,...</a:t>
            </a:r>
            <a:endParaRPr lang="en-GB" altLang="en-US" sz="32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5331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200026" y="2433194"/>
              <a:ext cx="5651938"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 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trong</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smtClean="0">
                  <a:solidFill>
                    <a:srgbClr val="0070C0"/>
                  </a:solidFill>
                  <a:latin typeface="UTM Avo" panose="02040603050506020204" pitchFamily="18" charset="0"/>
                  <a:cs typeface="Calibri" panose="020F0502020204030204" pitchFamily="34" charset="0"/>
                  <a:sym typeface="Arial"/>
                </a:rPr>
                <a:t>bài</a:t>
              </a:r>
              <a:r>
                <a:rPr lang="en-US" sz="4000" kern="0" dirty="0" smtClean="0">
                  <a:solidFill>
                    <a:srgbClr val="0070C0"/>
                  </a:solidFill>
                  <a:latin typeface="UTM Avo" panose="02040603050506020204" pitchFamily="18" charset="0"/>
                  <a:cs typeface="Calibri" panose="020F0502020204030204" pitchFamily="34" charset="0"/>
                  <a:sym typeface="Arial"/>
                </a:rPr>
                <a:t> </a:t>
              </a:r>
              <a:r>
                <a:rPr lang="en-US" sz="4000" kern="0" dirty="0" err="1" smtClean="0">
                  <a:solidFill>
                    <a:srgbClr val="0070C0"/>
                  </a:solidFill>
                  <a:latin typeface="UTM Avo" panose="02040603050506020204" pitchFamily="18" charset="0"/>
                  <a:cs typeface="Calibri" panose="020F0502020204030204" pitchFamily="34" charset="0"/>
                  <a:sym typeface="Arial"/>
                </a:rPr>
                <a:t>Mưa</a:t>
              </a:r>
              <a:r>
                <a:rPr lang="en-US" sz="4000" kern="0" dirty="0" smtClean="0">
                  <a:solidFill>
                    <a:srgbClr val="0070C0"/>
                  </a:solidFill>
                  <a:latin typeface="UTM Avo" panose="02040603050506020204" pitchFamily="18" charset="0"/>
                  <a:cs typeface="Calibri" panose="020F0502020204030204" pitchFamily="34" charset="0"/>
                  <a:sym typeface="Arial"/>
                </a:rPr>
                <a:t> </a:t>
              </a:r>
              <a:r>
                <a:rPr lang="en-US" sz="4000" kern="0" dirty="0" err="1" smtClean="0">
                  <a:solidFill>
                    <a:srgbClr val="0070C0"/>
                  </a:solidFill>
                  <a:latin typeface="UTM Avo" panose="02040603050506020204" pitchFamily="18" charset="0"/>
                  <a:cs typeface="Calibri" panose="020F0502020204030204" pitchFamily="34" charset="0"/>
                  <a:sym typeface="Arial"/>
                </a:rPr>
                <a:t>Sài</a:t>
              </a:r>
              <a:r>
                <a:rPr lang="en-US" sz="4000" kern="0" dirty="0" smtClean="0">
                  <a:solidFill>
                    <a:srgbClr val="0070C0"/>
                  </a:solidFill>
                  <a:latin typeface="UTM Avo" panose="02040603050506020204" pitchFamily="18" charset="0"/>
                  <a:cs typeface="Calibri" panose="020F0502020204030204" pitchFamily="34" charset="0"/>
                  <a:sym typeface="Arial"/>
                </a:rPr>
                <a:t> </a:t>
              </a:r>
              <a:r>
                <a:rPr lang="en-US" sz="4000" kern="0" dirty="0" err="1" smtClean="0">
                  <a:solidFill>
                    <a:srgbClr val="0070C0"/>
                  </a:solidFill>
                  <a:latin typeface="UTM Avo" panose="02040603050506020204" pitchFamily="18" charset="0"/>
                  <a:cs typeface="Calibri" panose="020F0502020204030204" pitchFamily="34" charset="0"/>
                  <a:sym typeface="Arial"/>
                </a:rPr>
                <a:t>Gòn</a:t>
              </a:r>
              <a:r>
                <a:rPr lang="en-US" sz="4000" kern="0" dirty="0" smtClean="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là</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gì</a:t>
              </a:r>
              <a:r>
                <a:rPr lang="en-US" sz="4000" kern="0" dirty="0">
                  <a:solidFill>
                    <a:srgbClr val="0070C0"/>
                  </a:solidFill>
                  <a:latin typeface="UTM Avo" panose="02040603050506020204" pitchFamily="18" charset="0"/>
                  <a:cs typeface="Calibri" panose="020F0502020204030204" pitchFamily="34" charset="0"/>
                  <a:sym typeface="Arial"/>
                </a:rPr>
                <a:t>?</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245477" y="1999569"/>
            <a:ext cx="10694732" cy="2487211"/>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 name="connsiteX0" fmla="*/ 0 w 10694732"/>
                      <a:gd name="connsiteY0" fmla="*/ 414544 h 2487211"/>
                      <a:gd name="connsiteX1" fmla="*/ 401382 w 10694732"/>
                      <a:gd name="connsiteY1" fmla="*/ 0 h 2487211"/>
                      <a:gd name="connsiteX2" fmla="*/ 6238594 w 10694732"/>
                      <a:gd name="connsiteY2" fmla="*/ 0 h 2487211"/>
                      <a:gd name="connsiteX3" fmla="*/ 6238594 w 10694732"/>
                      <a:gd name="connsiteY3" fmla="*/ 0 h 2487211"/>
                      <a:gd name="connsiteX4" fmla="*/ 8912276 w 10694732"/>
                      <a:gd name="connsiteY4" fmla="*/ 0 h 2487211"/>
                      <a:gd name="connsiteX5" fmla="*/ 10293349 w 10694732"/>
                      <a:gd name="connsiteY5" fmla="*/ 0 h 2487211"/>
                      <a:gd name="connsiteX6" fmla="*/ 10694732 w 10694732"/>
                      <a:gd name="connsiteY6" fmla="*/ 414544 h 2487211"/>
                      <a:gd name="connsiteX7" fmla="*/ 10694732 w 10694732"/>
                      <a:gd name="connsiteY7" fmla="*/ 1450873 h 2487211"/>
                      <a:gd name="connsiteX8" fmla="*/ 10694732 w 10694732"/>
                      <a:gd name="connsiteY8" fmla="*/ 1450873 h 2487211"/>
                      <a:gd name="connsiteX9" fmla="*/ 10694732 w 10694732"/>
                      <a:gd name="connsiteY9" fmla="*/ 2072676 h 2487211"/>
                      <a:gd name="connsiteX10" fmla="*/ 10694732 w 10694732"/>
                      <a:gd name="connsiteY10" fmla="*/ 2072666 h 2487211"/>
                      <a:gd name="connsiteX11" fmla="*/ 10293349 w 10694732"/>
                      <a:gd name="connsiteY11" fmla="*/ 2487211 h 2487211"/>
                      <a:gd name="connsiteX12" fmla="*/ 8912276 w 10694732"/>
                      <a:gd name="connsiteY12" fmla="*/ 2487211 h 2487211"/>
                      <a:gd name="connsiteX13" fmla="*/ 7001840 w 10694732"/>
                      <a:gd name="connsiteY13" fmla="*/ 3282620 h 2487211"/>
                      <a:gd name="connsiteX14" fmla="*/ 6238594 w 10694732"/>
                      <a:gd name="connsiteY14" fmla="*/ 2487211 h 2487211"/>
                      <a:gd name="connsiteX15" fmla="*/ 401382 w 10694732"/>
                      <a:gd name="connsiteY15" fmla="*/ 2487211 h 2487211"/>
                      <a:gd name="connsiteX16" fmla="*/ 0 w 10694732"/>
                      <a:gd name="connsiteY16" fmla="*/ 2072666 h 2487211"/>
                      <a:gd name="connsiteX17" fmla="*/ 0 w 10694732"/>
                      <a:gd name="connsiteY17" fmla="*/ 2072676 h 2487211"/>
                      <a:gd name="connsiteX18" fmla="*/ 0 w 10694732"/>
                      <a:gd name="connsiteY18" fmla="*/ 1450873 h 2487211"/>
                      <a:gd name="connsiteX19" fmla="*/ 0 w 10694732"/>
                      <a:gd name="connsiteY19" fmla="*/ 1450873 h 2487211"/>
                      <a:gd name="connsiteX20" fmla="*/ 0 w 10694732"/>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94732" h="2487211" fill="none" extrusionOk="0">
                        <a:moveTo>
                          <a:pt x="0" y="414544"/>
                        </a:moveTo>
                        <a:cubicBezTo>
                          <a:pt x="18084" y="195515"/>
                          <a:pt x="165983" y="44634"/>
                          <a:pt x="401382" y="0"/>
                        </a:cubicBezTo>
                        <a:cubicBezTo>
                          <a:pt x="3056840" y="293948"/>
                          <a:pt x="3949306" y="430916"/>
                          <a:pt x="6238594" y="0"/>
                        </a:cubicBezTo>
                        <a:lnTo>
                          <a:pt x="6238594" y="0"/>
                        </a:lnTo>
                        <a:cubicBezTo>
                          <a:pt x="7162595" y="-135752"/>
                          <a:pt x="7646202" y="1845"/>
                          <a:pt x="8912276" y="0"/>
                        </a:cubicBezTo>
                        <a:cubicBezTo>
                          <a:pt x="9185390" y="-49569"/>
                          <a:pt x="9823277" y="24920"/>
                          <a:pt x="10293349" y="0"/>
                        </a:cubicBezTo>
                        <a:cubicBezTo>
                          <a:pt x="10538374" y="16633"/>
                          <a:pt x="10690363" y="223236"/>
                          <a:pt x="10694732" y="414544"/>
                        </a:cubicBezTo>
                        <a:cubicBezTo>
                          <a:pt x="10657095" y="506560"/>
                          <a:pt x="10670987" y="1287217"/>
                          <a:pt x="10694732" y="1450873"/>
                        </a:cubicBezTo>
                        <a:lnTo>
                          <a:pt x="10694732" y="1450873"/>
                        </a:lnTo>
                        <a:cubicBezTo>
                          <a:pt x="10700759" y="1576455"/>
                          <a:pt x="10673493" y="1978377"/>
                          <a:pt x="10694732" y="2072676"/>
                        </a:cubicBezTo>
                        <a:cubicBezTo>
                          <a:pt x="10694731" y="2072672"/>
                          <a:pt x="10694732" y="2072667"/>
                          <a:pt x="10694732" y="2072666"/>
                        </a:cubicBezTo>
                        <a:cubicBezTo>
                          <a:pt x="10661523" y="2246544"/>
                          <a:pt x="10527059" y="2488357"/>
                          <a:pt x="10293349" y="2487211"/>
                        </a:cubicBezTo>
                        <a:cubicBezTo>
                          <a:pt x="9877559" y="2534796"/>
                          <a:pt x="9571192" y="2356740"/>
                          <a:pt x="8912276" y="2487211"/>
                        </a:cubicBezTo>
                        <a:cubicBezTo>
                          <a:pt x="8534762" y="2732358"/>
                          <a:pt x="7507268" y="3321460"/>
                          <a:pt x="7001840" y="3282620"/>
                        </a:cubicBezTo>
                        <a:cubicBezTo>
                          <a:pt x="6870233" y="3103405"/>
                          <a:pt x="6521496" y="2877647"/>
                          <a:pt x="6238594" y="2487211"/>
                        </a:cubicBezTo>
                        <a:cubicBezTo>
                          <a:pt x="5060557" y="2457865"/>
                          <a:pt x="2007127" y="2617066"/>
                          <a:pt x="401382" y="2487211"/>
                        </a:cubicBezTo>
                        <a:cubicBezTo>
                          <a:pt x="190597" y="2447384"/>
                          <a:pt x="-17305" y="2342163"/>
                          <a:pt x="0" y="2072666"/>
                        </a:cubicBezTo>
                        <a:cubicBezTo>
                          <a:pt x="1" y="2072668"/>
                          <a:pt x="-1" y="2072671"/>
                          <a:pt x="0" y="2072676"/>
                        </a:cubicBezTo>
                        <a:cubicBezTo>
                          <a:pt x="-56977" y="1764172"/>
                          <a:pt x="-34970" y="1621309"/>
                          <a:pt x="0" y="1450873"/>
                        </a:cubicBezTo>
                        <a:lnTo>
                          <a:pt x="0" y="1450873"/>
                        </a:lnTo>
                        <a:cubicBezTo>
                          <a:pt x="-65463" y="1040755"/>
                          <a:pt x="74982" y="679689"/>
                          <a:pt x="0" y="414544"/>
                        </a:cubicBezTo>
                        <a:close/>
                      </a:path>
                      <a:path w="10694732" h="2487211" stroke="0" extrusionOk="0">
                        <a:moveTo>
                          <a:pt x="0" y="414544"/>
                        </a:moveTo>
                        <a:cubicBezTo>
                          <a:pt x="21709" y="223279"/>
                          <a:pt x="193162" y="-26298"/>
                          <a:pt x="401382" y="0"/>
                        </a:cubicBezTo>
                        <a:cubicBezTo>
                          <a:pt x="2730364" y="420196"/>
                          <a:pt x="3526947" y="-68190"/>
                          <a:pt x="6238594" y="0"/>
                        </a:cubicBezTo>
                        <a:lnTo>
                          <a:pt x="6238594" y="0"/>
                        </a:lnTo>
                        <a:cubicBezTo>
                          <a:pt x="6857643" y="-119189"/>
                          <a:pt x="8419695" y="-72626"/>
                          <a:pt x="8912276" y="0"/>
                        </a:cubicBezTo>
                        <a:cubicBezTo>
                          <a:pt x="9274749" y="-45217"/>
                          <a:pt x="9709440" y="89790"/>
                          <a:pt x="10293349" y="0"/>
                        </a:cubicBezTo>
                        <a:cubicBezTo>
                          <a:pt x="10513472" y="-2884"/>
                          <a:pt x="10698687" y="174300"/>
                          <a:pt x="10694732" y="414544"/>
                        </a:cubicBezTo>
                        <a:cubicBezTo>
                          <a:pt x="10662352" y="535805"/>
                          <a:pt x="10687114" y="1274915"/>
                          <a:pt x="10694732" y="1450873"/>
                        </a:cubicBezTo>
                        <a:lnTo>
                          <a:pt x="10694732" y="1450873"/>
                        </a:lnTo>
                        <a:cubicBezTo>
                          <a:pt x="10725832" y="1643016"/>
                          <a:pt x="10619732" y="1824492"/>
                          <a:pt x="10694732" y="2072676"/>
                        </a:cubicBezTo>
                        <a:cubicBezTo>
                          <a:pt x="10694732" y="2072674"/>
                          <a:pt x="10694731" y="2072668"/>
                          <a:pt x="10694732" y="2072666"/>
                        </a:cubicBezTo>
                        <a:cubicBezTo>
                          <a:pt x="10706541" y="2304618"/>
                          <a:pt x="10488555" y="2490975"/>
                          <a:pt x="10293349" y="2487211"/>
                        </a:cubicBezTo>
                        <a:cubicBezTo>
                          <a:pt x="9649370" y="2607768"/>
                          <a:pt x="9216529" y="2474124"/>
                          <a:pt x="8912276" y="2487211"/>
                        </a:cubicBezTo>
                        <a:cubicBezTo>
                          <a:pt x="8167218" y="2893743"/>
                          <a:pt x="7898677" y="3049027"/>
                          <a:pt x="7001840" y="3282620"/>
                        </a:cubicBezTo>
                        <a:cubicBezTo>
                          <a:pt x="6661718" y="3034505"/>
                          <a:pt x="6539384" y="2789036"/>
                          <a:pt x="6238594" y="2487211"/>
                        </a:cubicBezTo>
                        <a:cubicBezTo>
                          <a:pt x="4549226" y="2343941"/>
                          <a:pt x="1765781" y="2488435"/>
                          <a:pt x="401382" y="2487211"/>
                        </a:cubicBezTo>
                        <a:cubicBezTo>
                          <a:pt x="148948" y="2494669"/>
                          <a:pt x="21739" y="2278118"/>
                          <a:pt x="0" y="2072666"/>
                        </a:cubicBezTo>
                        <a:cubicBezTo>
                          <a:pt x="0" y="2072671"/>
                          <a:pt x="0" y="2072671"/>
                          <a:pt x="0" y="2072676"/>
                        </a:cubicBezTo>
                        <a:cubicBezTo>
                          <a:pt x="34667" y="1832744"/>
                          <a:pt x="5572" y="1599816"/>
                          <a:pt x="0" y="1450873"/>
                        </a:cubicBezTo>
                        <a:lnTo>
                          <a:pt x="0" y="1450873"/>
                        </a:lnTo>
                        <a:cubicBezTo>
                          <a:pt x="51559" y="1098278"/>
                          <a:pt x="-53087" y="564009"/>
                          <a:pt x="0" y="414544"/>
                        </a:cubicBezTo>
                        <a:close/>
                      </a:path>
                      <a:path w="10694732" h="2487211" fill="none" stroke="0" extrusionOk="0">
                        <a:moveTo>
                          <a:pt x="0" y="414544"/>
                        </a:moveTo>
                        <a:cubicBezTo>
                          <a:pt x="9444" y="219016"/>
                          <a:pt x="166343" y="267"/>
                          <a:pt x="401382" y="0"/>
                        </a:cubicBezTo>
                        <a:cubicBezTo>
                          <a:pt x="3105029" y="253710"/>
                          <a:pt x="4046161" y="338066"/>
                          <a:pt x="6238594" y="0"/>
                        </a:cubicBezTo>
                        <a:lnTo>
                          <a:pt x="6238594" y="0"/>
                        </a:lnTo>
                        <a:cubicBezTo>
                          <a:pt x="7144539" y="-135562"/>
                          <a:pt x="7726158" y="-119969"/>
                          <a:pt x="8912276" y="0"/>
                        </a:cubicBezTo>
                        <a:cubicBezTo>
                          <a:pt x="9138202" y="-59227"/>
                          <a:pt x="9763674" y="23820"/>
                          <a:pt x="10293349" y="0"/>
                        </a:cubicBezTo>
                        <a:cubicBezTo>
                          <a:pt x="10513889" y="-11086"/>
                          <a:pt x="10714737" y="167525"/>
                          <a:pt x="10694732" y="414544"/>
                        </a:cubicBezTo>
                        <a:cubicBezTo>
                          <a:pt x="10671205" y="504219"/>
                          <a:pt x="10666889" y="1298591"/>
                          <a:pt x="10694732" y="1450873"/>
                        </a:cubicBezTo>
                        <a:lnTo>
                          <a:pt x="10694732" y="1450873"/>
                        </a:lnTo>
                        <a:cubicBezTo>
                          <a:pt x="10717900" y="1548134"/>
                          <a:pt x="10669321" y="1971012"/>
                          <a:pt x="10694732" y="2072676"/>
                        </a:cubicBezTo>
                        <a:cubicBezTo>
                          <a:pt x="10694733" y="2072674"/>
                          <a:pt x="10694732" y="2072670"/>
                          <a:pt x="10694732" y="2072666"/>
                        </a:cubicBezTo>
                        <a:cubicBezTo>
                          <a:pt x="10675698" y="2234338"/>
                          <a:pt x="10537758" y="2506804"/>
                          <a:pt x="10293349" y="2487211"/>
                        </a:cubicBezTo>
                        <a:cubicBezTo>
                          <a:pt x="9871489" y="2477173"/>
                          <a:pt x="9523954" y="2412331"/>
                          <a:pt x="8912276" y="2487211"/>
                        </a:cubicBezTo>
                        <a:cubicBezTo>
                          <a:pt x="8585667" y="2618959"/>
                          <a:pt x="7530038" y="3233046"/>
                          <a:pt x="7001840" y="3282620"/>
                        </a:cubicBezTo>
                        <a:cubicBezTo>
                          <a:pt x="6853323" y="3059091"/>
                          <a:pt x="6550215" y="2862506"/>
                          <a:pt x="6238594" y="2487211"/>
                        </a:cubicBezTo>
                        <a:cubicBezTo>
                          <a:pt x="4825429" y="2551876"/>
                          <a:pt x="1993509" y="2573353"/>
                          <a:pt x="401382" y="2487211"/>
                        </a:cubicBezTo>
                        <a:cubicBezTo>
                          <a:pt x="153553" y="2474360"/>
                          <a:pt x="-18295" y="2305746"/>
                          <a:pt x="0" y="2072666"/>
                        </a:cubicBezTo>
                        <a:cubicBezTo>
                          <a:pt x="-1" y="2072670"/>
                          <a:pt x="0" y="2072672"/>
                          <a:pt x="0" y="2072676"/>
                        </a:cubicBezTo>
                        <a:cubicBezTo>
                          <a:pt x="-39292" y="1772887"/>
                          <a:pt x="-39141" y="1607077"/>
                          <a:pt x="0" y="1450873"/>
                        </a:cubicBezTo>
                        <a:lnTo>
                          <a:pt x="0" y="1450873"/>
                        </a:lnTo>
                        <a:cubicBezTo>
                          <a:pt x="-62127" y="1065837"/>
                          <a:pt x="73365" y="676797"/>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418895" y="2089012"/>
            <a:ext cx="10458249" cy="2308324"/>
          </a:xfrm>
          <a:prstGeom prst="rect">
            <a:avLst/>
          </a:prstGeom>
          <a:solidFill>
            <a:schemeClr val="accent1">
              <a:lumMod val="20000"/>
              <a:lumOff val="80000"/>
            </a:schemeClr>
          </a:solidFill>
        </p:spPr>
        <p:txBody>
          <a:bodyPr wrap="square" rtlCol="0">
            <a:spAutoFit/>
          </a:bodyPr>
          <a:lstStyle/>
          <a:p>
            <a:pPr algn="just"/>
            <a:r>
              <a:rPr lang="en-US" sz="3600" dirty="0">
                <a:solidFill>
                  <a:srgbClr val="E11F69"/>
                </a:solidFill>
                <a:latin typeface="UTM Avo" panose="02040603050506020204" pitchFamily="18" charset="0"/>
                <a:cs typeface="Times New Roman" pitchFamily="18" charset="0"/>
              </a:rPr>
              <a:t>- </a:t>
            </a:r>
            <a:r>
              <a:rPr lang="vi-VN" sz="3600" dirty="0">
                <a:solidFill>
                  <a:srgbClr val="E11F69"/>
                </a:solidFill>
                <a:latin typeface="UTM Avo" panose="02040603050506020204" pitchFamily="18" charset="0"/>
                <a:cs typeface="Times New Roman" pitchFamily="18" charset="0"/>
              </a:rPr>
              <a:t>Miêu tả những cơn mưa chợt đến chợt đi, hối hả, vội vã như nhịp sống của Sài Gòn. Qua đó, thể hiện tình cảm thân thương, gắn bó của tác giả với mảnh đất này.</a:t>
            </a:r>
            <a:endParaRPr lang="en-US" sz="3200" dirty="0">
              <a:solidFill>
                <a:srgbClr val="E11F69"/>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1970689" y="1585374"/>
            <a:ext cx="8576441" cy="2817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LUYỆN ĐỌC nâng cao</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0988000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Bài văn tả cơn mư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6"/>
            <a:ext cx="12191999" cy="69455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Diagonal Corners Rounded 8"/>
          <p:cNvSpPr/>
          <p:nvPr/>
        </p:nvSpPr>
        <p:spPr>
          <a:xfrm>
            <a:off x="8512150" y="645866"/>
            <a:ext cx="3679849" cy="6212134"/>
          </a:xfrm>
          <a:custGeom>
            <a:avLst/>
            <a:gdLst>
              <a:gd name="connsiteX0" fmla="*/ 833147 w 9372600"/>
              <a:gd name="connsiteY0" fmla="*/ 0 h 4998781"/>
              <a:gd name="connsiteX1" fmla="*/ 9372600 w 9372600"/>
              <a:gd name="connsiteY1" fmla="*/ 0 h 4998781"/>
              <a:gd name="connsiteX2" fmla="*/ 9372600 w 9372600"/>
              <a:gd name="connsiteY2" fmla="*/ 0 h 4998781"/>
              <a:gd name="connsiteX3" fmla="*/ 9372600 w 9372600"/>
              <a:gd name="connsiteY3" fmla="*/ 4165634 h 4998781"/>
              <a:gd name="connsiteX4" fmla="*/ 8539453 w 9372600"/>
              <a:gd name="connsiteY4" fmla="*/ 4998781 h 4998781"/>
              <a:gd name="connsiteX5" fmla="*/ 0 w 9372600"/>
              <a:gd name="connsiteY5" fmla="*/ 4998781 h 4998781"/>
              <a:gd name="connsiteX6" fmla="*/ 0 w 9372600"/>
              <a:gd name="connsiteY6" fmla="*/ 4998781 h 4998781"/>
              <a:gd name="connsiteX7" fmla="*/ 0 w 9372600"/>
              <a:gd name="connsiteY7" fmla="*/ 833147 h 4998781"/>
              <a:gd name="connsiteX8" fmla="*/ 833147 w 9372600"/>
              <a:gd name="connsiteY8" fmla="*/ 0 h 49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4998781" fill="none" extrusionOk="0">
                <a:moveTo>
                  <a:pt x="833147" y="0"/>
                </a:moveTo>
                <a:cubicBezTo>
                  <a:pt x="4520346" y="78011"/>
                  <a:pt x="7427953" y="21937"/>
                  <a:pt x="9372600" y="0"/>
                </a:cubicBezTo>
                <a:lnTo>
                  <a:pt x="9372600" y="0"/>
                </a:lnTo>
                <a:cubicBezTo>
                  <a:pt x="9527072" y="1446287"/>
                  <a:pt x="9538226" y="2904194"/>
                  <a:pt x="9372600" y="4165634"/>
                </a:cubicBezTo>
                <a:cubicBezTo>
                  <a:pt x="9382784" y="4613098"/>
                  <a:pt x="8988603" y="4997957"/>
                  <a:pt x="8539453" y="4998781"/>
                </a:cubicBezTo>
                <a:cubicBezTo>
                  <a:pt x="5903630" y="4853697"/>
                  <a:pt x="3540830" y="5033860"/>
                  <a:pt x="0" y="4998781"/>
                </a:cubicBezTo>
                <a:lnTo>
                  <a:pt x="0" y="4998781"/>
                </a:lnTo>
                <a:cubicBezTo>
                  <a:pt x="42204" y="3300547"/>
                  <a:pt x="161297" y="2843963"/>
                  <a:pt x="0" y="833147"/>
                </a:cubicBezTo>
                <a:cubicBezTo>
                  <a:pt x="67982" y="381695"/>
                  <a:pt x="374720" y="20663"/>
                  <a:pt x="833147" y="0"/>
                </a:cubicBezTo>
                <a:close/>
              </a:path>
              <a:path w="9372600" h="4998781" stroke="0" extrusionOk="0">
                <a:moveTo>
                  <a:pt x="833147" y="0"/>
                </a:moveTo>
                <a:cubicBezTo>
                  <a:pt x="1704425" y="-16420"/>
                  <a:pt x="7134999" y="-157111"/>
                  <a:pt x="9372600" y="0"/>
                </a:cubicBezTo>
                <a:lnTo>
                  <a:pt x="9372600" y="0"/>
                </a:lnTo>
                <a:cubicBezTo>
                  <a:pt x="9508690" y="1000791"/>
                  <a:pt x="9255313" y="3201043"/>
                  <a:pt x="9372600" y="4165634"/>
                </a:cubicBezTo>
                <a:cubicBezTo>
                  <a:pt x="9352888" y="4682904"/>
                  <a:pt x="9006800" y="5003680"/>
                  <a:pt x="8539453" y="4998781"/>
                </a:cubicBezTo>
                <a:cubicBezTo>
                  <a:pt x="6556428" y="4881286"/>
                  <a:pt x="2804782" y="5080403"/>
                  <a:pt x="0" y="4998781"/>
                </a:cubicBezTo>
                <a:lnTo>
                  <a:pt x="0" y="4998781"/>
                </a:lnTo>
                <a:cubicBezTo>
                  <a:pt x="-46332" y="4126446"/>
                  <a:pt x="133940" y="2502907"/>
                  <a:pt x="0" y="833147"/>
                </a:cubicBezTo>
                <a:cubicBezTo>
                  <a:pt x="4668" y="367407"/>
                  <a:pt x="391077" y="1692"/>
                  <a:pt x="833147" y="0"/>
                </a:cubicBezTo>
                <a:close/>
              </a:path>
            </a:pathLst>
          </a:custGeom>
          <a:solidFill>
            <a:schemeClr val="accent4">
              <a:lumMod val="20000"/>
              <a:lumOff val="80000"/>
              <a:alpha val="45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2400" b="1" dirty="0" smtClean="0">
                <a:solidFill>
                  <a:srgbClr val="002060"/>
                </a:solidFill>
                <a:latin typeface="UTM Avo" panose="02040603050506020204" pitchFamily="18" charset="0"/>
                <a:ea typeface="Cambria" panose="02040503050406030204" pitchFamily="18" charset="0"/>
                <a:cs typeface="LNTH-LuoLuoNotangYuanTi 1" pitchFamily="2" charset="-128"/>
              </a:rPr>
              <a:t>C</a:t>
            </a:r>
            <a:r>
              <a:rPr lang="vi-VN" sz="2400" b="1" dirty="0" smtClean="0">
                <a:solidFill>
                  <a:srgbClr val="002060"/>
                </a:solidFill>
                <a:latin typeface="UTM Avo" panose="02040603050506020204" pitchFamily="18" charset="0"/>
                <a:ea typeface="Cambria" panose="02040503050406030204" pitchFamily="18" charset="0"/>
                <a:cs typeface="LNTH-LuoLuoNotangYuanTi 1" pitchFamily="2" charset="-128"/>
              </a:rPr>
              <a:t>hia </a:t>
            </a:r>
            <a:r>
              <a:rPr lang="vi-VN" sz="2400" b="1" dirty="0">
                <a:solidFill>
                  <a:srgbClr val="002060"/>
                </a:solidFill>
                <a:latin typeface="UTM Avo" panose="02040603050506020204" pitchFamily="18" charset="0"/>
                <a:ea typeface="Cambria" panose="02040503050406030204" pitchFamily="18" charset="0"/>
                <a:cs typeface="LNTH-LuoLuoNotangYuanTi 1" pitchFamily="2" charset="-128"/>
              </a:rPr>
              <a:t>sẻ những gì em quan sát được hoặc cảm nhận của em về đường làng,</a:t>
            </a:r>
          </a:p>
          <a:p>
            <a:pPr lvl="0" algn="ctr">
              <a:lnSpc>
                <a:spcPct val="150000"/>
              </a:lnSpc>
              <a:defRPr/>
            </a:pPr>
            <a:r>
              <a:rPr lang="vi-VN" sz="2400" b="1" dirty="0">
                <a:solidFill>
                  <a:srgbClr val="002060"/>
                </a:solidFill>
                <a:latin typeface="UTM Avo" panose="02040603050506020204" pitchFamily="18" charset="0"/>
                <a:ea typeface="Cambria" panose="02040503050406030204" pitchFamily="18" charset="0"/>
                <a:cs typeface="LNTH-LuoLuoNotangYuanTi 1" pitchFamily="2" charset="-128"/>
              </a:rPr>
              <a:t>cảnh vật, con người,… trong cơn mưa ở địa phương em.</a:t>
            </a:r>
          </a:p>
        </p:txBody>
      </p:sp>
      <p:sp>
        <p:nvSpPr>
          <p:cNvPr id="2" name="Text Box 1"/>
          <p:cNvSpPr txBox="1"/>
          <p:nvPr/>
        </p:nvSpPr>
        <p:spPr>
          <a:xfrm>
            <a:off x="2091177" y="-465"/>
            <a:ext cx="8009646" cy="646331"/>
          </a:xfrm>
          <a:prstGeom prst="rect">
            <a:avLst/>
          </a:prstGeom>
          <a:solidFill>
            <a:srgbClr val="FFFF00"/>
          </a:solidFill>
        </p:spPr>
        <p:txBody>
          <a:bodyPr wrap="square" rtlCol="0">
            <a:spAutoFit/>
          </a:bodyPr>
          <a:lstStyle/>
          <a:p>
            <a:pPr algn="ctr"/>
            <a:r>
              <a:rPr lang="en-US" altLang="en-GB" sz="3600" dirty="0" smtClean="0">
                <a:solidFill>
                  <a:srgbClr val="FF0000"/>
                </a:solidFill>
                <a:latin typeface="UTM Avo" panose="02040603050506020204" pitchFamily="18" charset="0"/>
                <a:cs typeface="Times New Roman" panose="02020603050405020304" pitchFamily="18" charset="0"/>
              </a:rPr>
              <a:t>Chia </a:t>
            </a:r>
            <a:r>
              <a:rPr lang="en-US" altLang="en-GB" sz="3600" dirty="0" err="1" smtClean="0">
                <a:solidFill>
                  <a:srgbClr val="FF0000"/>
                </a:solidFill>
                <a:latin typeface="UTM Avo" panose="02040603050506020204" pitchFamily="18" charset="0"/>
                <a:cs typeface="Times New Roman" panose="02020603050405020304" pitchFamily="18" charset="0"/>
              </a:rPr>
              <a:t>sẻ</a:t>
            </a:r>
            <a:endParaRPr lang="en-US" altLang="en-GB" sz="3600" dirty="0">
              <a:solidFill>
                <a:srgbClr val="FF0000"/>
              </a:solidFill>
              <a:latin typeface="UTM Avo" panose="02040603050506020204" pitchFamily="18" charset="0"/>
              <a:cs typeface="Times New Roman" panose="02020603050405020304"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154A808-4758-B10C-1140-00F6D6968ADE}"/>
              </a:ext>
            </a:extLst>
          </p:cNvPr>
          <p:cNvGrpSpPr/>
          <p:nvPr/>
        </p:nvGrpSpPr>
        <p:grpSpPr>
          <a:xfrm>
            <a:off x="118250" y="266628"/>
            <a:ext cx="10473550" cy="887258"/>
            <a:chOff x="-684085" y="1790606"/>
            <a:chExt cx="5550126" cy="1249779"/>
          </a:xfrm>
          <a:solidFill>
            <a:schemeClr val="accent1">
              <a:lumMod val="20000"/>
              <a:lumOff val="80000"/>
            </a:schemeClr>
          </a:solidFill>
        </p:grpSpPr>
        <p:sp>
          <p:nvSpPr>
            <p:cNvPr id="11" name="Speech Bubble: Rectangle with Corners Rounded 6">
              <a:extLst>
                <a:ext uri="{FF2B5EF4-FFF2-40B4-BE49-F238E27FC236}">
                  <a16:creationId xmlns:a16="http://schemas.microsoft.com/office/drawing/2014/main" id="{48A382D9-656B-980E-8A7E-AEC3262930D7}"/>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custGeom>
                      <a:avLst/>
                      <a:gdLst>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 name="connsiteX0" fmla="*/ 0 w 7086600"/>
                        <a:gd name="connsiteY0" fmla="*/ 217248 h 1303462"/>
                        <a:gd name="connsiteX1" fmla="*/ 265966 w 7086600"/>
                        <a:gd name="connsiteY1" fmla="*/ 0 h 1303462"/>
                        <a:gd name="connsiteX2" fmla="*/ 4133850 w 7086600"/>
                        <a:gd name="connsiteY2" fmla="*/ 0 h 1303462"/>
                        <a:gd name="connsiteX3" fmla="*/ 4133850 w 7086600"/>
                        <a:gd name="connsiteY3" fmla="*/ 0 h 1303462"/>
                        <a:gd name="connsiteX4" fmla="*/ 5905500 w 7086600"/>
                        <a:gd name="connsiteY4" fmla="*/ 0 h 1303462"/>
                        <a:gd name="connsiteX5" fmla="*/ 6820633 w 7086600"/>
                        <a:gd name="connsiteY5" fmla="*/ 0 h 1303462"/>
                        <a:gd name="connsiteX6" fmla="*/ 7086600 w 7086600"/>
                        <a:gd name="connsiteY6" fmla="*/ 217248 h 1303462"/>
                        <a:gd name="connsiteX7" fmla="*/ 7086600 w 7086600"/>
                        <a:gd name="connsiteY7" fmla="*/ 760353 h 1303462"/>
                        <a:gd name="connsiteX8" fmla="*/ 7086600 w 7086600"/>
                        <a:gd name="connsiteY8" fmla="*/ 760353 h 1303462"/>
                        <a:gd name="connsiteX9" fmla="*/ 7086600 w 7086600"/>
                        <a:gd name="connsiteY9" fmla="*/ 1086218 h 1303462"/>
                        <a:gd name="connsiteX10" fmla="*/ 7086600 w 7086600"/>
                        <a:gd name="connsiteY10" fmla="*/ 1086213 h 1303462"/>
                        <a:gd name="connsiteX11" fmla="*/ 6820633 w 7086600"/>
                        <a:gd name="connsiteY11" fmla="*/ 1303462 h 1303462"/>
                        <a:gd name="connsiteX12" fmla="*/ 5905500 w 7086600"/>
                        <a:gd name="connsiteY12" fmla="*/ 1303462 h 1303462"/>
                        <a:gd name="connsiteX13" fmla="*/ 4639596 w 7086600"/>
                        <a:gd name="connsiteY13" fmla="*/ 1720308 h 1303462"/>
                        <a:gd name="connsiteX14" fmla="*/ 4133850 w 7086600"/>
                        <a:gd name="connsiteY14" fmla="*/ 1303462 h 1303462"/>
                        <a:gd name="connsiteX15" fmla="*/ 265966 w 7086600"/>
                        <a:gd name="connsiteY15" fmla="*/ 1303462 h 1303462"/>
                        <a:gd name="connsiteX16" fmla="*/ 0 w 7086600"/>
                        <a:gd name="connsiteY16" fmla="*/ 1086213 h 1303462"/>
                        <a:gd name="connsiteX17" fmla="*/ 0 w 7086600"/>
                        <a:gd name="connsiteY17" fmla="*/ 1086218 h 1303462"/>
                        <a:gd name="connsiteX18" fmla="*/ 0 w 7086600"/>
                        <a:gd name="connsiteY18" fmla="*/ 760353 h 1303462"/>
                        <a:gd name="connsiteX19" fmla="*/ 0 w 7086600"/>
                        <a:gd name="connsiteY19" fmla="*/ 760353 h 1303462"/>
                        <a:gd name="connsiteX20" fmla="*/ 0 w 7086600"/>
                        <a:gd name="connsiteY20" fmla="*/ 217248 h 130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303462" fill="none" extrusionOk="0">
                          <a:moveTo>
                            <a:pt x="0" y="217248"/>
                          </a:moveTo>
                          <a:cubicBezTo>
                            <a:pt x="23157" y="108365"/>
                            <a:pt x="79276" y="14364"/>
                            <a:pt x="265966" y="0"/>
                          </a:cubicBezTo>
                          <a:cubicBezTo>
                            <a:pt x="1885988" y="239381"/>
                            <a:pt x="2783869" y="74385"/>
                            <a:pt x="4133850" y="0"/>
                          </a:cubicBezTo>
                          <a:lnTo>
                            <a:pt x="4133850" y="0"/>
                          </a:lnTo>
                          <a:cubicBezTo>
                            <a:pt x="4708429" y="-115178"/>
                            <a:pt x="5156295" y="1464"/>
                            <a:pt x="5905500" y="0"/>
                          </a:cubicBezTo>
                          <a:cubicBezTo>
                            <a:pt x="6073867" y="-38819"/>
                            <a:pt x="6492638" y="30716"/>
                            <a:pt x="6820633" y="0"/>
                          </a:cubicBezTo>
                          <a:cubicBezTo>
                            <a:pt x="6976322" y="11735"/>
                            <a:pt x="7075082" y="98807"/>
                            <a:pt x="7086600" y="217248"/>
                          </a:cubicBezTo>
                          <a:cubicBezTo>
                            <a:pt x="7072374" y="274115"/>
                            <a:pt x="7081017" y="658402"/>
                            <a:pt x="7086600" y="760353"/>
                          </a:cubicBezTo>
                          <a:lnTo>
                            <a:pt x="7086600" y="760353"/>
                          </a:lnTo>
                          <a:cubicBezTo>
                            <a:pt x="7103334" y="813659"/>
                            <a:pt x="7069402" y="1036283"/>
                            <a:pt x="7086600" y="1086218"/>
                          </a:cubicBezTo>
                          <a:lnTo>
                            <a:pt x="7086600" y="1086213"/>
                          </a:lnTo>
                          <a:cubicBezTo>
                            <a:pt x="7068173" y="1186692"/>
                            <a:pt x="6959728" y="1326430"/>
                            <a:pt x="6820633" y="1303462"/>
                          </a:cubicBezTo>
                          <a:cubicBezTo>
                            <a:pt x="6567430" y="1366105"/>
                            <a:pt x="6338566" y="1287061"/>
                            <a:pt x="5905500" y="1303462"/>
                          </a:cubicBezTo>
                          <a:cubicBezTo>
                            <a:pt x="5643451" y="1371002"/>
                            <a:pt x="4997526" y="1740215"/>
                            <a:pt x="4639596" y="1720308"/>
                          </a:cubicBezTo>
                          <a:cubicBezTo>
                            <a:pt x="4566830" y="1600329"/>
                            <a:pt x="4314715" y="1502349"/>
                            <a:pt x="4133850" y="1303462"/>
                          </a:cubicBezTo>
                          <a:cubicBezTo>
                            <a:pt x="3272403" y="1303894"/>
                            <a:pt x="1291423" y="1265869"/>
                            <a:pt x="265966" y="1303462"/>
                          </a:cubicBezTo>
                          <a:cubicBezTo>
                            <a:pt x="117186" y="1329443"/>
                            <a:pt x="-30149" y="1235464"/>
                            <a:pt x="0" y="1086213"/>
                          </a:cubicBezTo>
                          <a:lnTo>
                            <a:pt x="0" y="1086218"/>
                          </a:lnTo>
                          <a:cubicBezTo>
                            <a:pt x="-44362" y="923545"/>
                            <a:pt x="-15662" y="843901"/>
                            <a:pt x="0" y="760353"/>
                          </a:cubicBezTo>
                          <a:lnTo>
                            <a:pt x="0" y="760353"/>
                          </a:lnTo>
                          <a:cubicBezTo>
                            <a:pt x="-48838" y="536105"/>
                            <a:pt x="34638" y="368220"/>
                            <a:pt x="0" y="217248"/>
                          </a:cubicBezTo>
                          <a:close/>
                        </a:path>
                        <a:path w="7086600" h="1303462" stroke="0" extrusionOk="0">
                          <a:moveTo>
                            <a:pt x="0" y="217248"/>
                          </a:moveTo>
                          <a:cubicBezTo>
                            <a:pt x="-5915" y="104087"/>
                            <a:pt x="146656" y="-1097"/>
                            <a:pt x="265966" y="0"/>
                          </a:cubicBezTo>
                          <a:cubicBezTo>
                            <a:pt x="1815606" y="77454"/>
                            <a:pt x="2447509" y="10727"/>
                            <a:pt x="4133850" y="0"/>
                          </a:cubicBezTo>
                          <a:lnTo>
                            <a:pt x="4133850" y="0"/>
                          </a:lnTo>
                          <a:cubicBezTo>
                            <a:pt x="4493824" y="-75428"/>
                            <a:pt x="5567970" y="-22148"/>
                            <a:pt x="5905500" y="0"/>
                          </a:cubicBezTo>
                          <a:cubicBezTo>
                            <a:pt x="6165294" y="-37423"/>
                            <a:pt x="6448834" y="19503"/>
                            <a:pt x="6820633" y="0"/>
                          </a:cubicBezTo>
                          <a:cubicBezTo>
                            <a:pt x="6962915" y="-11613"/>
                            <a:pt x="7079429" y="93595"/>
                            <a:pt x="7086600" y="217248"/>
                          </a:cubicBezTo>
                          <a:cubicBezTo>
                            <a:pt x="7069213" y="278637"/>
                            <a:pt x="7082881" y="656473"/>
                            <a:pt x="7086600" y="760353"/>
                          </a:cubicBezTo>
                          <a:lnTo>
                            <a:pt x="7086600" y="760353"/>
                          </a:lnTo>
                          <a:cubicBezTo>
                            <a:pt x="7091664" y="839124"/>
                            <a:pt x="7065876" y="959621"/>
                            <a:pt x="7086600" y="1086218"/>
                          </a:cubicBezTo>
                          <a:lnTo>
                            <a:pt x="7086600" y="1086213"/>
                          </a:lnTo>
                          <a:cubicBezTo>
                            <a:pt x="7075493" y="1212455"/>
                            <a:pt x="6966400" y="1323676"/>
                            <a:pt x="6820633" y="1303462"/>
                          </a:cubicBezTo>
                          <a:cubicBezTo>
                            <a:pt x="6404475" y="1352084"/>
                            <a:pt x="6106264" y="1254236"/>
                            <a:pt x="5905500" y="1303462"/>
                          </a:cubicBezTo>
                          <a:cubicBezTo>
                            <a:pt x="5413019" y="1510208"/>
                            <a:pt x="5262992" y="1596438"/>
                            <a:pt x="4639596" y="1720308"/>
                          </a:cubicBezTo>
                          <a:cubicBezTo>
                            <a:pt x="4423921" y="1580109"/>
                            <a:pt x="4320085" y="1451830"/>
                            <a:pt x="4133850" y="1303462"/>
                          </a:cubicBezTo>
                          <a:cubicBezTo>
                            <a:pt x="3122829" y="1416558"/>
                            <a:pt x="1243531" y="1433708"/>
                            <a:pt x="265966" y="1303462"/>
                          </a:cubicBezTo>
                          <a:cubicBezTo>
                            <a:pt x="95174" y="1321687"/>
                            <a:pt x="31264" y="1179394"/>
                            <a:pt x="0" y="1086213"/>
                          </a:cubicBezTo>
                          <a:lnTo>
                            <a:pt x="0" y="1086218"/>
                          </a:lnTo>
                          <a:cubicBezTo>
                            <a:pt x="12096" y="975218"/>
                            <a:pt x="-8776" y="842410"/>
                            <a:pt x="0" y="760353"/>
                          </a:cubicBezTo>
                          <a:lnTo>
                            <a:pt x="0" y="760353"/>
                          </a:lnTo>
                          <a:cubicBezTo>
                            <a:pt x="33240" y="582833"/>
                            <a:pt x="-17648" y="297371"/>
                            <a:pt x="0" y="217248"/>
                          </a:cubicBezTo>
                          <a:close/>
                        </a:path>
                        <a:path w="7086600" h="1303462" fill="none" stroke="0" extrusionOk="0">
                          <a:moveTo>
                            <a:pt x="0" y="217248"/>
                          </a:moveTo>
                          <a:cubicBezTo>
                            <a:pt x="5891" y="118343"/>
                            <a:pt x="111398" y="-2551"/>
                            <a:pt x="265966" y="0"/>
                          </a:cubicBezTo>
                          <a:cubicBezTo>
                            <a:pt x="2032703" y="141342"/>
                            <a:pt x="2649918" y="246619"/>
                            <a:pt x="4133850" y="0"/>
                          </a:cubicBezTo>
                          <a:lnTo>
                            <a:pt x="4133850" y="0"/>
                          </a:lnTo>
                          <a:cubicBezTo>
                            <a:pt x="4729025" y="-73224"/>
                            <a:pt x="5128306" y="-57447"/>
                            <a:pt x="5905500" y="0"/>
                          </a:cubicBezTo>
                          <a:cubicBezTo>
                            <a:pt x="6087056" y="-67343"/>
                            <a:pt x="6449267" y="-2506"/>
                            <a:pt x="6820633" y="0"/>
                          </a:cubicBezTo>
                          <a:cubicBezTo>
                            <a:pt x="6970426" y="-1418"/>
                            <a:pt x="7091413" y="91753"/>
                            <a:pt x="7086600" y="217248"/>
                          </a:cubicBezTo>
                          <a:cubicBezTo>
                            <a:pt x="7070829" y="267760"/>
                            <a:pt x="7067509" y="685486"/>
                            <a:pt x="7086600" y="760353"/>
                          </a:cubicBezTo>
                          <a:lnTo>
                            <a:pt x="7086600" y="760353"/>
                          </a:lnTo>
                          <a:cubicBezTo>
                            <a:pt x="7097430" y="813250"/>
                            <a:pt x="7070476" y="1038770"/>
                            <a:pt x="7086600" y="1086218"/>
                          </a:cubicBezTo>
                          <a:lnTo>
                            <a:pt x="7086600" y="1086213"/>
                          </a:lnTo>
                          <a:cubicBezTo>
                            <a:pt x="7093178" y="1187847"/>
                            <a:pt x="6940757" y="1320803"/>
                            <a:pt x="6820633" y="1303462"/>
                          </a:cubicBezTo>
                          <a:cubicBezTo>
                            <a:pt x="6581592" y="1280455"/>
                            <a:pt x="6361916" y="1258570"/>
                            <a:pt x="5905500" y="1303462"/>
                          </a:cubicBezTo>
                          <a:cubicBezTo>
                            <a:pt x="5625674" y="1335074"/>
                            <a:pt x="4965426" y="1721429"/>
                            <a:pt x="4639596" y="1720308"/>
                          </a:cubicBezTo>
                          <a:cubicBezTo>
                            <a:pt x="4593593" y="1629335"/>
                            <a:pt x="4303303" y="1502573"/>
                            <a:pt x="4133850" y="1303462"/>
                          </a:cubicBezTo>
                          <a:cubicBezTo>
                            <a:pt x="3253268" y="1184280"/>
                            <a:pt x="1246320" y="1404487"/>
                            <a:pt x="265966" y="1303462"/>
                          </a:cubicBezTo>
                          <a:cubicBezTo>
                            <a:pt x="92696" y="1311729"/>
                            <a:pt x="-5662" y="1212194"/>
                            <a:pt x="0" y="1086213"/>
                          </a:cubicBezTo>
                          <a:lnTo>
                            <a:pt x="0" y="1086218"/>
                          </a:lnTo>
                          <a:cubicBezTo>
                            <a:pt x="-46278" y="917664"/>
                            <a:pt x="-21174" y="834283"/>
                            <a:pt x="0" y="760353"/>
                          </a:cubicBezTo>
                          <a:lnTo>
                            <a:pt x="0" y="760353"/>
                          </a:lnTo>
                          <a:cubicBezTo>
                            <a:pt x="-39423" y="556736"/>
                            <a:pt x="18695" y="343411"/>
                            <a:pt x="0" y="21724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2" name="TextBox 11">
              <a:extLst>
                <a:ext uri="{FF2B5EF4-FFF2-40B4-BE49-F238E27FC236}">
                  <a16:creationId xmlns:a16="http://schemas.microsoft.com/office/drawing/2014/main" id="{47745968-5B11-96F4-4E91-D1916F9F8A7D}"/>
                </a:ext>
              </a:extLst>
            </p:cNvPr>
            <p:cNvSpPr txBox="1"/>
            <p:nvPr/>
          </p:nvSpPr>
          <p:spPr>
            <a:xfrm>
              <a:off x="-555497" y="1966738"/>
              <a:ext cx="5318022" cy="823706"/>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đoạn</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smtClean="0">
                  <a:solidFill>
                    <a:srgbClr val="FF0000"/>
                  </a:solidFill>
                  <a:latin typeface="UTM Avo" panose="02040603050506020204" pitchFamily="18" charset="0"/>
                  <a:cs typeface="Calibri" panose="020F0502020204030204" pitchFamily="34" charset="0"/>
                  <a:sym typeface="Arial"/>
                </a:rPr>
                <a:t>3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với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sp>
        <p:nvSpPr>
          <p:cNvPr id="6" name="Rounded Rectangular Callout 5"/>
          <p:cNvSpPr/>
          <p:nvPr/>
        </p:nvSpPr>
        <p:spPr>
          <a:xfrm>
            <a:off x="1523999" y="2340429"/>
            <a:ext cx="9470571" cy="881742"/>
          </a:xfrm>
          <a:prstGeom prst="wedgeRoundRectCallout">
            <a:avLst>
              <a:gd name="adj1" fmla="val -43650"/>
              <a:gd name="adj2" fmla="val -69473"/>
              <a:gd name="adj3" fmla="val 16667"/>
            </a:avLst>
          </a:prstGeom>
          <a:solidFill>
            <a:srgbClr val="DAE3F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rgbClr val="FF0000"/>
                </a:solidFill>
                <a:latin typeface="UTM Avo" panose="02040603050506020204"/>
              </a:rPr>
              <a:t>Giọng</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đọc</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nhẹ</a:t>
            </a:r>
            <a:r>
              <a:rPr lang="en-US" sz="2400" dirty="0" smtClean="0">
                <a:solidFill>
                  <a:srgbClr val="FF0000"/>
                </a:solidFill>
                <a:latin typeface="UTM Avo" panose="02040603050506020204"/>
              </a:rPr>
              <a:t> </a:t>
            </a:r>
            <a:r>
              <a:rPr lang="en-US" sz="2400" dirty="0" err="1" smtClean="0">
                <a:solidFill>
                  <a:srgbClr val="FF0000"/>
                </a:solidFill>
                <a:latin typeface="UTM Avo" panose="02040603050506020204"/>
              </a:rPr>
              <a:t>nhàng</a:t>
            </a:r>
            <a:r>
              <a:rPr lang="en-US" sz="2400" dirty="0" smtClean="0">
                <a:solidFill>
                  <a:srgbClr val="FF0000"/>
                </a:solidFill>
                <a:latin typeface="UTM Avo" panose="02040603050506020204"/>
              </a:rPr>
              <a:t>, </a:t>
            </a:r>
            <a:r>
              <a:rPr lang="en-US" sz="2400" dirty="0" err="1">
                <a:solidFill>
                  <a:srgbClr val="FF0000"/>
                </a:solidFill>
                <a:latin typeface="UTM Avo" panose="02040603050506020204"/>
              </a:rPr>
              <a:t>nhấn</a:t>
            </a:r>
            <a:r>
              <a:rPr lang="en-US" sz="2400" dirty="0">
                <a:solidFill>
                  <a:srgbClr val="FF0000"/>
                </a:solidFill>
                <a:latin typeface="UTM Avo" panose="02040603050506020204"/>
              </a:rPr>
              <a:t> </a:t>
            </a:r>
            <a:r>
              <a:rPr lang="en-US" sz="2400" dirty="0" err="1">
                <a:solidFill>
                  <a:srgbClr val="FF0000"/>
                </a:solidFill>
                <a:latin typeface="UTM Avo" panose="02040603050506020204"/>
              </a:rPr>
              <a:t>mạnh</a:t>
            </a:r>
            <a:r>
              <a:rPr lang="en-US" sz="2400" dirty="0">
                <a:solidFill>
                  <a:srgbClr val="FF0000"/>
                </a:solidFill>
                <a:latin typeface="UTM Avo" panose="02040603050506020204"/>
              </a:rPr>
              <a:t> </a:t>
            </a:r>
            <a:r>
              <a:rPr lang="en-US" sz="2400" dirty="0" err="1">
                <a:solidFill>
                  <a:srgbClr val="FF0000"/>
                </a:solidFill>
                <a:latin typeface="UTM Avo" panose="02040603050506020204"/>
              </a:rPr>
              <a:t>các</a:t>
            </a:r>
            <a:r>
              <a:rPr lang="en-US" sz="2400" dirty="0">
                <a:solidFill>
                  <a:srgbClr val="FF0000"/>
                </a:solidFill>
                <a:latin typeface="UTM Avo" panose="02040603050506020204"/>
              </a:rPr>
              <a:t> </a:t>
            </a:r>
            <a:r>
              <a:rPr lang="en-US" sz="2400" dirty="0" err="1">
                <a:solidFill>
                  <a:srgbClr val="FF0000"/>
                </a:solidFill>
                <a:latin typeface="UTM Avo" panose="02040603050506020204"/>
              </a:rPr>
              <a:t>từ</a:t>
            </a:r>
            <a:r>
              <a:rPr lang="en-US" sz="2400" dirty="0">
                <a:solidFill>
                  <a:srgbClr val="FF0000"/>
                </a:solidFill>
                <a:latin typeface="UTM Avo" panose="02040603050506020204"/>
              </a:rPr>
              <a:t> </a:t>
            </a:r>
            <a:r>
              <a:rPr lang="en-US" sz="2400" dirty="0" err="1">
                <a:solidFill>
                  <a:srgbClr val="FF0000"/>
                </a:solidFill>
                <a:latin typeface="UTM Avo" panose="02040603050506020204"/>
              </a:rPr>
              <a:t>chỉ</a:t>
            </a:r>
            <a:r>
              <a:rPr lang="en-US" sz="2400" dirty="0">
                <a:solidFill>
                  <a:srgbClr val="FF0000"/>
                </a:solidFill>
                <a:latin typeface="UTM Avo" panose="02040603050506020204"/>
              </a:rPr>
              <a:t> </a:t>
            </a:r>
            <a:r>
              <a:rPr lang="en-US" sz="2400" dirty="0" err="1">
                <a:solidFill>
                  <a:srgbClr val="FF0000"/>
                </a:solidFill>
                <a:latin typeface="UTM Avo" panose="02040603050506020204"/>
              </a:rPr>
              <a:t>sự</a:t>
            </a:r>
            <a:r>
              <a:rPr lang="en-US" sz="2400" dirty="0">
                <a:solidFill>
                  <a:srgbClr val="FF0000"/>
                </a:solidFill>
                <a:latin typeface="UTM Avo" panose="02040603050506020204"/>
              </a:rPr>
              <a:t> </a:t>
            </a:r>
            <a:r>
              <a:rPr lang="en-US" sz="2400" dirty="0" err="1">
                <a:solidFill>
                  <a:srgbClr val="FF0000"/>
                </a:solidFill>
                <a:latin typeface="UTM Avo" panose="02040603050506020204"/>
              </a:rPr>
              <a:t>vật</a:t>
            </a:r>
            <a:r>
              <a:rPr lang="en-US" sz="2400" dirty="0">
                <a:solidFill>
                  <a:srgbClr val="FF0000"/>
                </a:solidFill>
                <a:latin typeface="UTM Avo" panose="02040603050506020204"/>
              </a:rPr>
              <a:t> </a:t>
            </a:r>
            <a:r>
              <a:rPr lang="en-US" sz="2400" dirty="0" err="1">
                <a:solidFill>
                  <a:srgbClr val="FF0000"/>
                </a:solidFill>
                <a:latin typeface="UTM Avo" panose="02040603050506020204"/>
              </a:rPr>
              <a:t>hoặc</a:t>
            </a:r>
            <a:r>
              <a:rPr lang="en-US" sz="2400" dirty="0">
                <a:solidFill>
                  <a:srgbClr val="FF0000"/>
                </a:solidFill>
                <a:latin typeface="UTM Avo" panose="02040603050506020204"/>
              </a:rPr>
              <a:t> </a:t>
            </a:r>
            <a:r>
              <a:rPr lang="en-US" sz="2400" dirty="0" err="1">
                <a:solidFill>
                  <a:srgbClr val="FF0000"/>
                </a:solidFill>
                <a:latin typeface="UTM Avo" panose="02040603050506020204"/>
              </a:rPr>
              <a:t>từ</a:t>
            </a:r>
            <a:r>
              <a:rPr lang="en-US" sz="2400" dirty="0">
                <a:solidFill>
                  <a:srgbClr val="FF0000"/>
                </a:solidFill>
                <a:latin typeface="UTM Avo" panose="02040603050506020204"/>
              </a:rPr>
              <a:t> </a:t>
            </a:r>
            <a:r>
              <a:rPr lang="en-US" sz="2400" dirty="0" err="1">
                <a:solidFill>
                  <a:srgbClr val="FF0000"/>
                </a:solidFill>
                <a:latin typeface="UTM Avo" panose="02040603050506020204"/>
              </a:rPr>
              <a:t>ngữ</a:t>
            </a:r>
            <a:r>
              <a:rPr lang="en-US" sz="2400" dirty="0">
                <a:solidFill>
                  <a:srgbClr val="FF0000"/>
                </a:solidFill>
                <a:latin typeface="UTM Avo" panose="02040603050506020204"/>
              </a:rPr>
              <a:t> </a:t>
            </a:r>
            <a:r>
              <a:rPr lang="en-US" sz="2400" dirty="0" err="1">
                <a:solidFill>
                  <a:srgbClr val="FF0000"/>
                </a:solidFill>
                <a:latin typeface="UTM Avo" panose="02040603050506020204"/>
              </a:rPr>
              <a:t>gợi</a:t>
            </a:r>
            <a:r>
              <a:rPr lang="en-US" sz="2400" dirty="0">
                <a:solidFill>
                  <a:srgbClr val="FF0000"/>
                </a:solidFill>
                <a:latin typeface="UTM Avo" panose="02040603050506020204"/>
              </a:rPr>
              <a:t> </a:t>
            </a:r>
            <a:r>
              <a:rPr lang="en-US" sz="2400" dirty="0" err="1">
                <a:solidFill>
                  <a:srgbClr val="FF0000"/>
                </a:solidFill>
                <a:latin typeface="UTM Avo" panose="02040603050506020204"/>
              </a:rPr>
              <a:t>tả</a:t>
            </a:r>
            <a:r>
              <a:rPr lang="en-US" sz="2400" dirty="0">
                <a:solidFill>
                  <a:srgbClr val="FF0000"/>
                </a:solidFill>
                <a:latin typeface="UTM Avo" panose="02040603050506020204"/>
              </a:rPr>
              <a:t>.</a:t>
            </a: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1591161" y="685828"/>
            <a:ext cx="8857280" cy="1339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000" b="1">
                <a:solidFill>
                  <a:srgbClr val="FF000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rPr>
              <a:t>Thi đọc diễn cảm</a:t>
            </a:r>
            <a:endParaRPr lang="en-US" sz="11500" dirty="0">
              <a:solidFill>
                <a:srgbClr val="0070C0"/>
              </a:solidFill>
              <a:effectLst>
                <a:outerShdw blurRad="38100" dist="38100" dir="2700000" algn="tl">
                  <a:srgbClr val="000000">
                    <a:alpha val="43137"/>
                  </a:srgbClr>
                </a:outerShdw>
              </a:effectLst>
              <a:latin typeface="UTM Bienvenue" panose="0204060305050602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C06F5638-482B-E1EB-109E-E2D3A1329ADA}"/>
              </a:ext>
            </a:extLst>
          </p:cNvPr>
          <p:cNvPicPr>
            <a:picLocks noChangeAspect="1"/>
          </p:cNvPicPr>
          <p:nvPr/>
        </p:nvPicPr>
        <p:blipFill>
          <a:blip r:embed="rId3"/>
          <a:stretch>
            <a:fillRect/>
          </a:stretch>
        </p:blipFill>
        <p:spPr>
          <a:xfrm>
            <a:off x="2383038" y="3020458"/>
            <a:ext cx="7620660" cy="3043387"/>
          </a:xfrm>
          <a:prstGeom prst="rect">
            <a:avLst/>
          </a:prstGeom>
        </p:spPr>
      </p:pic>
    </p:spTree>
    <p:extLst>
      <p:ext uri="{BB962C8B-B14F-4D97-AF65-F5344CB8AC3E}">
        <p14:creationId xmlns:p14="http://schemas.microsoft.com/office/powerpoint/2010/main" val="320302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anim calcmode="lin" valueType="num">
                                      <p:cBhvr>
                                        <p:cTn id="8" dur="250" fill="hold"/>
                                        <p:tgtEl>
                                          <p:spTgt spid="8"/>
                                        </p:tgtEl>
                                        <p:attrNameLst>
                                          <p:attrName>ppt_x</p:attrName>
                                        </p:attrNameLst>
                                      </p:cBhvr>
                                      <p:tavLst>
                                        <p:tav tm="0">
                                          <p:val>
                                            <p:strVal val="#ppt_x"/>
                                          </p:val>
                                        </p:tav>
                                        <p:tav tm="100000">
                                          <p:val>
                                            <p:strVal val="#ppt_x"/>
                                          </p:val>
                                        </p:tav>
                                      </p:tavLst>
                                    </p:anim>
                                    <p:anim calcmode="lin" valueType="num">
                                      <p:cBhvr>
                                        <p:cTn id="9" dur="25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4">
            <a:extLst>
              <a:ext uri="{FF2B5EF4-FFF2-40B4-BE49-F238E27FC236}">
                <a16:creationId xmlns:a16="http://schemas.microsoft.com/office/drawing/2014/main" id="{FB069D39-1B2D-16DF-2C1D-588367382E92}"/>
              </a:ext>
            </a:extLst>
          </p:cNvPr>
          <p:cNvSpPr txBox="1"/>
          <p:nvPr/>
        </p:nvSpPr>
        <p:spPr>
          <a:xfrm>
            <a:off x="73573" y="2182505"/>
            <a:ext cx="12044854" cy="2492990"/>
          </a:xfrm>
          <a:prstGeom prst="rect">
            <a:avLst/>
          </a:prstGeom>
          <a:noFill/>
        </p:spPr>
        <p:txBody>
          <a:bodyPr wrap="square" rtlCol="0" anchor="t">
            <a:spAutoFit/>
          </a:bodyPr>
          <a:lstStyle/>
          <a:p>
            <a:pPr algn="just">
              <a:lnSpc>
                <a:spcPct val="150000"/>
              </a:lnSpc>
            </a:pPr>
            <a:r>
              <a:rPr lang="en-US" altLang="en-US" sz="2600" dirty="0">
                <a:solidFill>
                  <a:srgbClr val="7030A0"/>
                </a:solidFill>
                <a:latin typeface="UTM Avo" panose="02040603050506020204" pitchFamily="18" charset="0"/>
                <a:cs typeface="Times New Roman" panose="02020603050405020304" pitchFamily="18" charset="0"/>
                <a:sym typeface="+mn-ea"/>
              </a:rPr>
              <a:t>	</a:t>
            </a:r>
            <a:r>
              <a:rPr lang="vi-VN" altLang="en-US" sz="2600" dirty="0">
                <a:solidFill>
                  <a:srgbClr val="7030A0"/>
                </a:solidFill>
                <a:latin typeface="UTM Avo" panose="02040603050506020204" pitchFamily="18" charset="0"/>
                <a:cs typeface="Times New Roman" panose="02020603050405020304" pitchFamily="18" charset="0"/>
                <a:sym typeface="+mn-ea"/>
              </a:rPr>
              <a:t>Sau cơn mưa, / trời lại trong xanh, / chẳng còn gì ngoài những giọt mưa đọng trên mặt, / trên tóc, / trên áo người đi đường. // Sau cơn mưa, / trời lại sáng và lòng người cũng vậy. // Có lẽ cơn mưa bất chợt / đã làm dịu đi những muộn phiền vất vả, / làm trôi đi những cơ cực bao ngày.//</a:t>
            </a:r>
            <a:endParaRPr lang="en-GB" altLang="en-US" sz="2600" dirty="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83642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07F2E-6C48-0459-A26D-EE036F399D76}"/>
              </a:ext>
            </a:extLst>
          </p:cNvPr>
          <p:cNvPicPr>
            <a:picLocks noChangeAspect="1"/>
          </p:cNvPicPr>
          <p:nvPr/>
        </p:nvPicPr>
        <p:blipFill>
          <a:blip r:embed="rId3"/>
          <a:stretch>
            <a:fillRect/>
          </a:stretch>
        </p:blipFill>
        <p:spPr>
          <a:xfrm>
            <a:off x="1725561" y="1804801"/>
            <a:ext cx="8878529" cy="2339496"/>
          </a:xfrm>
          <a:prstGeom prst="rect">
            <a:avLst/>
          </a:prstGeom>
        </p:spPr>
      </p:pic>
    </p:spTree>
    <p:extLst>
      <p:ext uri="{BB962C8B-B14F-4D97-AF65-F5344CB8AC3E}">
        <p14:creationId xmlns:p14="http://schemas.microsoft.com/office/powerpoint/2010/main" val="3712305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8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14">
            <a:extLst>
              <a:ext uri="{FF2B5EF4-FFF2-40B4-BE49-F238E27FC236}">
                <a16:creationId xmlns:a16="http://schemas.microsoft.com/office/drawing/2014/main" id="{D363D405-DC78-F8A6-FB78-10659377223A}"/>
              </a:ext>
            </a:extLst>
          </p:cNvPr>
          <p:cNvSpPr txBox="1">
            <a:spLocks noChangeArrowheads="1"/>
          </p:cNvSpPr>
          <p:nvPr/>
        </p:nvSpPr>
        <p:spPr bwMode="auto">
          <a:xfrm>
            <a:off x="2144110" y="489061"/>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A9D0E75-2648-8D5A-88A8-77B4408603D6}"/>
              </a:ext>
            </a:extLst>
          </p:cNvPr>
          <p:cNvSpPr txBox="1"/>
          <p:nvPr/>
        </p:nvSpPr>
        <p:spPr>
          <a:xfrm>
            <a:off x="249421" y="2447440"/>
            <a:ext cx="11693158" cy="92333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vi-VN" sz="3600" kern="0" dirty="0">
                <a:solidFill>
                  <a:srgbClr val="FF0000"/>
                </a:solidFill>
                <a:latin typeface="UTM Avo" panose="02040603050506020204" pitchFamily="18" charset="0"/>
                <a:ea typeface="Times New Roman" panose="02020603050405020304" pitchFamily="18" charset="0"/>
                <a:cs typeface="Times New Roman" panose="02020603050405020304" pitchFamily="18" charset="0"/>
              </a:rPr>
              <a:t>Em cảm nhận được điều gì qua bài đọc Mưa Sài Gòn ?</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216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340673" y="2628923"/>
            <a:ext cx="10065026" cy="2215991"/>
          </a:xfrm>
          <a:prstGeom prst="rect">
            <a:avLst/>
          </a:prstGeom>
          <a:noFill/>
        </p:spPr>
        <p:txBody>
          <a:bodyPr wrap="square" rtlCol="0">
            <a:prstTxWarp prst="textArchUp">
              <a:avLst/>
            </a:prstTxWarp>
            <a:spAutoFit/>
          </a:bodyPr>
          <a:lstStyle/>
          <a:p>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Chúc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các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em</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học</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 </a:t>
            </a:r>
            <a:r>
              <a:rPr lang="en-US" sz="13800" b="1" dirty="0" err="1">
                <a:solidFill>
                  <a:srgbClr val="FF0000"/>
                </a:solidFill>
                <a:effectLst>
                  <a:outerShdw blurRad="38100" dist="38100" dir="2700000" algn="tl">
                    <a:srgbClr val="000000">
                      <a:alpha val="43137"/>
                    </a:srgbClr>
                  </a:outerShdw>
                </a:effectLst>
                <a:latin typeface="UTM LinotypeZapfino KT" panose="02040603050506020204" pitchFamily="18" charset="0"/>
              </a:rPr>
              <a:t>tốt</a:t>
            </a:r>
            <a:r>
              <a:rPr lang="en-US" sz="13800" b="1" dirty="0">
                <a:solidFill>
                  <a:srgbClr val="FF0000"/>
                </a:solidFill>
                <a:effectLst>
                  <a:outerShdw blurRad="38100" dist="38100" dir="2700000" algn="tl">
                    <a:srgbClr val="000000">
                      <a:alpha val="43137"/>
                    </a:srgbClr>
                  </a:outerShdw>
                </a:effectLst>
                <a:latin typeface="UTM LinotypeZapfino KT" panose="02040603050506020204" pitchFamily="18" charset="0"/>
              </a:rPr>
              <a:t>!</a:t>
            </a:r>
          </a:p>
        </p:txBody>
      </p:sp>
    </p:spTree>
    <p:extLst>
      <p:ext uri="{BB962C8B-B14F-4D97-AF65-F5344CB8AC3E}">
        <p14:creationId xmlns:p14="http://schemas.microsoft.com/office/powerpoint/2010/main" val="10378527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09" y="52826"/>
            <a:ext cx="12539367"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3168938" y="2236457"/>
            <a:ext cx="8912772" cy="204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a:t>
            </a:r>
            <a:r>
              <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800" b="1"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20</a:t>
            </a:r>
            <a:endParaRPr lang="en-US" sz="48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600" dirty="0" err="1">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Bài</a:t>
            </a:r>
            <a:r>
              <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đọc</a:t>
            </a:r>
            <a:r>
              <a:rPr lang="en-US" sz="6600"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3: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Mưa</a:t>
            </a:r>
            <a:r>
              <a:rPr lang="en-US" sz="6600"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Sài</a:t>
            </a:r>
            <a:r>
              <a:rPr lang="en-US" sz="6600" dirty="0"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 </a:t>
            </a:r>
            <a:r>
              <a:rPr lang="en-US" sz="6600" dirty="0" err="1" smtClean="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rPr>
              <a:t>Gòn</a:t>
            </a:r>
            <a:endParaRPr lang="en-US" sz="6600" dirty="0">
              <a:solidFill>
                <a:srgbClr val="0070C0"/>
              </a:solidFill>
              <a:effectLst>
                <a:outerShdw blurRad="38100" dist="38100" dir="2700000" algn="tl">
                  <a:srgbClr val="000000">
                    <a:alpha val="43137"/>
                  </a:srgbClr>
                </a:outerShdw>
              </a:effectLst>
              <a:latin typeface="UTM Bebas"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65E589CD-217B-EE2A-4D39-2F7BBBA35D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62" y="502822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POINSET2">
            <a:extLst>
              <a:ext uri="{FF2B5EF4-FFF2-40B4-BE49-F238E27FC236}">
                <a16:creationId xmlns:a16="http://schemas.microsoft.com/office/drawing/2014/main" id="{D8E8E611-B093-6760-D24E-8F04932AFC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38593" y="-219216"/>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473002" y="-15808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stretch>
            <a:fillRect/>
          </a:stretch>
        </p:blipFill>
        <p:spPr>
          <a:xfrm>
            <a:off x="-357808" y="1328057"/>
            <a:ext cx="3426898" cy="3631336"/>
          </a:xfrm>
          <a:prstGeom prst="rect">
            <a:avLst/>
          </a:prstGeom>
          <a:scene3d>
            <a:camera prst="orthographicFront"/>
            <a:lightRig rig="threePt" dir="t"/>
          </a:scene3d>
          <a:sp3d>
            <a:bevelT prst="convex"/>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6B1309D-6588-EF2B-4968-A0C48F3DFCF4}"/>
              </a:ext>
            </a:extLst>
          </p:cNvPr>
          <p:cNvSpPr txBox="1"/>
          <p:nvPr/>
        </p:nvSpPr>
        <p:spPr>
          <a:xfrm>
            <a:off x="199696" y="139247"/>
            <a:ext cx="11792607" cy="5232202"/>
          </a:xfrm>
          <a:prstGeom prst="rect">
            <a:avLst/>
          </a:prstGeom>
          <a:noFill/>
        </p:spPr>
        <p:txBody>
          <a:bodyPr wrap="square">
            <a:spAutoFit/>
          </a:bodyPr>
          <a:lstStyle/>
          <a:p>
            <a:pPr indent="457200" algn="ctr">
              <a:lnSpc>
                <a:spcPct val="150000"/>
              </a:lnSpc>
              <a:spcAft>
                <a:spcPts val="600"/>
              </a:spcAft>
            </a:pPr>
            <a:r>
              <a:rPr lang="vi-VN" sz="3600" b="1" dirty="0">
                <a:solidFill>
                  <a:srgbClr val="002060"/>
                </a:solidFill>
                <a:latin typeface="UTM Avo" panose="02040603050506020204" pitchFamily="18" charset="0"/>
                <a:cs typeface="Times New Roman" panose="02020603050405020304" pitchFamily="18" charset="0"/>
              </a:rPr>
              <a:t>Mưa Sài </a:t>
            </a:r>
            <a:r>
              <a:rPr lang="vi-VN" sz="3600" b="1" dirty="0" smtClean="0">
                <a:solidFill>
                  <a:srgbClr val="002060"/>
                </a:solidFill>
                <a:latin typeface="UTM Avo" panose="02040603050506020204" pitchFamily="18" charset="0"/>
                <a:cs typeface="Times New Roman" panose="02020603050405020304" pitchFamily="18" charset="0"/>
              </a:rPr>
              <a:t>Gòn</a:t>
            </a:r>
            <a:endParaRPr lang="en-US" sz="3600" b="1" dirty="0" smtClean="0">
              <a:solidFill>
                <a:srgbClr val="002060"/>
              </a:solidFill>
              <a:latin typeface="UTM Avo" panose="02040603050506020204" pitchFamily="18" charset="0"/>
              <a:cs typeface="Times New Roman" panose="02020603050405020304" pitchFamily="18" charset="0"/>
            </a:endParaRPr>
          </a:p>
          <a:p>
            <a:pPr indent="457200" algn="just">
              <a:lnSpc>
                <a:spcPct val="150000"/>
              </a:lnSpc>
              <a:spcAft>
                <a:spcPts val="600"/>
              </a:spcAft>
            </a:pPr>
            <a:r>
              <a:rPr lang="vi-VN" sz="2400" dirty="0" smtClean="0">
                <a:solidFill>
                  <a:srgbClr val="7030A0"/>
                </a:solidFill>
                <a:latin typeface="UTM Avo" panose="02040603050506020204" pitchFamily="18" charset="0"/>
                <a:cs typeface="Times New Roman" panose="02020603050405020304" pitchFamily="18" charset="0"/>
              </a:rPr>
              <a:t>Người </a:t>
            </a:r>
            <a:r>
              <a:rPr lang="vi-VN" sz="2400" dirty="0">
                <a:solidFill>
                  <a:srgbClr val="7030A0"/>
                </a:solidFill>
                <a:latin typeface="UTM Avo" panose="02040603050506020204" pitchFamily="18" charset="0"/>
                <a:cs typeface="Times New Roman" panose="02020603050405020304" pitchFamily="18" charset="0"/>
              </a:rPr>
              <a:t>ta thường biết đến Sài Gòn với những ngày nắng chói chang, những trưa hè bỏng da trên từng con phố, hay về sự ồn ào, hối hả và cả những giờ tan tầm kẹt xe, khỏi bụi,...nhưng ít ai nghĩ về mưa. Ấy vậy mà, chiều nay, Sài Gòn bất chợt mưa</a:t>
            </a:r>
            <a:r>
              <a:rPr lang="vi-VN" sz="2400" dirty="0" smtClean="0">
                <a:solidFill>
                  <a:srgbClr val="7030A0"/>
                </a:solidFill>
                <a:latin typeface="UTM Avo" panose="02040603050506020204" pitchFamily="18" charset="0"/>
                <a:cs typeface="Times New Roman" panose="02020603050405020304" pitchFamily="18" charset="0"/>
              </a:rPr>
              <a:t>.</a:t>
            </a:r>
            <a:endParaRPr lang="en-US" sz="2400" dirty="0" smtClean="0">
              <a:solidFill>
                <a:srgbClr val="7030A0"/>
              </a:solidFill>
              <a:latin typeface="UTM Avo" panose="02040603050506020204" pitchFamily="18" charset="0"/>
              <a:cs typeface="Times New Roman" panose="02020603050405020304" pitchFamily="18" charset="0"/>
            </a:endParaRPr>
          </a:p>
          <a:p>
            <a:pPr indent="457200" algn="just">
              <a:lnSpc>
                <a:spcPct val="150000"/>
              </a:lnSpc>
              <a:spcAft>
                <a:spcPts val="600"/>
              </a:spcAft>
            </a:pPr>
            <a:r>
              <a:rPr lang="vi-VN" sz="2400" dirty="0" smtClean="0">
                <a:solidFill>
                  <a:srgbClr val="7030A0"/>
                </a:solidFill>
                <a:latin typeface="UTM Avo" panose="02040603050506020204" pitchFamily="18" charset="0"/>
                <a:cs typeface="Times New Roman" panose="02020603050405020304" pitchFamily="18" charset="0"/>
              </a:rPr>
              <a:t>"</a:t>
            </a:r>
            <a:r>
              <a:rPr lang="vi-VN" sz="2400" dirty="0">
                <a:solidFill>
                  <a:srgbClr val="7030A0"/>
                </a:solidFill>
                <a:latin typeface="UTM Avo" panose="02040603050506020204" pitchFamily="18" charset="0"/>
                <a:cs typeface="Times New Roman" panose="02020603050405020304" pitchFamily="18" charset="0"/>
              </a:rPr>
              <a:t>Đột ngột, “vội vàng”, "ráo riết, "chợt đến chợt đi là những từ ngữ mà người ta thường nói về mưa Sài Gòn. Có những buổi sáng trời Sài Gòn trong vắt, nắng chói chang, tưởng</a:t>
            </a:r>
            <a:r>
              <a:rPr lang="vi-VN" sz="3600" dirty="0">
                <a:solidFill>
                  <a:srgbClr val="7030A0"/>
                </a:solidFill>
                <a:latin typeface="UTM Avo" panose="02040603050506020204" pitchFamily="18" charset="0"/>
                <a:cs typeface="Times New Roman" panose="02020603050405020304" pitchFamily="18" charset="0"/>
              </a:rPr>
              <a:t> </a:t>
            </a:r>
            <a:r>
              <a:rPr lang="vi-VN" sz="2400" dirty="0">
                <a:solidFill>
                  <a:srgbClr val="7030A0"/>
                </a:solidFill>
                <a:latin typeface="UTM Avo" panose="02040603050506020204" pitchFamily="18" charset="0"/>
                <a:cs typeface="Times New Roman" panose="02020603050405020304" pitchFamily="18" charset="0"/>
              </a:rPr>
              <a:t>hôm nay sẽ là một ngày nắng to. Nhưng không phải vậy, đang nắng chói chang đấy, bất chợt lại mưa ngay. Mưa ào ào. Ầm ầm. Xối xả. Hối hả như chính nhịp sống tại nơi này</a:t>
            </a:r>
            <a:r>
              <a:rPr lang="vi-VN" sz="2400" dirty="0" smtClean="0">
                <a:solidFill>
                  <a:srgbClr val="7030A0"/>
                </a:solidFill>
                <a:latin typeface="UTM Avo" panose="02040603050506020204" pitchFamily="18" charset="0"/>
                <a:cs typeface="Times New Roman" panose="02020603050405020304" pitchFamily="18" charset="0"/>
              </a:rPr>
              <a:t>.</a:t>
            </a:r>
            <a:endParaRPr lang="en-US" sz="2400" dirty="0" smtClean="0">
              <a:solidFill>
                <a:srgbClr val="7030A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99151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B1C2DB0-49B6-27D6-88A6-30A9FC0D8B02}"/>
              </a:ext>
            </a:extLst>
          </p:cNvPr>
          <p:cNvSpPr txBox="1"/>
          <p:nvPr/>
        </p:nvSpPr>
        <p:spPr>
          <a:xfrm>
            <a:off x="105103" y="1027906"/>
            <a:ext cx="11981793" cy="3970318"/>
          </a:xfrm>
          <a:prstGeom prst="rect">
            <a:avLst/>
          </a:prstGeom>
          <a:noFill/>
        </p:spPr>
        <p:txBody>
          <a:bodyPr wrap="square">
            <a:spAutoFit/>
          </a:bodyPr>
          <a:lstStyle/>
          <a:p>
            <a:pPr algn="just">
              <a:lnSpc>
                <a:spcPct val="150000"/>
              </a:lnSpc>
            </a:pPr>
            <a:r>
              <a:rPr lang="en-US" sz="2200" dirty="0">
                <a:effectLst/>
                <a:latin typeface="UTM Avo" panose="02040603050506020204" pitchFamily="18" charset="0"/>
                <a:ea typeface="Calibri" panose="020F0502020204030204" pitchFamily="34" charset="0"/>
              </a:rPr>
              <a:t>	</a:t>
            </a:r>
            <a:r>
              <a:rPr lang="vi-VN" sz="2400" dirty="0">
                <a:solidFill>
                  <a:srgbClr val="7030A0"/>
                </a:solidFill>
                <a:latin typeface="UTM Avo" panose="02040603050506020204" pitchFamily="18" charset="0"/>
                <a:ea typeface="Calibri" panose="020F0502020204030204" pitchFamily="34" charset="0"/>
              </a:rPr>
              <a:t>Sài Gòn cái gì cũng nhanh, ngay cả những cơn mưa cũng vậy, nhanh đến mà cũng nhanh đi. Tưới mát cho Sài Gòn độ khoảng nửa giờ hoặc có thể ngắn hơn, mưa tạnh, trời lại trở về với cái nắng thường thấy. Đường lại ráo như mưa chưa từng đến.Sau cơn mưa, trời lại trong xanh, chẳng còn gì ngoài những giọt mưa đọng trên mặt, trên tóc, trên áo người đi đường. Sau cơn mưa, trời lại sáng và lòng người cũng vậy. Có lẽ cơn mưa bất chợt đã làm dịu đi những muộn phiền vất vả, làm trôi đi những cơ cực bao ngày</a:t>
            </a:r>
            <a:r>
              <a:rPr lang="vi-VN" sz="2400" dirty="0" smtClean="0">
                <a:solidFill>
                  <a:srgbClr val="7030A0"/>
                </a:solidFill>
                <a:latin typeface="UTM Avo" panose="02040603050506020204" pitchFamily="18" charset="0"/>
                <a:ea typeface="Calibri" panose="020F0502020204030204" pitchFamily="34" charset="0"/>
              </a:rPr>
              <a:t>.</a:t>
            </a:r>
            <a:endParaRPr lang="en-US" sz="2400" dirty="0" smtClean="0">
              <a:solidFill>
                <a:srgbClr val="7030A0"/>
              </a:solidFill>
              <a:latin typeface="UTM Avo" panose="02040603050506020204" pitchFamily="18" charset="0"/>
              <a:ea typeface="Calibri" panose="020F0502020204030204" pitchFamily="34" charset="0"/>
            </a:endParaRPr>
          </a:p>
          <a:p>
            <a:pPr algn="r">
              <a:lnSpc>
                <a:spcPct val="150000"/>
              </a:lnSpc>
            </a:pPr>
            <a:r>
              <a:rPr lang="vi-VN" sz="2000" i="1" dirty="0" smtClean="0">
                <a:solidFill>
                  <a:srgbClr val="7030A0"/>
                </a:solidFill>
                <a:latin typeface="UTM Avo" panose="02040603050506020204" pitchFamily="18" charset="0"/>
                <a:ea typeface="Calibri" panose="020F0502020204030204" pitchFamily="34" charset="0"/>
              </a:rPr>
              <a:t>Theo HÀ LINH</a:t>
            </a:r>
            <a:endParaRPr lang="vi-VN" sz="2000" i="1" dirty="0">
              <a:solidFill>
                <a:srgbClr val="7030A0"/>
              </a:solidFill>
              <a:latin typeface="UTM Avo" panose="02040603050506020204" pitchFamily="18" charset="0"/>
              <a:ea typeface="Calibri" panose="020F0502020204030204" pitchFamily="34" charset="0"/>
            </a:endParaRPr>
          </a:p>
        </p:txBody>
      </p:sp>
    </p:spTree>
    <p:extLst>
      <p:ext uri="{BB962C8B-B14F-4D97-AF65-F5344CB8AC3E}">
        <p14:creationId xmlns:p14="http://schemas.microsoft.com/office/powerpoint/2010/main" val="40227678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2A3A4-C5A0-5C92-338F-7DB468F239D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C3E4819-73D5-5180-83DB-D4470928479B}"/>
              </a:ext>
            </a:extLst>
          </p:cNvPr>
          <p:cNvSpPr>
            <a:spLocks noGrp="1"/>
          </p:cNvSpPr>
          <p:nvPr>
            <p:ph type="body" idx="1"/>
          </p:nvPr>
        </p:nvSpPr>
        <p:spPr/>
        <p:txBody>
          <a:bodyPr/>
          <a:lstStyle/>
          <a:p>
            <a:endParaRPr lang="en-US"/>
          </a:p>
        </p:txBody>
      </p:sp>
      <p:sp>
        <p:nvSpPr>
          <p:cNvPr id="4" name="Content Placeholder 3">
            <a:extLst>
              <a:ext uri="{FF2B5EF4-FFF2-40B4-BE49-F238E27FC236}">
                <a16:creationId xmlns:a16="http://schemas.microsoft.com/office/drawing/2014/main" id="{9AFA98C0-74A1-AD7B-44AB-618A5FADCB9C}"/>
              </a:ext>
            </a:extLst>
          </p:cNvPr>
          <p:cNvSpPr>
            <a:spLocks noGrp="1"/>
          </p:cNvSpPr>
          <p:nvPr>
            <p:ph sz="half" idx="2"/>
          </p:nvPr>
        </p:nvSpPr>
        <p:spPr/>
        <p:txBody>
          <a:bodyPr/>
          <a:lstStyle/>
          <a:p>
            <a:endParaRPr lang="en-US"/>
          </a:p>
        </p:txBody>
      </p:sp>
      <p:sp>
        <p:nvSpPr>
          <p:cNvPr id="5" name="Text Placeholder 4">
            <a:extLst>
              <a:ext uri="{FF2B5EF4-FFF2-40B4-BE49-F238E27FC236}">
                <a16:creationId xmlns:a16="http://schemas.microsoft.com/office/drawing/2014/main" id="{8308F02E-C7E3-343B-2CF0-1D1B96AB0C4A}"/>
              </a:ext>
            </a:extLst>
          </p:cNvPr>
          <p:cNvSpPr>
            <a:spLocks noGrp="1"/>
          </p:cNvSpPr>
          <p:nvPr>
            <p:ph type="body" sz="quarter" idx="3"/>
          </p:nvPr>
        </p:nvSpPr>
        <p:spPr/>
        <p:txBody>
          <a:bodyPr/>
          <a:lstStyle/>
          <a:p>
            <a:endParaRPr lang="en-US"/>
          </a:p>
        </p:txBody>
      </p:sp>
      <p:sp>
        <p:nvSpPr>
          <p:cNvPr id="6" name="Content Placeholder 5">
            <a:extLst>
              <a:ext uri="{FF2B5EF4-FFF2-40B4-BE49-F238E27FC236}">
                <a16:creationId xmlns:a16="http://schemas.microsoft.com/office/drawing/2014/main" id="{7428E4FF-7887-060D-43B0-38D28701A64C}"/>
              </a:ext>
            </a:extLst>
          </p:cNvPr>
          <p:cNvSpPr>
            <a:spLocks noGrp="1"/>
          </p:cNvSpPr>
          <p:nvPr>
            <p:ph sz="quarter" idx="4"/>
          </p:nvPr>
        </p:nvSpPr>
        <p:spPr/>
        <p:txBody>
          <a:bodyPr/>
          <a:lstStyle/>
          <a:p>
            <a:endParaRPr lang="en-US"/>
          </a:p>
        </p:txBody>
      </p:sp>
      <p:pic>
        <p:nvPicPr>
          <p:cNvPr id="7" name="Picture 2">
            <a:extLst>
              <a:ext uri="{FF2B5EF4-FFF2-40B4-BE49-F238E27FC236}">
                <a16:creationId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4">
            <a:extLst>
              <a:ext uri="{FF2B5EF4-FFF2-40B4-BE49-F238E27FC236}">
                <a16:creationId xmlns:a16="http://schemas.microsoft.com/office/drawing/2014/main" id="{0FF22054-E947-76FC-184F-ECE8B83408FA}"/>
              </a:ext>
            </a:extLst>
          </p:cNvPr>
          <p:cNvSpPr txBox="1">
            <a:spLocks noChangeArrowheads="1"/>
          </p:cNvSpPr>
          <p:nvPr/>
        </p:nvSpPr>
        <p:spPr bwMode="auto">
          <a:xfrm>
            <a:off x="2968010" y="1456694"/>
            <a:ext cx="5536282" cy="187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115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Luyện đọc</a:t>
            </a:r>
            <a:endParaRPr lang="en-US" sz="11500" dirty="0">
              <a:solidFill>
                <a:srgbClr val="0070C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1261706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C48C6DD-355D-2E5D-05BB-E44155A5EC41}"/>
              </a:ext>
            </a:extLst>
          </p:cNvPr>
          <p:cNvSpPr txBox="1">
            <a:spLocks noChangeArrowheads="1"/>
          </p:cNvSpPr>
          <p:nvPr/>
        </p:nvSpPr>
        <p:spPr bwMode="auto">
          <a:xfrm>
            <a:off x="3078370" y="493143"/>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rPr>
              <a:t>Luyện đọc từ khó</a:t>
            </a:r>
            <a:endParaRPr lang="en-US" sz="5400" dirty="0">
              <a:solidFill>
                <a:srgbClr val="0070C0"/>
              </a:solidFill>
              <a:effectLst>
                <a:outerShdw blurRad="38100" dist="38100" dir="2700000" algn="tl">
                  <a:srgbClr val="000000">
                    <a:alpha val="43137"/>
                  </a:srgbClr>
                </a:outerShdw>
              </a:effectLst>
              <a:latin typeface="UTM Azuki" panose="02040603050506020204" pitchFamily="18" charset="0"/>
              <a:cs typeface="Times New Roman" panose="02020603050405020304" pitchFamily="18" charset="0"/>
            </a:endParaRPr>
          </a:p>
        </p:txBody>
      </p:sp>
      <p:sp>
        <p:nvSpPr>
          <p:cNvPr id="3" name="Rectangle: Rounded Corners 8">
            <a:extLst>
              <a:ext uri="{FF2B5EF4-FFF2-40B4-BE49-F238E27FC236}">
                <a16:creationId xmlns:a16="http://schemas.microsoft.com/office/drawing/2014/main" id="{3B10CC8B-5F7C-DDF0-A24C-75673EA30E0F}"/>
              </a:ext>
            </a:extLst>
          </p:cNvPr>
          <p:cNvSpPr/>
          <p:nvPr/>
        </p:nvSpPr>
        <p:spPr>
          <a:xfrm>
            <a:off x="1538805" y="2118657"/>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a:solidFill>
                  <a:srgbClr val="0070C0"/>
                </a:solidFill>
                <a:latin typeface="UTM Avo" panose="02040603050506020204" pitchFamily="18" charset="0"/>
              </a:rPr>
              <a:t>đ</a:t>
            </a:r>
            <a:r>
              <a:rPr lang="en-US" altLang="vi-VN" sz="4800" dirty="0" err="1" smtClean="0">
                <a:solidFill>
                  <a:srgbClr val="0070C0"/>
                </a:solidFill>
                <a:latin typeface="UTM Avo" panose="02040603050506020204" pitchFamily="18" charset="0"/>
              </a:rPr>
              <a:t>ột</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ngột</a:t>
            </a:r>
            <a:endParaRPr lang="en-US" altLang="vi-VN" sz="4800" dirty="0">
              <a:solidFill>
                <a:srgbClr val="0070C0"/>
              </a:solidFill>
              <a:latin typeface="UTM Avo" panose="02040603050506020204" pitchFamily="18" charset="0"/>
            </a:endParaRPr>
          </a:p>
        </p:txBody>
      </p:sp>
      <p:sp>
        <p:nvSpPr>
          <p:cNvPr id="5" name="Rectangle: Rounded Corners 8">
            <a:extLst>
              <a:ext uri="{FF2B5EF4-FFF2-40B4-BE49-F238E27FC236}">
                <a16:creationId xmlns:a16="http://schemas.microsoft.com/office/drawing/2014/main" id="{20B68D6F-7609-BD84-B1CA-BD937D930382}"/>
              </a:ext>
            </a:extLst>
          </p:cNvPr>
          <p:cNvSpPr/>
          <p:nvPr/>
        </p:nvSpPr>
        <p:spPr>
          <a:xfrm>
            <a:off x="4133637" y="3368073"/>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xối</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xả</a:t>
            </a:r>
            <a:endParaRPr lang="en-US" altLang="vi-VN" sz="4800" dirty="0">
              <a:solidFill>
                <a:srgbClr val="0070C0"/>
              </a:solidFill>
              <a:latin typeface="UTM Avo" panose="02040603050506020204" pitchFamily="18" charset="0"/>
            </a:endParaRPr>
          </a:p>
        </p:txBody>
      </p:sp>
      <p:sp>
        <p:nvSpPr>
          <p:cNvPr id="6" name="Rectangle: Rounded Corners 8">
            <a:extLst>
              <a:ext uri="{FF2B5EF4-FFF2-40B4-BE49-F238E27FC236}">
                <a16:creationId xmlns:a16="http://schemas.microsoft.com/office/drawing/2014/main" id="{37916720-F050-D67B-D152-CD816F079156}"/>
              </a:ext>
            </a:extLst>
          </p:cNvPr>
          <p:cNvSpPr/>
          <p:nvPr/>
        </p:nvSpPr>
        <p:spPr>
          <a:xfrm>
            <a:off x="6687650" y="4645982"/>
            <a:ext cx="4705563" cy="1028700"/>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127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914400"/>
            <a:r>
              <a:rPr lang="en-US" altLang="vi-VN" sz="4800" dirty="0" err="1" smtClean="0">
                <a:solidFill>
                  <a:srgbClr val="0070C0"/>
                </a:solidFill>
                <a:latin typeface="UTM Avo" panose="02040603050506020204" pitchFamily="18" charset="0"/>
              </a:rPr>
              <a:t>muộn</a:t>
            </a:r>
            <a:r>
              <a:rPr lang="en-US" altLang="vi-VN" sz="4800" dirty="0" smtClean="0">
                <a:solidFill>
                  <a:srgbClr val="0070C0"/>
                </a:solidFill>
                <a:latin typeface="UTM Avo" panose="02040603050506020204" pitchFamily="18" charset="0"/>
              </a:rPr>
              <a:t> </a:t>
            </a:r>
            <a:r>
              <a:rPr lang="en-US" altLang="vi-VN" sz="4800" dirty="0" err="1" smtClean="0">
                <a:solidFill>
                  <a:srgbClr val="0070C0"/>
                </a:solidFill>
                <a:latin typeface="UTM Avo" panose="02040603050506020204" pitchFamily="18" charset="0"/>
              </a:rPr>
              <a:t>phiền</a:t>
            </a:r>
            <a:endParaRPr lang="en-US" altLang="vi-VN" sz="4800" dirty="0">
              <a:solidFill>
                <a:srgbClr val="0070C0"/>
              </a:solidFill>
              <a:latin typeface="UTM Avo" panose="02040603050506020204" pitchFamily="18" charset="0"/>
            </a:endParaRPr>
          </a:p>
        </p:txBody>
      </p:sp>
    </p:spTree>
    <p:extLst>
      <p:ext uri="{BB962C8B-B14F-4D97-AF65-F5344CB8AC3E}">
        <p14:creationId xmlns:p14="http://schemas.microsoft.com/office/powerpoint/2010/main" val="12998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3327859" y="513320"/>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rPr>
              <a:t>Giải nghĩa từ khó</a:t>
            </a:r>
            <a:endParaRPr lang="en-US" sz="5400" dirty="0">
              <a:solidFill>
                <a:srgbClr val="FF0000"/>
              </a:solidFill>
              <a:effectLst>
                <a:outerShdw blurRad="38100" dist="38100" dir="2700000" algn="tl">
                  <a:srgbClr val="000000">
                    <a:alpha val="43137"/>
                  </a:srgbClr>
                </a:outerShdw>
              </a:effectLst>
              <a:latin typeface="UTM Ong Do Tre" panose="0204060305050602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A7CEC00-CB43-ACA5-8CBE-E326CD3A704C}"/>
              </a:ext>
            </a:extLst>
          </p:cNvPr>
          <p:cNvSpPr txBox="1"/>
          <p:nvPr/>
        </p:nvSpPr>
        <p:spPr>
          <a:xfrm>
            <a:off x="173421" y="2426097"/>
            <a:ext cx="11839903" cy="2100575"/>
          </a:xfrm>
          <a:prstGeom prst="rect">
            <a:avLst/>
          </a:prstGeom>
          <a:noFill/>
        </p:spPr>
        <p:txBody>
          <a:bodyPr wrap="square">
            <a:spAutoFit/>
          </a:bodyPr>
          <a:lstStyle/>
          <a:p>
            <a:pPr marL="457200" indent="-457200">
              <a:lnSpc>
                <a:spcPct val="150000"/>
              </a:lnSpc>
              <a:buFontTx/>
              <a:buChar char="-"/>
            </a:pPr>
            <a:r>
              <a:rPr lang="vi-VN" sz="2900" i="1" dirty="0" smtClean="0">
                <a:solidFill>
                  <a:srgbClr val="FF0000"/>
                </a:solidFill>
                <a:latin typeface="UTM Avo" panose="02040603050506020204" pitchFamily="18" charset="0"/>
                <a:ea typeface="Calibri" panose="020F0502020204030204" pitchFamily="34" charset="0"/>
              </a:rPr>
              <a:t>Tan </a:t>
            </a:r>
            <a:r>
              <a:rPr lang="vi-VN" sz="2900" i="1" dirty="0">
                <a:solidFill>
                  <a:srgbClr val="FF0000"/>
                </a:solidFill>
                <a:latin typeface="UTM Avo" panose="02040603050506020204" pitchFamily="18" charset="0"/>
                <a:ea typeface="Calibri" panose="020F0502020204030204" pitchFamily="34" charset="0"/>
              </a:rPr>
              <a:t>tầm: </a:t>
            </a:r>
            <a:r>
              <a:rPr lang="vi-VN" sz="2900" i="1" dirty="0">
                <a:latin typeface="UTM Avo" panose="02040603050506020204" pitchFamily="18" charset="0"/>
                <a:ea typeface="Calibri" panose="020F0502020204030204" pitchFamily="34" charset="0"/>
              </a:rPr>
              <a:t>Hết giờ làm việc ở các cơ quan, doanh </a:t>
            </a:r>
            <a:r>
              <a:rPr lang="vi-VN" sz="2900" i="1" dirty="0" smtClean="0">
                <a:latin typeface="UTM Avo" panose="02040603050506020204" pitchFamily="18" charset="0"/>
                <a:ea typeface="Calibri" panose="020F0502020204030204" pitchFamily="34" charset="0"/>
              </a:rPr>
              <a:t>nghiệp</a:t>
            </a:r>
            <a:endParaRPr lang="en-US" sz="2900" i="1" dirty="0" smtClean="0">
              <a:latin typeface="UTM Avo" panose="02040603050506020204" pitchFamily="18" charset="0"/>
              <a:ea typeface="Calibri" panose="020F0502020204030204" pitchFamily="34" charset="0"/>
            </a:endParaRPr>
          </a:p>
          <a:p>
            <a:pPr marL="457200" indent="-457200">
              <a:lnSpc>
                <a:spcPct val="150000"/>
              </a:lnSpc>
              <a:buFontTx/>
              <a:buChar char="-"/>
            </a:pPr>
            <a:r>
              <a:rPr lang="vi-VN" sz="2900" i="1" dirty="0">
                <a:solidFill>
                  <a:srgbClr val="FF0000"/>
                </a:solidFill>
                <a:latin typeface="UTM Avo" panose="02040603050506020204" pitchFamily="18" charset="0"/>
              </a:rPr>
              <a:t>Kẹt xe: </a:t>
            </a:r>
            <a:r>
              <a:rPr lang="vi-VN" sz="2900" i="1" dirty="0">
                <a:latin typeface="UTM Avo" panose="02040603050506020204" pitchFamily="18" charset="0"/>
              </a:rPr>
              <a:t>tắc đường, xe cộ khó di chuyển vì quá đông hoặc vì nguyên nhân khác</a:t>
            </a:r>
            <a:r>
              <a:rPr lang="vi-VN" sz="2900" i="1" dirty="0" smtClean="0">
                <a:latin typeface="UTM Avo" panose="02040603050506020204" pitchFamily="18" charset="0"/>
              </a:rPr>
              <a:t>.</a:t>
            </a:r>
            <a:endParaRPr lang="en-US" sz="2900" i="1" dirty="0" smtClean="0">
              <a:latin typeface="UTM Avo" panose="02040603050506020204" pitchFamily="18" charset="0"/>
            </a:endParaRPr>
          </a:p>
        </p:txBody>
      </p:sp>
    </p:spTree>
    <p:extLst>
      <p:ext uri="{BB962C8B-B14F-4D97-AF65-F5344CB8AC3E}">
        <p14:creationId xmlns:p14="http://schemas.microsoft.com/office/powerpoint/2010/main" val="2191995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4">
            <a:extLst>
              <a:ext uri="{FF2B5EF4-FFF2-40B4-BE49-F238E27FC236}">
                <a16:creationId xmlns:a16="http://schemas.microsoft.com/office/drawing/2014/main" id="{02FAA30D-4948-D5AC-B792-9585FE09469D}"/>
              </a:ext>
            </a:extLst>
          </p:cNvPr>
          <p:cNvSpPr txBox="1">
            <a:spLocks noChangeArrowheads="1"/>
          </p:cNvSpPr>
          <p:nvPr/>
        </p:nvSpPr>
        <p:spPr bwMode="auto">
          <a:xfrm>
            <a:off x="2949486" y="734037"/>
            <a:ext cx="5536282" cy="939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54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Chia đoạn</a:t>
            </a:r>
            <a:endParaRPr lang="en-US" sz="54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F97C1DF-FEBD-1BCA-5CCD-647C02F10EF3}"/>
              </a:ext>
            </a:extLst>
          </p:cNvPr>
          <p:cNvGrpSpPr/>
          <p:nvPr/>
        </p:nvGrpSpPr>
        <p:grpSpPr>
          <a:xfrm>
            <a:off x="219358" y="2144505"/>
            <a:ext cx="11753284" cy="731520"/>
            <a:chOff x="5753100" y="1905000"/>
            <a:chExt cx="4876464" cy="460318"/>
          </a:xfrm>
          <a:solidFill>
            <a:schemeClr val="accent2">
              <a:lumMod val="20000"/>
              <a:lumOff val="80000"/>
              <a:alpha val="67000"/>
            </a:schemeClr>
          </a:solidFill>
        </p:grpSpPr>
        <p:sp>
          <p:nvSpPr>
            <p:cNvPr id="5" name="Hexagon 4">
              <a:extLst>
                <a:ext uri="{FF2B5EF4-FFF2-40B4-BE49-F238E27FC236}">
                  <a16:creationId xmlns:a16="http://schemas.microsoft.com/office/drawing/2014/main" id="{69553BDB-4DBC-5E99-E843-749F18466F7A}"/>
                </a:ext>
              </a:extLst>
            </p:cNvPr>
            <p:cNvSpPr/>
            <p:nvPr/>
          </p:nvSpPr>
          <p:spPr>
            <a:xfrm>
              <a:off x="5753100" y="1905000"/>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CA67A672-E78F-2E5B-1E4F-63454F28C778}"/>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002060"/>
                  </a:solidFill>
                  <a:latin typeface="UTM Avo" panose="02040603050506020204" pitchFamily="18" charset="0"/>
                  <a:cs typeface="Times New Roman" panose="02020603050405020304" pitchFamily="18" charset="0"/>
                </a:rPr>
                <a:t>T</a:t>
              </a:r>
              <a:r>
                <a:rPr lang="vi-VN" sz="3200" dirty="0" smtClean="0">
                  <a:solidFill>
                    <a:srgbClr val="002060"/>
                  </a:solidFill>
                  <a:latin typeface="UTM Avo" panose="02040603050506020204" pitchFamily="18" charset="0"/>
                  <a:cs typeface="Times New Roman" panose="02020603050405020304" pitchFamily="18" charset="0"/>
                </a:rPr>
                <a:t>ừ </a:t>
              </a:r>
              <a:r>
                <a:rPr lang="vi-VN" sz="3200" dirty="0">
                  <a:solidFill>
                    <a:srgbClr val="002060"/>
                  </a:solidFill>
                  <a:latin typeface="UTM Avo" panose="02040603050506020204" pitchFamily="18" charset="0"/>
                  <a:cs typeface="Times New Roman" panose="02020603050405020304" pitchFamily="18" charset="0"/>
                </a:rPr>
                <a:t>đầu </a:t>
              </a:r>
              <a:r>
                <a:rPr lang="vi-VN" sz="3200" dirty="0" smtClean="0">
                  <a:solidFill>
                    <a:srgbClr val="002060"/>
                  </a:solidFill>
                  <a:latin typeface="UTM Avo" panose="02040603050506020204" pitchFamily="18" charset="0"/>
                  <a:cs typeface="Times New Roman" panose="02020603050405020304" pitchFamily="18" charset="0"/>
                </a:rPr>
                <a:t>đến</a:t>
              </a:r>
              <a:r>
                <a:rPr lang="en-US" sz="3200" dirty="0" smtClean="0">
                  <a:solidFill>
                    <a:srgbClr val="002060"/>
                  </a:solidFill>
                  <a:latin typeface="UTM Avo" panose="02040603050506020204" pitchFamily="18" charset="0"/>
                  <a:cs typeface="Times New Roman" panose="02020603050405020304" pitchFamily="18" charset="0"/>
                </a:rPr>
                <a:t> …</a:t>
              </a:r>
              <a:r>
                <a:rPr lang="vi-VN" sz="3200" dirty="0" smtClean="0">
                  <a:solidFill>
                    <a:srgbClr val="002060"/>
                  </a:solidFill>
                  <a:latin typeface="UTM Avo" panose="02040603050506020204" pitchFamily="18" charset="0"/>
                  <a:cs typeface="Times New Roman" panose="02020603050405020304" pitchFamily="18" charset="0"/>
                </a:rPr>
                <a:t> </a:t>
              </a:r>
              <a:r>
                <a:rPr lang="en-US" sz="3200" dirty="0" smtClean="0">
                  <a:solidFill>
                    <a:srgbClr val="002060"/>
                  </a:solidFill>
                  <a:latin typeface="UTM Avo" panose="02040603050506020204" pitchFamily="18" charset="0"/>
                  <a:cs typeface="Times New Roman" panose="02020603050405020304" pitchFamily="18" charset="0"/>
                </a:rPr>
                <a:t>“</a:t>
              </a:r>
              <a:r>
                <a:rPr lang="vi-VN" sz="3200" dirty="0" smtClean="0">
                  <a:solidFill>
                    <a:srgbClr val="002060"/>
                  </a:solidFill>
                  <a:latin typeface="UTM Avo" panose="02040603050506020204" pitchFamily="18" charset="0"/>
                  <a:cs typeface="Times New Roman" panose="02020603050405020304" pitchFamily="18" charset="0"/>
                </a:rPr>
                <a:t>bất </a:t>
              </a:r>
              <a:r>
                <a:rPr lang="vi-VN" sz="3200" dirty="0">
                  <a:solidFill>
                    <a:srgbClr val="002060"/>
                  </a:solidFill>
                  <a:latin typeface="UTM Avo" panose="02040603050506020204" pitchFamily="18" charset="0"/>
                  <a:cs typeface="Times New Roman" panose="02020603050405020304" pitchFamily="18" charset="0"/>
                </a:rPr>
                <a:t>chợt </a:t>
              </a:r>
              <a:r>
                <a:rPr lang="vi-VN" sz="3200" dirty="0" smtClean="0">
                  <a:solidFill>
                    <a:srgbClr val="002060"/>
                  </a:solidFill>
                  <a:latin typeface="UTM Avo" panose="02040603050506020204" pitchFamily="18" charset="0"/>
                  <a:cs typeface="Times New Roman" panose="02020603050405020304" pitchFamily="18" charset="0"/>
                </a:rPr>
                <a:t>mưa</a:t>
              </a:r>
              <a:r>
                <a:rPr lang="en-US" sz="3200" dirty="0" smtClean="0">
                  <a:solidFill>
                    <a:srgbClr val="002060"/>
                  </a:solidFill>
                  <a:latin typeface="UTM Avo" panose="02040603050506020204" pitchFamily="18" charset="0"/>
                  <a:cs typeface="Times New Roman" panose="02020603050405020304" pitchFamily="18" charset="0"/>
                </a:rPr>
                <a:t>”</a:t>
              </a:r>
              <a:r>
                <a:rPr lang="vi-VN" sz="3200" dirty="0" smtClean="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8" name="Hexagon 7">
            <a:extLst>
              <a:ext uri="{FF2B5EF4-FFF2-40B4-BE49-F238E27FC236}">
                <a16:creationId xmlns:a16="http://schemas.microsoft.com/office/drawing/2014/main" id="{DA2FA103-49B7-775F-3414-78D452918DE6}"/>
              </a:ext>
            </a:extLst>
          </p:cNvPr>
          <p:cNvSpPr/>
          <p:nvPr/>
        </p:nvSpPr>
        <p:spPr>
          <a:xfrm>
            <a:off x="67579" y="2165695"/>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9" name="Hexagon 8">
            <a:extLst>
              <a:ext uri="{FF2B5EF4-FFF2-40B4-BE49-F238E27FC236}">
                <a16:creationId xmlns:a16="http://schemas.microsoft.com/office/drawing/2014/main" id="{08C93064-E08E-D6A8-87A9-5D416A2D5DA9}"/>
              </a:ext>
            </a:extLst>
          </p:cNvPr>
          <p:cNvSpPr/>
          <p:nvPr/>
        </p:nvSpPr>
        <p:spPr>
          <a:xfrm>
            <a:off x="140528" y="2232780"/>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cs typeface="Times New Roman" panose="02020603050405020304" pitchFamily="18" charset="0"/>
              </a:rPr>
              <a:t>Đoạn 1</a:t>
            </a:r>
            <a:endParaRPr lang="en-US" sz="3200" b="1" dirty="0">
              <a:solidFill>
                <a:srgbClr val="002060"/>
              </a:solidFill>
              <a:latin typeface="UTM Avo" panose="0204060305050602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35F17D01-BD2C-3EF9-CAA0-3740D7D295C7}"/>
              </a:ext>
            </a:extLst>
          </p:cNvPr>
          <p:cNvGrpSpPr/>
          <p:nvPr/>
        </p:nvGrpSpPr>
        <p:grpSpPr>
          <a:xfrm>
            <a:off x="235123" y="3463954"/>
            <a:ext cx="11737519" cy="778818"/>
            <a:chOff x="5759641" y="1875237"/>
            <a:chExt cx="4869923" cy="490081"/>
          </a:xfrm>
          <a:solidFill>
            <a:schemeClr val="accent2">
              <a:lumMod val="20000"/>
              <a:lumOff val="80000"/>
              <a:alpha val="67000"/>
            </a:schemeClr>
          </a:solidFill>
        </p:grpSpPr>
        <p:sp>
          <p:nvSpPr>
            <p:cNvPr id="16" name="Hexagon 15">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7" name="Rectangle 16">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smtClean="0">
                  <a:solidFill>
                    <a:srgbClr val="002060"/>
                  </a:solidFill>
                  <a:latin typeface="UTM Avo" panose="02040603050506020204" pitchFamily="18" charset="0"/>
                  <a:cs typeface="Times New Roman" panose="02020603050405020304" pitchFamily="18" charset="0"/>
                </a:rPr>
                <a:t>T</a:t>
              </a:r>
              <a:r>
                <a:rPr lang="vi-VN" sz="3200" dirty="0" smtClean="0">
                  <a:solidFill>
                    <a:srgbClr val="002060"/>
                  </a:solidFill>
                  <a:latin typeface="UTM Avo" panose="02040603050506020204" pitchFamily="18" charset="0"/>
                  <a:cs typeface="Times New Roman" panose="02020603050405020304" pitchFamily="18" charset="0"/>
                </a:rPr>
                <a:t>ừ </a:t>
              </a:r>
              <a:r>
                <a:rPr lang="en-US" sz="3200" dirty="0" smtClean="0">
                  <a:solidFill>
                    <a:srgbClr val="002060"/>
                  </a:solidFill>
                  <a:latin typeface="UTM Avo" panose="02040603050506020204" pitchFamily="18" charset="0"/>
                  <a:cs typeface="Times New Roman" panose="02020603050405020304" pitchFamily="18" charset="0"/>
                </a:rPr>
                <a:t>“</a:t>
              </a:r>
              <a:r>
                <a:rPr lang="vi-VN" sz="3200" dirty="0" smtClean="0">
                  <a:solidFill>
                    <a:srgbClr val="002060"/>
                  </a:solidFill>
                  <a:latin typeface="UTM Avo" panose="02040603050506020204" pitchFamily="18" charset="0"/>
                  <a:cs typeface="Times New Roman" panose="02020603050405020304" pitchFamily="18" charset="0"/>
                </a:rPr>
                <a:t>Đột </a:t>
              </a:r>
              <a:r>
                <a:rPr lang="vi-VN" sz="3200" dirty="0">
                  <a:solidFill>
                    <a:srgbClr val="002060"/>
                  </a:solidFill>
                  <a:latin typeface="UTM Avo" panose="02040603050506020204" pitchFamily="18" charset="0"/>
                  <a:cs typeface="Times New Roman" panose="02020603050405020304" pitchFamily="18" charset="0"/>
                </a:rPr>
                <a:t>ngột... đến ... chưa từng </a:t>
              </a:r>
              <a:r>
                <a:rPr lang="vi-VN" sz="3200" dirty="0" smtClean="0">
                  <a:solidFill>
                    <a:srgbClr val="002060"/>
                  </a:solidFill>
                  <a:latin typeface="UTM Avo" panose="02040603050506020204" pitchFamily="18" charset="0"/>
                  <a:cs typeface="Times New Roman" panose="02020603050405020304" pitchFamily="18" charset="0"/>
                </a:rPr>
                <a:t>đến</a:t>
              </a:r>
              <a:r>
                <a:rPr lang="en-US" sz="3200" dirty="0" smtClean="0">
                  <a:solidFill>
                    <a:srgbClr val="002060"/>
                  </a:solidFill>
                  <a:latin typeface="UTM Avo" panose="02040603050506020204" pitchFamily="18" charset="0"/>
                  <a:cs typeface="Times New Roman" panose="02020603050405020304" pitchFamily="18" charset="0"/>
                </a:rPr>
                <a:t>”</a:t>
              </a:r>
              <a:r>
                <a:rPr lang="vi-VN" sz="3200" dirty="0" smtClean="0">
                  <a:solidFill>
                    <a:srgbClr val="002060"/>
                  </a:solidFill>
                  <a:latin typeface="UTM Avo" panose="02040603050506020204" pitchFamily="18" charset="0"/>
                  <a:cs typeface="Times New Roman" panose="02020603050405020304" pitchFamily="18" charset="0"/>
                </a:rPr>
                <a:t>; </a:t>
              </a:r>
              <a:endParaRPr lang="en-US" sz="3200" dirty="0">
                <a:solidFill>
                  <a:srgbClr val="002060"/>
                </a:solidFill>
                <a:latin typeface="UTM Avo" panose="02040603050506020204" pitchFamily="18" charset="0"/>
                <a:cs typeface="Times New Roman" panose="02020603050405020304" pitchFamily="18" charset="0"/>
              </a:endParaRPr>
            </a:p>
          </p:txBody>
        </p:sp>
      </p:grpSp>
      <p:sp>
        <p:nvSpPr>
          <p:cNvPr id="18" name="Hexagon 17">
            <a:extLst>
              <a:ext uri="{FF2B5EF4-FFF2-40B4-BE49-F238E27FC236}">
                <a16:creationId xmlns:a16="http://schemas.microsoft.com/office/drawing/2014/main" id="{E93D9961-D31D-1E46-BCE5-969991AA87F4}"/>
              </a:ext>
            </a:extLst>
          </p:cNvPr>
          <p:cNvSpPr/>
          <p:nvPr/>
        </p:nvSpPr>
        <p:spPr>
          <a:xfrm>
            <a:off x="67579" y="3442764"/>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9" name="Hexagon 18">
            <a:extLst>
              <a:ext uri="{FF2B5EF4-FFF2-40B4-BE49-F238E27FC236}">
                <a16:creationId xmlns:a16="http://schemas.microsoft.com/office/drawing/2014/main" id="{A7E39F6C-9E47-876E-D129-F4DBF867941F}"/>
              </a:ext>
            </a:extLst>
          </p:cNvPr>
          <p:cNvSpPr/>
          <p:nvPr/>
        </p:nvSpPr>
        <p:spPr>
          <a:xfrm>
            <a:off x="150464" y="3526084"/>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2</a:t>
            </a:r>
          </a:p>
        </p:txBody>
      </p:sp>
      <p:grpSp>
        <p:nvGrpSpPr>
          <p:cNvPr id="22" name="Group 21">
            <a:extLst>
              <a:ext uri="{FF2B5EF4-FFF2-40B4-BE49-F238E27FC236}">
                <a16:creationId xmlns:a16="http://schemas.microsoft.com/office/drawing/2014/main" id="{35F17D01-BD2C-3EF9-CAA0-3740D7D295C7}"/>
              </a:ext>
            </a:extLst>
          </p:cNvPr>
          <p:cNvGrpSpPr/>
          <p:nvPr/>
        </p:nvGrpSpPr>
        <p:grpSpPr>
          <a:xfrm>
            <a:off x="235123" y="4809511"/>
            <a:ext cx="11737519" cy="778818"/>
            <a:chOff x="5759641" y="1875237"/>
            <a:chExt cx="4869923" cy="490081"/>
          </a:xfrm>
          <a:solidFill>
            <a:schemeClr val="accent2">
              <a:lumMod val="20000"/>
              <a:lumOff val="80000"/>
              <a:alpha val="67000"/>
            </a:schemeClr>
          </a:solidFill>
        </p:grpSpPr>
        <p:sp>
          <p:nvSpPr>
            <p:cNvPr id="23" name="Hexagon 22">
              <a:extLst>
                <a:ext uri="{FF2B5EF4-FFF2-40B4-BE49-F238E27FC236}">
                  <a16:creationId xmlns:a16="http://schemas.microsoft.com/office/drawing/2014/main" id="{02EE91B3-DF4F-309D-3D40-2CC9033573C0}"/>
                </a:ext>
              </a:extLst>
            </p:cNvPr>
            <p:cNvSpPr/>
            <p:nvPr/>
          </p:nvSpPr>
          <p:spPr>
            <a:xfrm>
              <a:off x="5759641" y="1875237"/>
              <a:ext cx="953468"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4" name="Rectangle 23">
              <a:extLst>
                <a:ext uri="{FF2B5EF4-FFF2-40B4-BE49-F238E27FC236}">
                  <a16:creationId xmlns:a16="http://schemas.microsoft.com/office/drawing/2014/main" id="{2A98DABD-510B-1DAD-1A0C-AC7B460D5187}"/>
                </a:ext>
              </a:extLst>
            </p:cNvPr>
            <p:cNvSpPr/>
            <p:nvPr/>
          </p:nvSpPr>
          <p:spPr>
            <a:xfrm>
              <a:off x="6748862" y="1908118"/>
              <a:ext cx="3880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dirty="0" err="1" smtClean="0">
                  <a:solidFill>
                    <a:srgbClr val="002060"/>
                  </a:solidFill>
                  <a:latin typeface="UTM Avo" panose="02040603050506020204" pitchFamily="18" charset="0"/>
                  <a:cs typeface="Times New Roman" panose="02020603050405020304" pitchFamily="18" charset="0"/>
                </a:rPr>
                <a:t>Phần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còn</a:t>
              </a:r>
              <a:r>
                <a:rPr lang="en-US" sz="3200" dirty="0" smtClean="0">
                  <a:solidFill>
                    <a:srgbClr val="002060"/>
                  </a:solidFill>
                  <a:latin typeface="UTM Avo" panose="02040603050506020204" pitchFamily="18" charset="0"/>
                  <a:cs typeface="Times New Roman" panose="02020603050405020304" pitchFamily="18" charset="0"/>
                </a:rPr>
                <a:t> </a:t>
              </a:r>
              <a:r>
                <a:rPr lang="en-US" sz="3200" dirty="0" err="1" smtClean="0">
                  <a:solidFill>
                    <a:srgbClr val="002060"/>
                  </a:solidFill>
                  <a:latin typeface="UTM Avo" panose="02040603050506020204" pitchFamily="18" charset="0"/>
                  <a:cs typeface="Times New Roman" panose="02020603050405020304" pitchFamily="18" charset="0"/>
                </a:rPr>
                <a:t>lại</a:t>
              </a:r>
              <a:r>
                <a:rPr lang="en-US" sz="3200" dirty="0">
                  <a:solidFill>
                    <a:srgbClr val="002060"/>
                  </a:solidFill>
                  <a:latin typeface="UTM Avo" panose="02040603050506020204" pitchFamily="18" charset="0"/>
                  <a:cs typeface="Times New Roman" panose="02020603050405020304" pitchFamily="18" charset="0"/>
                </a:rPr>
                <a:t>.</a:t>
              </a:r>
            </a:p>
          </p:txBody>
        </p:sp>
      </p:grpSp>
      <p:sp>
        <p:nvSpPr>
          <p:cNvPr id="25" name="Hexagon 24">
            <a:extLst>
              <a:ext uri="{FF2B5EF4-FFF2-40B4-BE49-F238E27FC236}">
                <a16:creationId xmlns:a16="http://schemas.microsoft.com/office/drawing/2014/main" id="{E93D9961-D31D-1E46-BCE5-969991AA87F4}"/>
              </a:ext>
            </a:extLst>
          </p:cNvPr>
          <p:cNvSpPr/>
          <p:nvPr/>
        </p:nvSpPr>
        <p:spPr>
          <a:xfrm>
            <a:off x="67579" y="4788321"/>
            <a:ext cx="2360575" cy="726565"/>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Hexagon 25">
            <a:extLst>
              <a:ext uri="{FF2B5EF4-FFF2-40B4-BE49-F238E27FC236}">
                <a16:creationId xmlns:a16="http://schemas.microsoft.com/office/drawing/2014/main" id="{A7E39F6C-9E47-876E-D129-F4DBF867941F}"/>
              </a:ext>
            </a:extLst>
          </p:cNvPr>
          <p:cNvSpPr/>
          <p:nvPr/>
        </p:nvSpPr>
        <p:spPr>
          <a:xfrm>
            <a:off x="150464" y="4871641"/>
            <a:ext cx="2146901" cy="559926"/>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002060"/>
                </a:solidFill>
                <a:latin typeface="UTM Avo" panose="02040603050506020204" pitchFamily="18" charset="0"/>
                <a:cs typeface="Times New Roman" panose="02020603050405020304" pitchFamily="18" charset="0"/>
              </a:rPr>
              <a:t>Đoạn</a:t>
            </a:r>
            <a:r>
              <a:rPr lang="en-US" sz="3200" b="1" dirty="0">
                <a:solidFill>
                  <a:srgbClr val="002060"/>
                </a:solidFill>
                <a:latin typeface="UTM Avo" panose="02040603050506020204" pitchFamily="18" charset="0"/>
                <a:cs typeface="Times New Roman" panose="02020603050405020304" pitchFamily="18" charset="0"/>
              </a:rPr>
              <a:t> </a:t>
            </a:r>
            <a:r>
              <a:rPr lang="en-US" sz="3200" b="1" dirty="0" smtClean="0">
                <a:solidFill>
                  <a:srgbClr val="002060"/>
                </a:solidFill>
                <a:latin typeface="UTM Avo" panose="02040603050506020204" pitchFamily="18" charset="0"/>
                <a:cs typeface="Times New Roman" panose="02020603050405020304" pitchFamily="18" charset="0"/>
              </a:rPr>
              <a:t>3</a:t>
            </a:r>
            <a:endParaRPr lang="en-US" sz="3200" b="1"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6472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8" grpId="0" animBg="1"/>
      <p:bldP spid="19" grpId="0" animBg="1"/>
      <p:bldP spid="25" grpId="0" animBg="1"/>
      <p:bldP spid="2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453</TotalTime>
  <Words>879</Words>
  <Application>Microsoft Office PowerPoint</Application>
  <PresentationFormat>Widescreen</PresentationFormat>
  <Paragraphs>57</Paragraphs>
  <Slides>25</Slides>
  <Notes>2</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Arial</vt:lpstr>
      <vt:lpstr>Calibri</vt:lpstr>
      <vt:lpstr>Calibri Light</vt:lpstr>
      <vt:lpstr>Cambria</vt:lpstr>
      <vt:lpstr>LNTH-LuoLuoNotangYuanTi 1</vt:lpstr>
      <vt:lpstr>Times New Roman</vt:lpstr>
      <vt:lpstr>UTM Avo</vt:lpstr>
      <vt:lpstr>UTM Azuki</vt:lpstr>
      <vt:lpstr>UTM Bebas</vt:lpstr>
      <vt:lpstr>UTM Bienvenue</vt:lpstr>
      <vt:lpstr>UTM LinotypeZapfino KT</vt:lpstr>
      <vt:lpstr>UTM Ong Do Tre</vt:lpstr>
      <vt:lpstr>UTM Showcard</vt:lpstr>
      <vt:lpstr>UVF Salome</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 10</cp:lastModifiedBy>
  <cp:revision>109</cp:revision>
  <dcterms:created xsi:type="dcterms:W3CDTF">2023-03-05T01:12:00Z</dcterms:created>
  <dcterms:modified xsi:type="dcterms:W3CDTF">2024-07-21T08:32:18Z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1B3303256F1E49819B0FE25C76496E6A_13</vt:lpwstr>
  </property>
  <property fmtid="{D5CDD505-2E9C-101B-9397-08002B2CF9AE}" pid="3" name="KSOProductBuildVer">
    <vt:lpwstr>2057-12.2.0.13190</vt:lpwstr>
  </property>
</Properties>
</file>