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0"/>
  </p:notesMasterIdLst>
  <p:sldIdLst>
    <p:sldId id="258" r:id="rId3"/>
    <p:sldId id="260" r:id="rId4"/>
    <p:sldId id="261" r:id="rId5"/>
    <p:sldId id="263" r:id="rId6"/>
    <p:sldId id="291" r:id="rId7"/>
    <p:sldId id="264" r:id="rId8"/>
    <p:sldId id="265" r:id="rId9"/>
    <p:sldId id="266" r:id="rId10"/>
    <p:sldId id="304" r:id="rId11"/>
    <p:sldId id="305" r:id="rId12"/>
    <p:sldId id="306" r:id="rId13"/>
    <p:sldId id="271" r:id="rId14"/>
    <p:sldId id="301" r:id="rId15"/>
    <p:sldId id="302" r:id="rId16"/>
    <p:sldId id="303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3399"/>
    <a:srgbClr val="FF33CC"/>
    <a:srgbClr val="E96745"/>
    <a:srgbClr val="315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" d="100"/>
          <a:sy n="10" d="100"/>
        </p:scale>
        <p:origin x="2760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5D0B9-19D9-4280-A3C6-8CFEAD0EC0A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125D5-B43B-4413-B679-0AA734956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27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40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587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61078-AA17-56FF-8EF8-6B675BDA8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61F0F2-D5E7-DB67-0B3D-2BC3D8928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7A690-0F1B-E5D7-7CB7-31CB73E7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C6E36-1CFC-D29C-75C0-38672465E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EFCE5-8703-D6A4-1351-8067570F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6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3FD3-6570-21B9-6217-BAFA0985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83F63-F6F8-0D55-9A11-8124BEC52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C81EE-A12E-A772-22B0-FD130EB4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8DA7D-B477-5FE2-C10A-7B9567F6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E6A2C-35BB-391B-6964-D39BBD99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4FE9BA-95CA-8783-A9EE-41E81516C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3A14C-2E51-8952-EAB5-BE84779D1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BBC10-22B9-B566-DD82-0FFDAF1C8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35F11-4041-7056-16F8-B058E5023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D1FF-3E0E-130A-E39C-CFDD3B6E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45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4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12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0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87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5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4AAF-0B0E-7D98-3BC9-281DF88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7E6F0-0FF8-9BDE-C87E-63171B4A4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E68A5-51FE-2AEB-5510-0A1E65BA2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2A461-DCB3-3EB2-32AC-ED5C5F35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F4344-D24A-BF9D-D20B-744C54A8D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3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4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2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700E-AE30-619E-5634-4029D09C4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ACC69-7B02-74BE-E006-40089EB19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DFAF9-942F-EDF4-B223-0D1FE8E6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6E504-8B58-06B0-B607-AB59D215A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B3133-1DAD-0351-3F8B-9368C903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0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3810C-9D0F-7543-74BE-D2E5D36C5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0D8F0-8D6F-B2D1-D277-2435B18A60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5573A-FB11-D917-50AF-38DFBAAB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08BDE5-B803-6B18-FF01-F06665638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9097F-B566-50F3-5CFC-6CA99A90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4F5DB-FE6A-85EF-28B3-5B801F5E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5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FFF88-8B80-1A91-CD5E-08C6B8937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0983A-ECA9-4CAA-9505-C56698B30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3864D-E501-FB60-75A8-E160BCF66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7D8CF-AAD4-F675-5F15-BD7670A11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426582-4F8A-FEB0-370F-C89DBF4704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3DD9AF-82DD-7635-66EB-A0F5B52C3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653172-EC96-AC88-00B2-9EC0F351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6D7DE0-947B-A7CB-03BE-9A4395EA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5DF26-8F1F-FFDF-E962-C73EEA146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A84E6-772D-EB17-E635-1B109B12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1CAD7-2D54-FC9D-2B0C-8F04779B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A7404-231D-B1D3-ABD5-CA43406D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CEEF7-14D0-49A9-6A9A-7E9DCA1DE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020FA2-A2BC-83A4-4961-5B2801B21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6FED0-B086-74F3-8697-6B53CB082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8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F9CE3-F5B0-C01A-764B-4561FC18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FE3F7-0236-C7C2-D7DD-70B26AB87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1EC98-00C7-E523-8724-50CB89BF0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5DD63-2BD4-7D10-1971-863AFCB7B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98C28-AAC5-7A0F-63A3-F8EBCECB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F3835-AAAC-7F33-C09D-300DCBAE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6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67B1A-4727-2EDF-2873-845DA85E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8F2B6-E26F-2499-665C-3E48611602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57126-D84D-A542-2EE2-F0AAF64C7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09B83-EE46-3B9E-897B-C40C6E3FC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10A65-7747-4EFA-817C-A9AC179C2F3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26D24-F940-7BBF-477B-A38D3324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DDFF8-AB8D-CA01-37A6-05502E39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651EC8-1811-46F1-8E17-DF5B3B7A8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4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57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6A5D883-3EA5-76CD-8BCD-B611106D2A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69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" Target="slide16.xml"/><Relationship Id="rId7" Type="http://schemas.openxmlformats.org/officeDocument/2006/relationships/slide" Target="slide15.xml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slide" Target="slide14.xml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3.xml"/><Relationship Id="rId11" Type="http://schemas.microsoft.com/office/2007/relationships/hdphoto" Target="../media/hdphoto2.wdp"/><Relationship Id="rId5" Type="http://schemas.openxmlformats.org/officeDocument/2006/relationships/image" Target="../media/image24.jpeg"/><Relationship Id="rId10" Type="http://schemas.openxmlformats.org/officeDocument/2006/relationships/image" Target="../media/image35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13.xml"/><Relationship Id="rId5" Type="http://schemas.openxmlformats.org/officeDocument/2006/relationships/image" Target="../media/image24.jpeg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audio" Target="../media/audio3.wav"/><Relationship Id="rId5" Type="http://schemas.openxmlformats.org/officeDocument/2006/relationships/image" Target="../media/image9.png"/><Relationship Id="rId10" Type="http://schemas.openxmlformats.org/officeDocument/2006/relationships/audio" Target="../media/audio2.wav"/><Relationship Id="rId4" Type="http://schemas.openxmlformats.org/officeDocument/2006/relationships/image" Target="../media/image6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audio" Target="../media/audio3.wav"/><Relationship Id="rId5" Type="http://schemas.openxmlformats.org/officeDocument/2006/relationships/image" Target="../media/image9.png"/><Relationship Id="rId10" Type="http://schemas.openxmlformats.org/officeDocument/2006/relationships/audio" Target="../media/audio2.wav"/><Relationship Id="rId4" Type="http://schemas.openxmlformats.org/officeDocument/2006/relationships/image" Target="../media/image6.jp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jp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t="-9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1B0A24A-0A2A-6FEC-D89B-081469A2122C}"/>
              </a:ext>
            </a:extLst>
          </p:cNvPr>
          <p:cNvSpPr/>
          <p:nvPr/>
        </p:nvSpPr>
        <p:spPr>
          <a:xfrm>
            <a:off x="4783015" y="-1"/>
            <a:ext cx="7408985" cy="4107767"/>
          </a:xfrm>
          <a:prstGeom prst="rect">
            <a:avLst/>
          </a:prstGeom>
          <a:solidFill>
            <a:srgbClr val="31563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6C4E1B-DAEE-0630-AC48-5A4004FD3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884" y="-201232"/>
            <a:ext cx="8023031" cy="1469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4E883F-1479-631A-15BB-B869ED0D0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913" y="1215027"/>
            <a:ext cx="605385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27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B6527C12-6D29-D9BF-4383-9FDBD9AFA925}"/>
              </a:ext>
            </a:extLst>
          </p:cNvPr>
          <p:cNvSpPr/>
          <p:nvPr/>
        </p:nvSpPr>
        <p:spPr>
          <a:xfrm>
            <a:off x="516834" y="121920"/>
            <a:ext cx="11118575" cy="658367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组合 32">
            <a:extLst>
              <a:ext uri="{FF2B5EF4-FFF2-40B4-BE49-F238E27FC236}">
                <a16:creationId xmlns:a16="http://schemas.microsoft.com/office/drawing/2014/main" id="{7197C4B3-FCCB-64B5-5797-CE0B20851B84}"/>
              </a:ext>
            </a:extLst>
          </p:cNvPr>
          <p:cNvGrpSpPr/>
          <p:nvPr/>
        </p:nvGrpSpPr>
        <p:grpSpPr>
          <a:xfrm>
            <a:off x="817739" y="95664"/>
            <a:ext cx="815521" cy="743279"/>
            <a:chOff x="5316826" y="3157935"/>
            <a:chExt cx="1226525" cy="1189938"/>
          </a:xfrm>
        </p:grpSpPr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5647B09B-987C-1A7E-12EC-B06805CEB094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7" name="椭圆 42">
                <a:extLst>
                  <a:ext uri="{FF2B5EF4-FFF2-40B4-BE49-F238E27FC236}">
                    <a16:creationId xmlns:a16="http://schemas.microsoft.com/office/drawing/2014/main" id="{4604F88F-7594-946A-4928-523B3E8A0EC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8" name="组合 44">
                <a:extLst>
                  <a:ext uri="{FF2B5EF4-FFF2-40B4-BE49-F238E27FC236}">
                    <a16:creationId xmlns:a16="http://schemas.microsoft.com/office/drawing/2014/main" id="{9520DF57-F3F6-769C-D9EC-C3A64D85FA41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9" name="椭圆 46">
                  <a:extLst>
                    <a:ext uri="{FF2B5EF4-FFF2-40B4-BE49-F238E27FC236}">
                      <a16:creationId xmlns:a16="http://schemas.microsoft.com/office/drawing/2014/main" id="{0A94F459-80D8-2674-61B1-23C6853A45E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椭圆 47">
                  <a:extLst>
                    <a:ext uri="{FF2B5EF4-FFF2-40B4-BE49-F238E27FC236}">
                      <a16:creationId xmlns:a16="http://schemas.microsoft.com/office/drawing/2014/main" id="{3E53CFF8-56BA-C265-5997-8745A70C3D68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弧形 48">
                  <a:extLst>
                    <a:ext uri="{FF2B5EF4-FFF2-40B4-BE49-F238E27FC236}">
                      <a16:creationId xmlns:a16="http://schemas.microsoft.com/office/drawing/2014/main" id="{144C655D-6C56-54B0-ACAF-B96E256F978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弧形 49">
                  <a:extLst>
                    <a:ext uri="{FF2B5EF4-FFF2-40B4-BE49-F238E27FC236}">
                      <a16:creationId xmlns:a16="http://schemas.microsoft.com/office/drawing/2014/main" id="{26E4D27D-508C-848C-ED2A-4BBBF5BC691B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6" name="文本框 57">
              <a:extLst>
                <a:ext uri="{FF2B5EF4-FFF2-40B4-BE49-F238E27FC236}">
                  <a16:creationId xmlns:a16="http://schemas.microsoft.com/office/drawing/2014/main" id="{06F2A233-D670-C337-3A45-C80F3C50EE0D}"/>
                </a:ext>
              </a:extLst>
            </p:cNvPr>
            <p:cNvSpPr txBox="1"/>
            <p:nvPr/>
          </p:nvSpPr>
          <p:spPr>
            <a:xfrm>
              <a:off x="5475426" y="3318949"/>
              <a:ext cx="938316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3ED49DF-6074-1023-31C2-11C6C478E2A0}"/>
              </a:ext>
            </a:extLst>
          </p:cNvPr>
          <p:cNvSpPr txBox="1"/>
          <p:nvPr/>
        </p:nvSpPr>
        <p:spPr>
          <a:xfrm>
            <a:off x="1635927" y="144843"/>
            <a:ext cx="9712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bức tường có dạng hình thang với độ dài hai đáy lần lượt là 5 m và 2 m, chiều cao là 1,8m. Tính diện tích bức tường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0CDF9-26B7-D33A-F1BD-53414D161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40" y="2153285"/>
            <a:ext cx="5029200" cy="2571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89D45-7823-ABA5-D73B-39F2EEA5195A}"/>
                  </a:ext>
                </a:extLst>
              </p:cNvPr>
              <p:cNvSpPr txBox="1"/>
              <p:nvPr/>
            </p:nvSpPr>
            <p:spPr>
              <a:xfrm>
                <a:off x="-1612813" y="2520118"/>
                <a:ext cx="11572302" cy="1593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bức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tường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+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6,3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6,3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189D45-7823-ABA5-D73B-39F2EEA51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12813" y="2520118"/>
                <a:ext cx="11572302" cy="1593706"/>
              </a:xfrm>
              <a:prstGeom prst="rect">
                <a:avLst/>
              </a:prstGeom>
              <a:blipFill>
                <a:blip r:embed="rId4"/>
                <a:stretch>
                  <a:fillRect t="-3817" b="-9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9037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B6527C12-6D29-D9BF-4383-9FDBD9AFA925}"/>
              </a:ext>
            </a:extLst>
          </p:cNvPr>
          <p:cNvSpPr/>
          <p:nvPr/>
        </p:nvSpPr>
        <p:spPr>
          <a:xfrm>
            <a:off x="516834" y="121920"/>
            <a:ext cx="11118575" cy="658367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组合 32">
            <a:extLst>
              <a:ext uri="{FF2B5EF4-FFF2-40B4-BE49-F238E27FC236}">
                <a16:creationId xmlns:a16="http://schemas.microsoft.com/office/drawing/2014/main" id="{7197C4B3-FCCB-64B5-5797-CE0B20851B84}"/>
              </a:ext>
            </a:extLst>
          </p:cNvPr>
          <p:cNvGrpSpPr/>
          <p:nvPr/>
        </p:nvGrpSpPr>
        <p:grpSpPr>
          <a:xfrm>
            <a:off x="817739" y="95664"/>
            <a:ext cx="815521" cy="743279"/>
            <a:chOff x="5316826" y="3157935"/>
            <a:chExt cx="1226525" cy="1189938"/>
          </a:xfrm>
        </p:grpSpPr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5647B09B-987C-1A7E-12EC-B06805CEB094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7" name="椭圆 42">
                <a:extLst>
                  <a:ext uri="{FF2B5EF4-FFF2-40B4-BE49-F238E27FC236}">
                    <a16:creationId xmlns:a16="http://schemas.microsoft.com/office/drawing/2014/main" id="{4604F88F-7594-946A-4928-523B3E8A0EC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8" name="组合 44">
                <a:extLst>
                  <a:ext uri="{FF2B5EF4-FFF2-40B4-BE49-F238E27FC236}">
                    <a16:creationId xmlns:a16="http://schemas.microsoft.com/office/drawing/2014/main" id="{9520DF57-F3F6-769C-D9EC-C3A64D85FA41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9" name="椭圆 46">
                  <a:extLst>
                    <a:ext uri="{FF2B5EF4-FFF2-40B4-BE49-F238E27FC236}">
                      <a16:creationId xmlns:a16="http://schemas.microsoft.com/office/drawing/2014/main" id="{0A94F459-80D8-2674-61B1-23C6853A45E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椭圆 47">
                  <a:extLst>
                    <a:ext uri="{FF2B5EF4-FFF2-40B4-BE49-F238E27FC236}">
                      <a16:creationId xmlns:a16="http://schemas.microsoft.com/office/drawing/2014/main" id="{3E53CFF8-56BA-C265-5997-8745A70C3D68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弧形 48">
                  <a:extLst>
                    <a:ext uri="{FF2B5EF4-FFF2-40B4-BE49-F238E27FC236}">
                      <a16:creationId xmlns:a16="http://schemas.microsoft.com/office/drawing/2014/main" id="{144C655D-6C56-54B0-ACAF-B96E256F978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弧形 49">
                  <a:extLst>
                    <a:ext uri="{FF2B5EF4-FFF2-40B4-BE49-F238E27FC236}">
                      <a16:creationId xmlns:a16="http://schemas.microsoft.com/office/drawing/2014/main" id="{26E4D27D-508C-848C-ED2A-4BBBF5BC691B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6" name="文本框 57">
              <a:extLst>
                <a:ext uri="{FF2B5EF4-FFF2-40B4-BE49-F238E27FC236}">
                  <a16:creationId xmlns:a16="http://schemas.microsoft.com/office/drawing/2014/main" id="{06F2A233-D670-C337-3A45-C80F3C50EE0D}"/>
                </a:ext>
              </a:extLst>
            </p:cNvPr>
            <p:cNvSpPr txBox="1"/>
            <p:nvPr/>
          </p:nvSpPr>
          <p:spPr>
            <a:xfrm>
              <a:off x="5475426" y="3318949"/>
              <a:ext cx="938316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05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3ED49DF-6074-1023-31C2-11C6C478E2A0}"/>
              </a:ext>
            </a:extLst>
          </p:cNvPr>
          <p:cNvSpPr txBox="1"/>
          <p:nvPr/>
        </p:nvSpPr>
        <p:spPr>
          <a:xfrm>
            <a:off x="1635927" y="144843"/>
            <a:ext cx="9712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 làm một con thuyền bằng giấy màu (như hình vẽ). Tính diện tích giấy màu Hải đã dùng để làm con thuyền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020378-05E8-F678-30AD-116A077CA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749" y="1757680"/>
            <a:ext cx="4004656" cy="279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F83FDF-AFB4-8927-9233-2EC8CBE94B05}"/>
                  </a:ext>
                </a:extLst>
              </p:cNvPr>
              <p:cNvSpPr txBox="1"/>
              <p:nvPr/>
            </p:nvSpPr>
            <p:spPr>
              <a:xfrm>
                <a:off x="1242147" y="2205158"/>
                <a:ext cx="6337213" cy="3915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10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giấy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màu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Hải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thuyền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 + 10 = 14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algn="ct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14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F83FDF-AFB4-8927-9233-2EC8CBE94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147" y="2205158"/>
                <a:ext cx="6337213" cy="3915367"/>
              </a:xfrm>
              <a:prstGeom prst="rect">
                <a:avLst/>
              </a:prstGeom>
              <a:blipFill>
                <a:blip r:embed="rId4"/>
                <a:stretch>
                  <a:fillRect t="-1713" r="-192" b="-3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5397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C3F1F1E5-F26E-AEC3-49DF-48F150EA5E7E}"/>
              </a:ext>
            </a:extLst>
          </p:cNvPr>
          <p:cNvGrpSpPr/>
          <p:nvPr/>
        </p:nvGrpSpPr>
        <p:grpSpPr>
          <a:xfrm>
            <a:off x="1870606" y="1204796"/>
            <a:ext cx="8450788" cy="4785926"/>
            <a:chOff x="1877501" y="-468373"/>
            <a:chExt cx="11171227" cy="4785926"/>
          </a:xfrm>
        </p:grpSpPr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19A9D403-F6D6-F7C5-7E75-632B1FB7EE8B}"/>
                </a:ext>
              </a:extLst>
            </p:cNvPr>
            <p:cNvSpPr txBox="1"/>
            <p:nvPr/>
          </p:nvSpPr>
          <p:spPr>
            <a:xfrm>
              <a:off x="1877501" y="-468373"/>
              <a:ext cx="11171227" cy="478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5000" b="1">
                  <a:ln w="2317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VẬN </a:t>
              </a:r>
            </a:p>
            <a:p>
              <a:pPr marR="0" lvl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5000" b="1">
                  <a:ln w="2317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DỤNG</a:t>
              </a:r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621B36E4-92EE-7C46-89DE-CF439282B6FA}"/>
                </a:ext>
              </a:extLst>
            </p:cNvPr>
            <p:cNvSpPr txBox="1"/>
            <p:nvPr/>
          </p:nvSpPr>
          <p:spPr>
            <a:xfrm>
              <a:off x="1877501" y="-468373"/>
              <a:ext cx="11171227" cy="478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V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Ậ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N </a:t>
              </a:r>
            </a:p>
            <a:p>
              <a:pPr marR="0" lvl="0" algn="ctr" defTabSz="914400" rtl="0" eaLnBrk="1" fontAlgn="base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D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Ụ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lang="sv-SE" sz="15000" b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iny" panose="02000903060500060000" pitchFamily="2" charset="0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endParaRPr lang="sv-SE" sz="15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iny" panose="0200090306050006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1033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93928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49" y="5996844"/>
            <a:ext cx="1225060" cy="689096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D6BAB691-336F-4CD0-87C1-2D85CCA1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7"/>
          <a:stretch>
            <a:fillRect/>
          </a:stretch>
        </p:blipFill>
        <p:spPr bwMode="auto">
          <a:xfrm flipH="1">
            <a:off x="6740180" y="2054662"/>
            <a:ext cx="2658462" cy="46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5B12EDD-BB8B-443F-9F23-7EA2F4C9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>
            <a:fillRect/>
          </a:stretch>
        </p:blipFill>
        <p:spPr bwMode="auto">
          <a:xfrm>
            <a:off x="8887498" y="1465243"/>
            <a:ext cx="2435907" cy="39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699802F0-DB3D-43A3-8832-A01B71DAC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08" y="3909502"/>
            <a:ext cx="1500311" cy="1066888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9543E584-26AF-48C3-8A1C-53F533B31A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08" y="4579005"/>
            <a:ext cx="1500311" cy="1066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1A797-3FCE-CB02-BD1D-03F31CA4C7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9936" y="312878"/>
            <a:ext cx="8486368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" y="-3287"/>
            <a:ext cx="12191686" cy="684799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845308" y="604922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 - 9Slide.vn"/>
          <p:cNvSpPr/>
          <p:nvPr/>
        </p:nvSpPr>
        <p:spPr>
          <a:xfrm>
            <a:off x="5107069" y="2491216"/>
            <a:ext cx="4626524" cy="6548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S = (a + b) x h :2</a:t>
            </a:r>
          </a:p>
        </p:txBody>
      </p:sp>
      <p:sp>
        <p:nvSpPr>
          <p:cNvPr id="9" name="b - 9Slide.vn"/>
          <p:cNvSpPr/>
          <p:nvPr/>
        </p:nvSpPr>
        <p:spPr>
          <a:xfrm>
            <a:off x="5100864" y="3340924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S = (a + b) x h 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2467992" y="228171"/>
            <a:ext cx="9724004" cy="2144337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3915" y="458967"/>
            <a:ext cx="74282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904" y="4988473"/>
            <a:ext cx="1124045" cy="170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 - 9Slide.vn"/>
          <p:cNvSpPr/>
          <p:nvPr/>
        </p:nvSpPr>
        <p:spPr>
          <a:xfrm>
            <a:off x="5107070" y="4203043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S = (a + b) x h x 2</a:t>
            </a:r>
          </a:p>
        </p:txBody>
      </p:sp>
      <p:sp>
        <p:nvSpPr>
          <p:cNvPr id="26" name="d - 9Slide.vn"/>
          <p:cNvSpPr/>
          <p:nvPr/>
        </p:nvSpPr>
        <p:spPr>
          <a:xfrm>
            <a:off x="5107070" y="5096818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S =  (a + h) x b : 2</a:t>
            </a:r>
          </a:p>
        </p:txBody>
      </p:sp>
      <p:pic>
        <p:nvPicPr>
          <p:cNvPr id="6" name="3D Model 5" descr="Green checkmark">
            <a:extLst>
              <a:ext uri="{FF2B5EF4-FFF2-40B4-BE49-F238E27FC236}">
                <a16:creationId xmlns:a16="http://schemas.microsoft.com/office/drawing/2014/main" id="{E0AD658B-5F4E-43A4-A4F5-07B0AB5D2B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289" y="2141051"/>
            <a:ext cx="1385601" cy="1333816"/>
          </a:xfrm>
          <a:prstGeom prst="rect">
            <a:avLst/>
          </a:prstGeom>
        </p:spPr>
      </p:pic>
      <p:pic>
        <p:nvPicPr>
          <p:cNvPr id="8" name="3D Model 7" descr="Red X">
            <a:extLst>
              <a:ext uri="{FF2B5EF4-FFF2-40B4-BE49-F238E27FC236}">
                <a16:creationId xmlns:a16="http://schemas.microsoft.com/office/drawing/2014/main" id="{E51C041D-C785-4DF7-9776-47BD56AF22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8365" y="3351052"/>
            <a:ext cx="619322" cy="633315"/>
          </a:xfrm>
          <a:prstGeom prst="rect">
            <a:avLst/>
          </a:prstGeom>
        </p:spPr>
      </p:pic>
      <p:pic>
        <p:nvPicPr>
          <p:cNvPr id="15" name="3D Model 14" descr="Red X">
            <a:extLst>
              <a:ext uri="{FF2B5EF4-FFF2-40B4-BE49-F238E27FC236}">
                <a16:creationId xmlns:a16="http://schemas.microsoft.com/office/drawing/2014/main" id="{49D76581-A71A-4B79-8C20-CB417A7263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8365" y="4218411"/>
            <a:ext cx="619322" cy="633315"/>
          </a:xfrm>
          <a:prstGeom prst="rect">
            <a:avLst/>
          </a:prstGeom>
        </p:spPr>
      </p:pic>
      <p:pic>
        <p:nvPicPr>
          <p:cNvPr id="16" name="3D Model 15" descr="Red X">
            <a:extLst>
              <a:ext uri="{FF2B5EF4-FFF2-40B4-BE49-F238E27FC236}">
                <a16:creationId xmlns:a16="http://schemas.microsoft.com/office/drawing/2014/main" id="{F281AB2A-5924-457E-B81B-944D8C991F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8753" y="5091928"/>
            <a:ext cx="619322" cy="633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660CAF-2708-4C16-BDD5-D426E811AA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0" y="2372508"/>
            <a:ext cx="5014904" cy="35661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47A2F0-760C-44F2-BE50-86C195A01EF9}"/>
              </a:ext>
            </a:extLst>
          </p:cNvPr>
          <p:cNvSpPr txBox="1"/>
          <p:nvPr/>
        </p:nvSpPr>
        <p:spPr>
          <a:xfrm>
            <a:off x="12436437" y="5951210"/>
            <a:ext cx="181428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icon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2332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" grpId="0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9EE180F-160B-4D1A-8DFE-A7A6227FF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"/>
            <a:ext cx="12192000" cy="693928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882316" y="613805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D - 9Slide.vn"/>
          <p:cNvSpPr/>
          <p:nvPr/>
        </p:nvSpPr>
        <p:spPr>
          <a:xfrm>
            <a:off x="5010088" y="5198906"/>
            <a:ext cx="4626524" cy="6548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122,5c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A - 9Slide.vn"/>
          <p:cNvSpPr/>
          <p:nvPr/>
        </p:nvSpPr>
        <p:spPr>
          <a:xfrm>
            <a:off x="5000779" y="2644822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55c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166406" y="228171"/>
            <a:ext cx="8143278" cy="1936511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241" y="5514474"/>
            <a:ext cx="777708" cy="11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 - 9Slide.vn"/>
          <p:cNvSpPr/>
          <p:nvPr/>
        </p:nvSpPr>
        <p:spPr>
          <a:xfrm>
            <a:off x="5006986" y="3506942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1225c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C - 9Slide.vn"/>
          <p:cNvSpPr/>
          <p:nvPr/>
        </p:nvSpPr>
        <p:spPr>
          <a:xfrm>
            <a:off x="5006986" y="4400717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9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122,5c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endParaRPr kumimoji="0" lang="en-US" sz="4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3D Model 15" descr="Green checkmark">
            <a:extLst>
              <a:ext uri="{FF2B5EF4-FFF2-40B4-BE49-F238E27FC236}">
                <a16:creationId xmlns:a16="http://schemas.microsoft.com/office/drawing/2014/main" id="{5A5AF01D-4C6C-47A4-8D22-BC00FE31C2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7605" y="4723498"/>
            <a:ext cx="1385601" cy="1333816"/>
          </a:xfrm>
          <a:prstGeom prst="rect">
            <a:avLst/>
          </a:prstGeom>
        </p:spPr>
      </p:pic>
      <p:pic>
        <p:nvPicPr>
          <p:cNvPr id="17" name="3D Model 16" descr="Red X">
            <a:extLst>
              <a:ext uri="{FF2B5EF4-FFF2-40B4-BE49-F238E27FC236}">
                <a16:creationId xmlns:a16="http://schemas.microsoft.com/office/drawing/2014/main" id="{9B454FDF-039F-487E-9044-6349139CF7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665" y="3532266"/>
            <a:ext cx="619322" cy="633315"/>
          </a:xfrm>
          <a:prstGeom prst="rect">
            <a:avLst/>
          </a:prstGeom>
        </p:spPr>
      </p:pic>
      <p:pic>
        <p:nvPicPr>
          <p:cNvPr id="18" name="3D Model 17" descr="Red X">
            <a:extLst>
              <a:ext uri="{FF2B5EF4-FFF2-40B4-BE49-F238E27FC236}">
                <a16:creationId xmlns:a16="http://schemas.microsoft.com/office/drawing/2014/main" id="{FAC3A3F5-6748-41EB-886B-D3FB4189C9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1083" y="4411281"/>
            <a:ext cx="619322" cy="633315"/>
          </a:xfrm>
          <a:prstGeom prst="rect">
            <a:avLst/>
          </a:prstGeom>
        </p:spPr>
      </p:pic>
      <p:pic>
        <p:nvPicPr>
          <p:cNvPr id="19" name="3D Model 18" descr="Red X">
            <a:extLst>
              <a:ext uri="{FF2B5EF4-FFF2-40B4-BE49-F238E27FC236}">
                <a16:creationId xmlns:a16="http://schemas.microsoft.com/office/drawing/2014/main" id="{F30617DD-B91F-4059-AD47-4C388032C2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665" y="2695063"/>
            <a:ext cx="619322" cy="633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9548FF-069D-44B5-8678-97FEABE13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" y="2412836"/>
            <a:ext cx="4828904" cy="34338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3915" y="725738"/>
            <a:ext cx="7428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=15cm, b = 9,5cm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 = 10cm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03C6C-B5D8-4CCF-AE45-150798B933CA}"/>
              </a:ext>
            </a:extLst>
          </p:cNvPr>
          <p:cNvSpPr txBox="1"/>
          <p:nvPr/>
        </p:nvSpPr>
        <p:spPr>
          <a:xfrm>
            <a:off x="12436437" y="5951210"/>
            <a:ext cx="181428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icon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12240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59441CF7-D105-84CF-C4A2-0714040E71E9}"/>
              </a:ext>
            </a:extLst>
          </p:cNvPr>
          <p:cNvSpPr/>
          <p:nvPr/>
        </p:nvSpPr>
        <p:spPr>
          <a:xfrm>
            <a:off x="177282" y="191277"/>
            <a:ext cx="11831216" cy="6475445"/>
          </a:xfrm>
          <a:prstGeom prst="roundRect">
            <a:avLst>
              <a:gd name="adj" fmla="val 10327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4DE3D63-A834-1DFA-B02F-B45937AA5A72}"/>
              </a:ext>
            </a:extLst>
          </p:cNvPr>
          <p:cNvSpPr txBox="1"/>
          <p:nvPr/>
        </p:nvSpPr>
        <p:spPr>
          <a:xfrm>
            <a:off x="3493744" y="75076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10619FA-49F0-D734-D967-05A37E56E99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C6B6414-78D5-DEAA-6FA7-C777818DF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C8BB07D3-66C1-F54E-DDE1-39F7F2A717D2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DFCE89AA-123D-C6DE-EF44-D4F0AB0FF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E57931D6-508B-110E-A054-74B84316D13C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756EEE65-C91C-14BF-2DED-93B2E0CA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70E9ECF3-501B-B142-ED61-3060F843E9FB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91AEFF5D-FFCD-7455-5778-7E50FE8E8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3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  <p:bldP spid="6" grpId="0" uiExpand="1" build="p"/>
      <p:bldP spid="9" grpId="0" uiExpand="1" build="p"/>
      <p:bldP spid="1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9CB154-CA9A-2785-73CB-4F70EBB47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09" y="1572310"/>
            <a:ext cx="8638781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4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B9763-B63C-24C6-B379-82FEF0C0A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131" y="1094029"/>
            <a:ext cx="7309738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78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">
            <a:extLst>
              <a:ext uri="{FF2B5EF4-FFF2-40B4-BE49-F238E27FC236}">
                <a16:creationId xmlns:a16="http://schemas.microsoft.com/office/drawing/2014/main" id="{E4A88D66-E9BF-2062-BAF5-11219F0BC28A}"/>
              </a:ext>
            </a:extLst>
          </p:cNvPr>
          <p:cNvSpPr/>
          <p:nvPr/>
        </p:nvSpPr>
        <p:spPr>
          <a:xfrm>
            <a:off x="218547" y="2217555"/>
            <a:ext cx="6833692" cy="4214750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defRPr/>
            </a:pP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Lớp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trưởng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sẽ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gọi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bất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kì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bạn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nào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trong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lớp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đố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về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kiến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thức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cũ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tiết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trước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.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Bạn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5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giây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để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trả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Calibri" panose="020F0502020204030204"/>
              </a:rPr>
              <a:t>lời</a:t>
            </a:r>
            <a:r>
              <a:rPr lang="en-US" sz="4800" b="1" dirty="0">
                <a:solidFill>
                  <a:srgbClr val="000066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D2C4A072-6DCA-9B2E-009C-26ECCCF4C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 flipH="1">
            <a:off x="6897692" y="1366002"/>
            <a:ext cx="5449615" cy="557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2C761E-7B60-3B96-BCBF-B028D0915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66" y="67441"/>
            <a:ext cx="11437087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35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>
            <a:extLst>
              <a:ext uri="{FF2B5EF4-FFF2-40B4-BE49-F238E27FC236}">
                <a16:creationId xmlns:a16="http://schemas.microsoft.com/office/drawing/2014/main" id="{FC3BA0F9-6178-A202-65A4-537806E33149}"/>
              </a:ext>
            </a:extLst>
          </p:cNvPr>
          <p:cNvGrpSpPr/>
          <p:nvPr/>
        </p:nvGrpSpPr>
        <p:grpSpPr>
          <a:xfrm>
            <a:off x="441621" y="2470564"/>
            <a:ext cx="11318926" cy="1452954"/>
            <a:chOff x="6302902" y="5729553"/>
            <a:chExt cx="11318926" cy="1452954"/>
          </a:xfrm>
        </p:grpSpPr>
        <p:sp>
          <p:nvSpPr>
            <p:cNvPr id="5" name="Rectangle: Rounded Corners 27">
              <a:extLst>
                <a:ext uri="{FF2B5EF4-FFF2-40B4-BE49-F238E27FC236}">
                  <a16:creationId xmlns:a16="http://schemas.microsoft.com/office/drawing/2014/main" id="{416452BD-CCFC-EA27-B4BE-5EBFB64C5293}"/>
                </a:ext>
              </a:extLst>
            </p:cNvPr>
            <p:cNvSpPr/>
            <p:nvPr/>
          </p:nvSpPr>
          <p:spPr>
            <a:xfrm>
              <a:off x="6797035" y="5729553"/>
              <a:ext cx="10824793" cy="1452954"/>
            </a:xfrm>
            <a:prstGeom prst="roundRect">
              <a:avLst>
                <a:gd name="adj" fmla="val 50000"/>
              </a:avLst>
            </a:prstGeom>
            <a:solidFill>
              <a:srgbClr val="E8FFD1"/>
            </a:solidFill>
            <a:ln w="88900" cap="rnd" cmpd="thinThick">
              <a:solidFill>
                <a:srgbClr val="00B05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innerShdw blurRad="127000">
                <a:prstClr val="black"/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FF5050"/>
                  </a:solidFill>
                </a:rPr>
                <a:t>Hình thang có một cặp cạnh song song</a:t>
              </a:r>
            </a:p>
          </p:txBody>
        </p:sp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6CBC3251-95DC-4D1A-FE34-7F0515FB2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2902" y="6001027"/>
              <a:ext cx="982985" cy="982985"/>
            </a:xfrm>
            <a:prstGeom prst="rect">
              <a:avLst/>
            </a:prstGeom>
          </p:spPr>
        </p:pic>
      </p:grpSp>
      <p:grpSp>
        <p:nvGrpSpPr>
          <p:cNvPr id="15" name="Group 41">
            <a:extLst>
              <a:ext uri="{FF2B5EF4-FFF2-40B4-BE49-F238E27FC236}">
                <a16:creationId xmlns:a16="http://schemas.microsoft.com/office/drawing/2014/main" id="{D0C009C0-4911-4E53-277F-4A115DB06CD8}"/>
              </a:ext>
            </a:extLst>
          </p:cNvPr>
          <p:cNvGrpSpPr/>
          <p:nvPr/>
        </p:nvGrpSpPr>
        <p:grpSpPr>
          <a:xfrm>
            <a:off x="1065678" y="233434"/>
            <a:ext cx="10188421" cy="2174524"/>
            <a:chOff x="698086" y="215007"/>
            <a:chExt cx="10188421" cy="2174524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B0F9B04C-BC30-5B37-9823-D906209F36D4}"/>
                </a:ext>
              </a:extLst>
            </p:cNvPr>
            <p:cNvSpPr/>
            <p:nvPr/>
          </p:nvSpPr>
          <p:spPr>
            <a:xfrm>
              <a:off x="1342929" y="215007"/>
              <a:ext cx="8934818" cy="1923282"/>
            </a:xfrm>
            <a:prstGeom prst="roundRect">
              <a:avLst>
                <a:gd name="adj" fmla="val 9449"/>
              </a:avLst>
            </a:prstGeom>
            <a:solidFill>
              <a:srgbClr val="FFEFFF"/>
            </a:solidFill>
            <a:ln w="76200">
              <a:solidFill>
                <a:srgbClr val="FF0066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Hình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thang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có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mấy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</a:t>
              </a:r>
            </a:p>
            <a:p>
              <a:pPr algn="ctr" defTabSz="914446">
                <a:defRPr/>
              </a:pP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cặp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cạnh</a:t>
              </a:r>
              <a:r>
                <a:rPr lang="en-US" sz="54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 song </a:t>
              </a:r>
              <a:r>
                <a:rPr lang="en-US" sz="54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/>
                </a:rPr>
                <a:t>song</a:t>
              </a:r>
              <a:endParaRPr lang="en-US" sz="6600" b="1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  <p:pic>
          <p:nvPicPr>
            <p:cNvPr id="17" name="Picture 31">
              <a:extLst>
                <a:ext uri="{FF2B5EF4-FFF2-40B4-BE49-F238E27FC236}">
                  <a16:creationId xmlns:a16="http://schemas.microsoft.com/office/drawing/2014/main" id="{2B15B9E6-1068-E848-1FF3-4A5FA3E92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562777">
              <a:off x="698086" y="1313405"/>
              <a:ext cx="1076126" cy="1076126"/>
            </a:xfrm>
            <a:prstGeom prst="rect">
              <a:avLst/>
            </a:prstGeom>
          </p:spPr>
        </p:pic>
        <p:pic>
          <p:nvPicPr>
            <p:cNvPr id="18" name="Picture 34">
              <a:extLst>
                <a:ext uri="{FF2B5EF4-FFF2-40B4-BE49-F238E27FC236}">
                  <a16:creationId xmlns:a16="http://schemas.microsoft.com/office/drawing/2014/main" id="{61FD9A86-8951-38F0-F349-9DE50488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2379" y="1264636"/>
              <a:ext cx="1034128" cy="1034128"/>
            </a:xfrm>
            <a:prstGeom prst="rect">
              <a:avLst/>
            </a:prstGeom>
          </p:spPr>
        </p:pic>
      </p:grpSp>
      <p:pic>
        <p:nvPicPr>
          <p:cNvPr id="27" name="Picture 8">
            <a:extLst>
              <a:ext uri="{FF2B5EF4-FFF2-40B4-BE49-F238E27FC236}">
                <a16:creationId xmlns:a16="http://schemas.microsoft.com/office/drawing/2014/main" id="{D8E941BA-C425-BAB6-6880-E0B0A2F78F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73" b="26815"/>
          <a:stretch/>
        </p:blipFill>
        <p:spPr>
          <a:xfrm>
            <a:off x="6434596" y="3560713"/>
            <a:ext cx="3238562" cy="331306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9CD3CC78-D5BC-C47F-92D3-947BAF0ED9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773" b="26815"/>
          <a:stretch/>
        </p:blipFill>
        <p:spPr>
          <a:xfrm>
            <a:off x="2939368" y="3722729"/>
            <a:ext cx="3238562" cy="33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5761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">
            <a:extLst>
              <a:ext uri="{FF2B5EF4-FFF2-40B4-BE49-F238E27FC236}">
                <a16:creationId xmlns:a16="http://schemas.microsoft.com/office/drawing/2014/main" id="{FC3BA0F9-6178-A202-65A4-537806E33149}"/>
              </a:ext>
            </a:extLst>
          </p:cNvPr>
          <p:cNvGrpSpPr/>
          <p:nvPr/>
        </p:nvGrpSpPr>
        <p:grpSpPr>
          <a:xfrm>
            <a:off x="1470295" y="2527437"/>
            <a:ext cx="8749676" cy="3668411"/>
            <a:chOff x="6302902" y="5729552"/>
            <a:chExt cx="8749676" cy="3668411"/>
          </a:xfrm>
        </p:grpSpPr>
        <p:sp>
          <p:nvSpPr>
            <p:cNvPr id="5" name="Rectangle: Rounded Corners 27">
              <a:extLst>
                <a:ext uri="{FF2B5EF4-FFF2-40B4-BE49-F238E27FC236}">
                  <a16:creationId xmlns:a16="http://schemas.microsoft.com/office/drawing/2014/main" id="{416452BD-CCFC-EA27-B4BE-5EBFB64C5293}"/>
                </a:ext>
              </a:extLst>
            </p:cNvPr>
            <p:cNvSpPr/>
            <p:nvPr/>
          </p:nvSpPr>
          <p:spPr>
            <a:xfrm>
              <a:off x="6797036" y="5729552"/>
              <a:ext cx="8255542" cy="3668411"/>
            </a:xfrm>
            <a:prstGeom prst="roundRect">
              <a:avLst>
                <a:gd name="adj" fmla="val 50000"/>
              </a:avLst>
            </a:prstGeom>
            <a:solidFill>
              <a:srgbClr val="E8FFD1"/>
            </a:solidFill>
            <a:ln w="88900" cap="rnd" cmpd="thinThick">
              <a:solidFill>
                <a:srgbClr val="00B050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innerShdw blurRad="127000">
                <a:prstClr val="black"/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Muốn tính diện tích hình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thang ta lấy tổng độ dài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hai đáy nhân với chiều cao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(cùng một đơn vị đo) rồi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chia cho 2.</a:t>
              </a:r>
            </a:p>
          </p:txBody>
        </p:sp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6CBC3251-95DC-4D1A-FE34-7F0515FB2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2902" y="6001027"/>
              <a:ext cx="982985" cy="982985"/>
            </a:xfrm>
            <a:prstGeom prst="rect">
              <a:avLst/>
            </a:prstGeom>
          </p:spPr>
        </p:pic>
      </p:grpSp>
      <p:grpSp>
        <p:nvGrpSpPr>
          <p:cNvPr id="15" name="Group 41">
            <a:extLst>
              <a:ext uri="{FF2B5EF4-FFF2-40B4-BE49-F238E27FC236}">
                <a16:creationId xmlns:a16="http://schemas.microsoft.com/office/drawing/2014/main" id="{D0C009C0-4911-4E53-277F-4A115DB06CD8}"/>
              </a:ext>
            </a:extLst>
          </p:cNvPr>
          <p:cNvGrpSpPr/>
          <p:nvPr/>
        </p:nvGrpSpPr>
        <p:grpSpPr>
          <a:xfrm>
            <a:off x="1065678" y="233434"/>
            <a:ext cx="10188421" cy="2174524"/>
            <a:chOff x="698086" y="215007"/>
            <a:chExt cx="10188421" cy="2174524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B0F9B04C-BC30-5B37-9823-D906209F36D4}"/>
                </a:ext>
              </a:extLst>
            </p:cNvPr>
            <p:cNvSpPr/>
            <p:nvPr/>
          </p:nvSpPr>
          <p:spPr>
            <a:xfrm>
              <a:off x="1342929" y="215007"/>
              <a:ext cx="8934818" cy="1923282"/>
            </a:xfrm>
            <a:prstGeom prst="roundRect">
              <a:avLst>
                <a:gd name="adj" fmla="val 9449"/>
              </a:avLst>
            </a:prstGeom>
            <a:solidFill>
              <a:srgbClr val="FFEFFF"/>
            </a:solidFill>
            <a:ln w="76200">
              <a:solidFill>
                <a:srgbClr val="FF0066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9713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 tính diện tích hình thang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31">
              <a:extLst>
                <a:ext uri="{FF2B5EF4-FFF2-40B4-BE49-F238E27FC236}">
                  <a16:creationId xmlns:a16="http://schemas.microsoft.com/office/drawing/2014/main" id="{2B15B9E6-1068-E848-1FF3-4A5FA3E92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562777">
              <a:off x="698086" y="1313405"/>
              <a:ext cx="1076126" cy="1076126"/>
            </a:xfrm>
            <a:prstGeom prst="rect">
              <a:avLst/>
            </a:prstGeom>
          </p:spPr>
        </p:pic>
        <p:pic>
          <p:nvPicPr>
            <p:cNvPr id="18" name="Picture 34">
              <a:extLst>
                <a:ext uri="{FF2B5EF4-FFF2-40B4-BE49-F238E27FC236}">
                  <a16:creationId xmlns:a16="http://schemas.microsoft.com/office/drawing/2014/main" id="{61FD9A86-8951-38F0-F349-9DE50488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2379" y="1264636"/>
              <a:ext cx="1034128" cy="1034128"/>
            </a:xfrm>
            <a:prstGeom prst="rect">
              <a:avLst/>
            </a:prstGeom>
          </p:spPr>
        </p:pic>
      </p:grpSp>
      <p:pic>
        <p:nvPicPr>
          <p:cNvPr id="27" name="Picture 8">
            <a:extLst>
              <a:ext uri="{FF2B5EF4-FFF2-40B4-BE49-F238E27FC236}">
                <a16:creationId xmlns:a16="http://schemas.microsoft.com/office/drawing/2014/main" id="{D8E941BA-C425-BAB6-6880-E0B0A2F78F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73" b="26815"/>
          <a:stretch/>
        </p:blipFill>
        <p:spPr>
          <a:xfrm>
            <a:off x="9634818" y="3527712"/>
            <a:ext cx="3238562" cy="331306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9CD3CC78-D5BC-C47F-92D3-947BAF0ED94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773" b="26815"/>
          <a:stretch/>
        </p:blipFill>
        <p:spPr>
          <a:xfrm>
            <a:off x="-719720" y="3560716"/>
            <a:ext cx="3238562" cy="33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135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1">
            <a:extLst>
              <a:ext uri="{FF2B5EF4-FFF2-40B4-BE49-F238E27FC236}">
                <a16:creationId xmlns:a16="http://schemas.microsoft.com/office/drawing/2014/main" id="{D0C009C0-4911-4E53-277F-4A115DB06CD8}"/>
              </a:ext>
            </a:extLst>
          </p:cNvPr>
          <p:cNvGrpSpPr/>
          <p:nvPr/>
        </p:nvGrpSpPr>
        <p:grpSpPr>
          <a:xfrm>
            <a:off x="1086196" y="215295"/>
            <a:ext cx="9650122" cy="2512140"/>
            <a:chOff x="698086" y="215006"/>
            <a:chExt cx="10188421" cy="3655797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B0F9B04C-BC30-5B37-9823-D906209F36D4}"/>
                </a:ext>
              </a:extLst>
            </p:cNvPr>
            <p:cNvSpPr/>
            <p:nvPr/>
          </p:nvSpPr>
          <p:spPr>
            <a:xfrm>
              <a:off x="1342929" y="215006"/>
              <a:ext cx="8934818" cy="3655797"/>
            </a:xfrm>
            <a:prstGeom prst="roundRect">
              <a:avLst>
                <a:gd name="adj" fmla="val 9449"/>
              </a:avLst>
            </a:prstGeom>
            <a:solidFill>
              <a:srgbClr val="FFEFFF"/>
            </a:solidFill>
            <a:ln w="76200">
              <a:solidFill>
                <a:srgbClr val="FF0066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6600" b="1" dirty="0">
                <a:solidFill>
                  <a:schemeClr val="accent2">
                    <a:lumMod val="50000"/>
                  </a:schemeClr>
                </a:solidFill>
                <a:latin typeface="Calibri" panose="020F0502020204030204"/>
              </a:endParaRPr>
            </a:p>
          </p:txBody>
        </p:sp>
        <p:pic>
          <p:nvPicPr>
            <p:cNvPr id="17" name="Picture 31">
              <a:extLst>
                <a:ext uri="{FF2B5EF4-FFF2-40B4-BE49-F238E27FC236}">
                  <a16:creationId xmlns:a16="http://schemas.microsoft.com/office/drawing/2014/main" id="{2B15B9E6-1068-E848-1FF3-4A5FA3E92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562777">
              <a:off x="698086" y="1313405"/>
              <a:ext cx="1076126" cy="1076126"/>
            </a:xfrm>
            <a:prstGeom prst="rect">
              <a:avLst/>
            </a:prstGeom>
          </p:spPr>
        </p:pic>
        <p:pic>
          <p:nvPicPr>
            <p:cNvPr id="18" name="Picture 34">
              <a:extLst>
                <a:ext uri="{FF2B5EF4-FFF2-40B4-BE49-F238E27FC236}">
                  <a16:creationId xmlns:a16="http://schemas.microsoft.com/office/drawing/2014/main" id="{61FD9A86-8951-38F0-F349-9DE50488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52379" y="1264636"/>
              <a:ext cx="1034128" cy="1034128"/>
            </a:xfrm>
            <a:prstGeom prst="rect">
              <a:avLst/>
            </a:prstGeom>
          </p:spPr>
        </p:pic>
      </p:grpSp>
      <p:pic>
        <p:nvPicPr>
          <p:cNvPr id="27" name="Picture 8">
            <a:extLst>
              <a:ext uri="{FF2B5EF4-FFF2-40B4-BE49-F238E27FC236}">
                <a16:creationId xmlns:a16="http://schemas.microsoft.com/office/drawing/2014/main" id="{D8E941BA-C425-BAB6-6880-E0B0A2F78F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73" b="26815"/>
          <a:stretch/>
        </p:blipFill>
        <p:spPr>
          <a:xfrm>
            <a:off x="8826104" y="3544943"/>
            <a:ext cx="3238562" cy="331306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9CD3CC78-D5BC-C47F-92D3-947BAF0ED9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773" b="26815"/>
          <a:stretch/>
        </p:blipFill>
        <p:spPr>
          <a:xfrm>
            <a:off x="5587542" y="3544944"/>
            <a:ext cx="3238562" cy="3313057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DEBFCFB-BC22-B4BF-9E98-4024193CD9B7}"/>
              </a:ext>
            </a:extLst>
          </p:cNvPr>
          <p:cNvSpPr txBox="1"/>
          <p:nvPr/>
        </p:nvSpPr>
        <p:spPr>
          <a:xfrm>
            <a:off x="1887008" y="443912"/>
            <a:ext cx="808267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/>
              <a:t>Công thức tính diện tích hình thang ( với S là diện tích; a, b là độ dài hai đáy; h là chiều cao) </a:t>
            </a:r>
          </a:p>
          <a:p>
            <a:pPr algn="ctr"/>
            <a:endParaRPr lang="en-US" sz="4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C0720-992F-7235-427B-FBD1F983D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36" y="3347477"/>
            <a:ext cx="5040512" cy="241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6026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2C65C4-D19D-E9B8-3792-FEB5FBD7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106" y="935520"/>
            <a:ext cx="8449788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18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B6527C12-6D29-D9BF-4383-9FDBD9AFA925}"/>
              </a:ext>
            </a:extLst>
          </p:cNvPr>
          <p:cNvSpPr/>
          <p:nvPr/>
        </p:nvSpPr>
        <p:spPr>
          <a:xfrm>
            <a:off x="516834" y="121920"/>
            <a:ext cx="11118575" cy="65836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组合 32">
            <a:extLst>
              <a:ext uri="{FF2B5EF4-FFF2-40B4-BE49-F238E27FC236}">
                <a16:creationId xmlns:a16="http://schemas.microsoft.com/office/drawing/2014/main" id="{7197C4B3-FCCB-64B5-5797-CE0B20851B84}"/>
              </a:ext>
            </a:extLst>
          </p:cNvPr>
          <p:cNvGrpSpPr/>
          <p:nvPr/>
        </p:nvGrpSpPr>
        <p:grpSpPr>
          <a:xfrm>
            <a:off x="797419" y="542704"/>
            <a:ext cx="815521" cy="743279"/>
            <a:chOff x="5316826" y="3157935"/>
            <a:chExt cx="1226525" cy="1189938"/>
          </a:xfrm>
        </p:grpSpPr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5647B09B-987C-1A7E-12EC-B06805CEB094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7" name="椭圆 42">
                <a:extLst>
                  <a:ext uri="{FF2B5EF4-FFF2-40B4-BE49-F238E27FC236}">
                    <a16:creationId xmlns:a16="http://schemas.microsoft.com/office/drawing/2014/main" id="{4604F88F-7594-946A-4928-523B3E8A0EC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cs typeface="+mn-ea"/>
                  <a:sym typeface="+mn-lt"/>
                </a:endParaRPr>
              </a:p>
            </p:txBody>
          </p:sp>
          <p:grpSp>
            <p:nvGrpSpPr>
              <p:cNvPr id="18" name="组合 44">
                <a:extLst>
                  <a:ext uri="{FF2B5EF4-FFF2-40B4-BE49-F238E27FC236}">
                    <a16:creationId xmlns:a16="http://schemas.microsoft.com/office/drawing/2014/main" id="{9520DF57-F3F6-769C-D9EC-C3A64D85FA41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9" name="椭圆 46">
                  <a:extLst>
                    <a:ext uri="{FF2B5EF4-FFF2-40B4-BE49-F238E27FC236}">
                      <a16:creationId xmlns:a16="http://schemas.microsoft.com/office/drawing/2014/main" id="{0A94F459-80D8-2674-61B1-23C6853A45E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椭圆 47">
                  <a:extLst>
                    <a:ext uri="{FF2B5EF4-FFF2-40B4-BE49-F238E27FC236}">
                      <a16:creationId xmlns:a16="http://schemas.microsoft.com/office/drawing/2014/main" id="{3E53CFF8-56BA-C265-5997-8745A70C3D68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弧形 48">
                  <a:extLst>
                    <a:ext uri="{FF2B5EF4-FFF2-40B4-BE49-F238E27FC236}">
                      <a16:creationId xmlns:a16="http://schemas.microsoft.com/office/drawing/2014/main" id="{144C655D-6C56-54B0-ACAF-B96E256F978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弧形 49">
                  <a:extLst>
                    <a:ext uri="{FF2B5EF4-FFF2-40B4-BE49-F238E27FC236}">
                      <a16:creationId xmlns:a16="http://schemas.microsoft.com/office/drawing/2014/main" id="{26E4D27D-508C-848C-ED2A-4BBBF5BC691B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6" name="文本框 57">
              <a:extLst>
                <a:ext uri="{FF2B5EF4-FFF2-40B4-BE49-F238E27FC236}">
                  <a16:creationId xmlns:a16="http://schemas.microsoft.com/office/drawing/2014/main" id="{06F2A233-D670-C337-3A45-C80F3C50EE0D}"/>
                </a:ext>
              </a:extLst>
            </p:cNvPr>
            <p:cNvSpPr txBox="1"/>
            <p:nvPr/>
          </p:nvSpPr>
          <p:spPr>
            <a:xfrm>
              <a:off x="5475426" y="3318949"/>
              <a:ext cx="938316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3ED49DF-6074-1023-31C2-11C6C478E2A0}"/>
                  </a:ext>
                </a:extLst>
              </p:cNvPr>
              <p:cNvSpPr txBox="1"/>
              <p:nvPr/>
            </p:nvSpPr>
            <p:spPr>
              <a:xfrm>
                <a:off x="1625767" y="134683"/>
                <a:ext cx="9712349" cy="1994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Tính diện tích hình thang, biết: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514350" indent="-514350" algn="just">
                  <a:buAutoNum type="alphaLcParenR"/>
                </a:pPr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Độ dài hai đáy lần lượt là 12 cm và 8 cm, chiều cao là 6 cm.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Độ dài hai đáy lần lượt là 9,7 m và 5,8 m, chiều cao là 4,5 m.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Độ dài hai đáy lần lượt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m và 2 m, chiều cao là 50 dm.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93ED49DF-6074-1023-31C2-11C6C478E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5767" y="134683"/>
                <a:ext cx="9712349" cy="1994264"/>
              </a:xfrm>
              <a:prstGeom prst="rect">
                <a:avLst/>
              </a:prstGeom>
              <a:blipFill>
                <a:blip r:embed="rId3"/>
                <a:stretch>
                  <a:fillRect l="-1318" t="-3058"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D8CA1-7EE4-CDEE-4550-E2A85B2C8EFD}"/>
                  </a:ext>
                </a:extLst>
              </p:cNvPr>
              <p:cNvSpPr txBox="1"/>
              <p:nvPr/>
            </p:nvSpPr>
            <p:spPr>
              <a:xfrm>
                <a:off x="246467" y="2062918"/>
                <a:ext cx="11572302" cy="1162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+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60 (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1D8CA1-7EE4-CDEE-4550-E2A85B2C8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67" y="2062918"/>
                <a:ext cx="11572302" cy="1162819"/>
              </a:xfrm>
              <a:prstGeom prst="rect">
                <a:avLst/>
              </a:prstGeom>
              <a:blipFill>
                <a:blip r:embed="rId4"/>
                <a:stretch>
                  <a:fillRect t="-5236" b="-5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B6F26A-C7F7-E29F-05ED-593C9C595F3C}"/>
                  </a:ext>
                </a:extLst>
              </p:cNvPr>
              <p:cNvSpPr txBox="1"/>
              <p:nvPr/>
            </p:nvSpPr>
            <p:spPr>
              <a:xfrm>
                <a:off x="175347" y="3180518"/>
                <a:ext cx="11572302" cy="1162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+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) ×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34,875 (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B6F26A-C7F7-E29F-05ED-593C9C595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47" y="3180518"/>
                <a:ext cx="11572302" cy="1162819"/>
              </a:xfrm>
              <a:prstGeom prst="rect">
                <a:avLst/>
              </a:prstGeom>
              <a:blipFill>
                <a:blip r:embed="rId5"/>
                <a:stretch>
                  <a:fillRect t="-5789" b="-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2757FF-9856-B4E9-C181-ACFD23A4F063}"/>
                  </a:ext>
                </a:extLst>
              </p:cNvPr>
              <p:cNvSpPr txBox="1"/>
              <p:nvPr/>
            </p:nvSpPr>
            <p:spPr>
              <a:xfrm>
                <a:off x="236307" y="4501318"/>
                <a:ext cx="11572302" cy="1326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vi-VN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6,875 (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32757FF-9856-B4E9-C181-ACFD23A4F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7" y="4501318"/>
                <a:ext cx="11572302" cy="1326325"/>
              </a:xfrm>
              <a:prstGeom prst="rect">
                <a:avLst/>
              </a:prstGeom>
              <a:blipFill>
                <a:blip r:embed="rId6"/>
                <a:stretch>
                  <a:fillRect t="-4587" b="-4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0477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B6527C12-6D29-D9BF-4383-9FDBD9AFA925}"/>
              </a:ext>
            </a:extLst>
          </p:cNvPr>
          <p:cNvSpPr/>
          <p:nvPr/>
        </p:nvSpPr>
        <p:spPr>
          <a:xfrm>
            <a:off x="516834" y="121920"/>
            <a:ext cx="11118575" cy="658367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6" name="组合 32">
            <a:extLst>
              <a:ext uri="{FF2B5EF4-FFF2-40B4-BE49-F238E27FC236}">
                <a16:creationId xmlns:a16="http://schemas.microsoft.com/office/drawing/2014/main" id="{7197C4B3-FCCB-64B5-5797-CE0B20851B84}"/>
              </a:ext>
            </a:extLst>
          </p:cNvPr>
          <p:cNvGrpSpPr/>
          <p:nvPr/>
        </p:nvGrpSpPr>
        <p:grpSpPr>
          <a:xfrm>
            <a:off x="817739" y="95664"/>
            <a:ext cx="815521" cy="743279"/>
            <a:chOff x="5316826" y="3157935"/>
            <a:chExt cx="1226525" cy="1189938"/>
          </a:xfrm>
        </p:grpSpPr>
        <p:grpSp>
          <p:nvGrpSpPr>
            <p:cNvPr id="15" name="组合 41">
              <a:extLst>
                <a:ext uri="{FF2B5EF4-FFF2-40B4-BE49-F238E27FC236}">
                  <a16:creationId xmlns:a16="http://schemas.microsoft.com/office/drawing/2014/main" id="{5647B09B-987C-1A7E-12EC-B06805CEB094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17" name="椭圆 42">
                <a:extLst>
                  <a:ext uri="{FF2B5EF4-FFF2-40B4-BE49-F238E27FC236}">
                    <a16:creationId xmlns:a16="http://schemas.microsoft.com/office/drawing/2014/main" id="{4604F88F-7594-946A-4928-523B3E8A0EC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8" name="组合 44">
                <a:extLst>
                  <a:ext uri="{FF2B5EF4-FFF2-40B4-BE49-F238E27FC236}">
                    <a16:creationId xmlns:a16="http://schemas.microsoft.com/office/drawing/2014/main" id="{9520DF57-F3F6-769C-D9EC-C3A64D85FA41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9" name="椭圆 46">
                  <a:extLst>
                    <a:ext uri="{FF2B5EF4-FFF2-40B4-BE49-F238E27FC236}">
                      <a16:creationId xmlns:a16="http://schemas.microsoft.com/office/drawing/2014/main" id="{0A94F459-80D8-2674-61B1-23C6853A45E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椭圆 47">
                  <a:extLst>
                    <a:ext uri="{FF2B5EF4-FFF2-40B4-BE49-F238E27FC236}">
                      <a16:creationId xmlns:a16="http://schemas.microsoft.com/office/drawing/2014/main" id="{3E53CFF8-56BA-C265-5997-8745A70C3D68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弧形 48">
                  <a:extLst>
                    <a:ext uri="{FF2B5EF4-FFF2-40B4-BE49-F238E27FC236}">
                      <a16:creationId xmlns:a16="http://schemas.microsoft.com/office/drawing/2014/main" id="{144C655D-6C56-54B0-ACAF-B96E256F978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弧形 49">
                  <a:extLst>
                    <a:ext uri="{FF2B5EF4-FFF2-40B4-BE49-F238E27FC236}">
                      <a16:creationId xmlns:a16="http://schemas.microsoft.com/office/drawing/2014/main" id="{26E4D27D-508C-848C-ED2A-4BBBF5BC691B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6" name="文本框 57">
              <a:extLst>
                <a:ext uri="{FF2B5EF4-FFF2-40B4-BE49-F238E27FC236}">
                  <a16:creationId xmlns:a16="http://schemas.microsoft.com/office/drawing/2014/main" id="{06F2A233-D670-C337-3A45-C80F3C50EE0D}"/>
                </a:ext>
              </a:extLst>
            </p:cNvPr>
            <p:cNvSpPr txBox="1"/>
            <p:nvPr/>
          </p:nvSpPr>
          <p:spPr>
            <a:xfrm>
              <a:off x="5475426" y="3318949"/>
              <a:ext cx="938316" cy="837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3ED49DF-6074-1023-31C2-11C6C478E2A0}"/>
              </a:ext>
            </a:extLst>
          </p:cNvPr>
          <p:cNvSpPr txBox="1"/>
          <p:nvPr/>
        </p:nvSpPr>
        <p:spPr>
          <a:xfrm>
            <a:off x="1635927" y="144843"/>
            <a:ext cx="9712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 diện tích mỗi hình thang vuông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AB6E9-D424-8287-0EFC-D8EFB7CE1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7" y="1181417"/>
            <a:ext cx="9631087" cy="2384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854022-43D6-6E16-9FB4-757CE06A1243}"/>
                  </a:ext>
                </a:extLst>
              </p:cNvPr>
              <p:cNvSpPr txBox="1"/>
              <p:nvPr/>
            </p:nvSpPr>
            <p:spPr>
              <a:xfrm>
                <a:off x="287107" y="3891718"/>
                <a:ext cx="11572302" cy="1162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2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12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6854022-43D6-6E16-9FB4-757CE06A1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7" y="3891718"/>
                <a:ext cx="11572302" cy="1162819"/>
              </a:xfrm>
              <a:prstGeom prst="rect">
                <a:avLst/>
              </a:prstGeom>
              <a:blipFill>
                <a:blip r:embed="rId4"/>
                <a:stretch>
                  <a:fillRect t="-5236" b="-5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6E93D5-2D1E-D80C-CE99-CE032265723F}"/>
                  </a:ext>
                </a:extLst>
              </p:cNvPr>
              <p:cNvSpPr txBox="1"/>
              <p:nvPr/>
            </p:nvSpPr>
            <p:spPr>
              <a:xfrm>
                <a:off x="215987" y="5009318"/>
                <a:ext cx="11572302" cy="1151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thang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= 35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6E93D5-2D1E-D80C-CE99-CE0322657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87" y="5009318"/>
                <a:ext cx="11572302" cy="1151662"/>
              </a:xfrm>
              <a:prstGeom prst="rect">
                <a:avLst/>
              </a:prstGeom>
              <a:blipFill>
                <a:blip r:embed="rId5"/>
                <a:stretch>
                  <a:fillRect t="-5820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748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670</TotalTime>
  <Words>465</Words>
  <Application>Microsoft Office PowerPoint</Application>
  <PresentationFormat>Widescreen</PresentationFormat>
  <Paragraphs>65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微软雅黑</vt:lpstr>
      <vt:lpstr>Aptos</vt:lpstr>
      <vt:lpstr>Aptos Display</vt:lpstr>
      <vt:lpstr>Arial</vt:lpstr>
      <vt:lpstr>Arial-Rounded</vt:lpstr>
      <vt:lpstr>Calibri</vt:lpstr>
      <vt:lpstr>Cambria</vt:lpstr>
      <vt:lpstr>Cambria Math</vt:lpstr>
      <vt:lpstr>Coiny</vt:lpstr>
      <vt:lpstr>等线</vt:lpstr>
      <vt:lpstr>LNTH-LuoLuoNotangYuanTi 1</vt:lpstr>
      <vt:lpstr>Times New Roman</vt:lpstr>
      <vt:lpstr>UTM Cookies</vt:lpstr>
      <vt:lpstr>UVN Banh Mi</vt:lpstr>
      <vt:lpstr>Custom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description>9Slide.vn</dc:description>
  <cp:lastModifiedBy>ADMIN</cp:lastModifiedBy>
  <cp:revision>3</cp:revision>
  <dcterms:created xsi:type="dcterms:W3CDTF">2023-08-24T05:53:46Z</dcterms:created>
  <dcterms:modified xsi:type="dcterms:W3CDTF">2025-01-11T03:25:10Z</dcterms:modified>
  <cp:category>9Slide.vn</cp:category>
</cp:coreProperties>
</file>