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22"/>
  </p:notesMasterIdLst>
  <p:handoutMasterIdLst>
    <p:handoutMasterId r:id="rId23"/>
  </p:handoutMasterIdLst>
  <p:sldIdLst>
    <p:sldId id="3288" r:id="rId2"/>
    <p:sldId id="3318" r:id="rId3"/>
    <p:sldId id="3406" r:id="rId4"/>
    <p:sldId id="3399" r:id="rId5"/>
    <p:sldId id="3400" r:id="rId6"/>
    <p:sldId id="3401" r:id="rId7"/>
    <p:sldId id="3402" r:id="rId8"/>
    <p:sldId id="3403" r:id="rId9"/>
    <p:sldId id="3404" r:id="rId10"/>
    <p:sldId id="3405" r:id="rId11"/>
    <p:sldId id="3387" r:id="rId12"/>
    <p:sldId id="3384" r:id="rId13"/>
    <p:sldId id="3415" r:id="rId14"/>
    <p:sldId id="3407" r:id="rId15"/>
    <p:sldId id="3417" r:id="rId16"/>
    <p:sldId id="3418" r:id="rId17"/>
    <p:sldId id="3419" r:id="rId18"/>
    <p:sldId id="3421" r:id="rId19"/>
    <p:sldId id="3416" r:id="rId20"/>
    <p:sldId id="3369" r:id="rId21"/>
  </p:sldIdLst>
  <p:sldSz cx="9145588" cy="5145088"/>
  <p:notesSz cx="6858000" cy="9144000"/>
  <p:custDataLst>
    <p:tags r:id="rId2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4999" indent="-1298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2256" indent="-26193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69514" indent="-3940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6771" indent="-526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625803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5096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76124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601285" algn="l" defTabSz="650321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11" pos="2881">
          <p15:clr>
            <a:srgbClr val="A4A3A4"/>
          </p15:clr>
        </p15:guide>
        <p15:guide id="12" orient="horz" pos="16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2FC3"/>
    <a:srgbClr val="AE1233"/>
    <a:srgbClr val="9F7B63"/>
    <a:srgbClr val="F48E77"/>
    <a:srgbClr val="A1BD70"/>
    <a:srgbClr val="889EB6"/>
    <a:srgbClr val="004236"/>
    <a:srgbClr val="169274"/>
    <a:srgbClr val="60AEA9"/>
    <a:srgbClr val="840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9" autoAdjust="0"/>
    <p:restoredTop sz="96314" autoAdjust="0"/>
  </p:normalViewPr>
  <p:slideViewPr>
    <p:cSldViewPr>
      <p:cViewPr varScale="1">
        <p:scale>
          <a:sx n="105" d="100"/>
          <a:sy n="105" d="100"/>
        </p:scale>
        <p:origin x="850" y="-82"/>
      </p:cViewPr>
      <p:guideLst>
        <p:guide orient="horz" pos="4183"/>
        <p:guide pos="7588"/>
        <p:guide pos="2881"/>
        <p:guide orient="horz" pos="1621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9B4-425B-A65E-F3651BA24DC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B4-425B-A65E-F3651BA24DC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9B4-425B-A65E-F3651BA24DC4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B4-425B-A65E-F3651BA24DC4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B4-425B-A65E-F3651BA24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7"/>
        <c:holeSize val="9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pPr/>
              <a:t>2025/3/1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2025/3/1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24032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4919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7435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99514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625443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5053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75621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00708" algn="l" defTabSz="650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981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937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25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422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/>
              <a:pPr algn="r" eaLnBrk="1" latinLnBrk="1" hangingPunct="1">
                <a:spcBef>
                  <a:spcPct val="0"/>
                </a:spcBef>
              </a:pPr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962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46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D5F6264-6436-4F62-BBD6-102663E971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2025/3/1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9" name="Picture 2" descr="C:\Users\Jame Moriarty\Desktop\Pictur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6" y="4857726"/>
            <a:ext cx="7454156" cy="36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18" y="52264"/>
            <a:ext cx="716739" cy="526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4E6DEAE-00B4-4C07-BC10-E63E1F340C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2025/3/1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9" name="Picture 2" descr="C:\Users\Jame Moriarty\Desktop\Pictur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6" y="4857726"/>
            <a:ext cx="7454156" cy="36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18" y="52264"/>
            <a:ext cx="716739" cy="526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4538554-67FA-4D2B-BCE8-54D06CAA91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2025/3/1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9" name="Picture 2" descr="C:\Users\Jame Moriarty\Desktop\Pictur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6" y="4857726"/>
            <a:ext cx="7454156" cy="36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18" y="52264"/>
            <a:ext cx="716739" cy="526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4C44189-7F30-47C1-8C11-A62F9F94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2025/3/1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9" name="Picture 2" descr="C:\Users\Jame Moriarty\Desktop\Pictur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6" y="4857726"/>
            <a:ext cx="7454156" cy="36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18" y="52264"/>
            <a:ext cx="716739" cy="526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pPr/>
              <a:t>2025/3/1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  <a:pPr>
                <a:defRPr/>
              </a:pPr>
              <a:t>2025/3/1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55CAEC-A6FC-440C-A6AA-A0EE1153F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pic>
        <p:nvPicPr>
          <p:cNvPr id="6" name="Picture 2" descr="C:\Users\Jame Moriarty\Desktop\Picture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6" y="4857726"/>
            <a:ext cx="7454156" cy="36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18" y="52264"/>
            <a:ext cx="716739" cy="526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901" y="274420"/>
            <a:ext cx="7887787" cy="993783"/>
          </a:xfrm>
          <a:prstGeom prst="rect">
            <a:avLst/>
          </a:prstGeom>
        </p:spPr>
        <p:txBody>
          <a:bodyPr vert="horz" lIns="65032" tIns="32516" rIns="65032" bIns="325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901" y="1369841"/>
            <a:ext cx="7887787" cy="3264804"/>
          </a:xfrm>
          <a:prstGeom prst="rect">
            <a:avLst/>
          </a:prstGeom>
        </p:spPr>
        <p:txBody>
          <a:bodyPr vert="horz" lIns="65032" tIns="32516" rIns="65032" bIns="32516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901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pPr/>
              <a:t>2025/3/1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336" y="4769032"/>
            <a:ext cx="3086918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9496" y="4769032"/>
            <a:ext cx="2057193" cy="273290"/>
          </a:xfrm>
          <a:prstGeom prst="rect">
            <a:avLst/>
          </a:prstGeom>
        </p:spPr>
        <p:txBody>
          <a:bodyPr vert="horz" lIns="65032" tIns="32516" rIns="65032" bIns="325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 descr="C:\Users\Jame Moriarty\Desktop\Picture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16" y="4857726"/>
            <a:ext cx="7454156" cy="36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18" y="52264"/>
            <a:ext cx="716739" cy="5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1" r:id="rId5"/>
    <p:sldLayoutId id="2147483982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l" defTabSz="650321" rtl="0" eaLnBrk="1" latinLnBrk="0" hangingPunct="1">
        <a:lnSpc>
          <a:spcPct val="90000"/>
        </a:lnSpc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80" indent="-162580" algn="l" defTabSz="65032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290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38062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223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8838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113544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3870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63865" indent="-162580" algn="l" defTabSz="650321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516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0321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5482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064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25803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096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76124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1285" algn="l" defTabSz="650321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F00DFA4-385D-40AA-8681-BA6070F1A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48458" y="1564432"/>
            <a:ext cx="6300986" cy="1323439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8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8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8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18" y="52264"/>
            <a:ext cx="716739" cy="5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1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8B1D81-4471-4A6A-A0A0-B28E6DA0C5F0}"/>
              </a:ext>
            </a:extLst>
          </p:cNvPr>
          <p:cNvSpPr/>
          <p:nvPr/>
        </p:nvSpPr>
        <p:spPr>
          <a:xfrm>
            <a:off x="1905000" y="341776"/>
            <a:ext cx="5620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Thời sự (VTV) – Wikipedia tiếng Việt">
            <a:extLst>
              <a:ext uri="{FF2B5EF4-FFF2-40B4-BE49-F238E27FC236}">
                <a16:creationId xmlns:a16="http://schemas.microsoft.com/office/drawing/2014/main" id="{6117F6FF-E7C4-4E57-8FBF-5D6478E13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39888"/>
            <a:ext cx="4268788" cy="29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ịch nghỉ các ngày Lễ, Tết năm 2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2105"/>
            <a:ext cx="4721225" cy="304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6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42706" y="2201320"/>
            <a:ext cx="1931769" cy="2088232"/>
            <a:chOff x="5796930" y="1996480"/>
            <a:chExt cx="3017771" cy="3268566"/>
          </a:xfrm>
        </p:grpSpPr>
        <p:graphicFrame>
          <p:nvGraphicFramePr>
            <p:cNvPr id="19" name="图表 18"/>
            <p:cNvGraphicFramePr/>
            <p:nvPr>
              <p:extLst>
                <p:ext uri="{D42A27DB-BD31-4B8C-83A1-F6EECF244321}">
                  <p14:modId xmlns:p14="http://schemas.microsoft.com/office/powerpoint/2010/main" val="4219996143"/>
                </p:ext>
              </p:extLst>
            </p:nvPr>
          </p:nvGraphicFramePr>
          <p:xfrm>
            <a:off x="5796930" y="1996480"/>
            <a:ext cx="2637640" cy="27129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" name="组合 19"/>
            <p:cNvGrpSpPr/>
            <p:nvPr/>
          </p:nvGrpSpPr>
          <p:grpSpPr>
            <a:xfrm>
              <a:off x="5986068" y="2435158"/>
              <a:ext cx="2828633" cy="2829888"/>
              <a:chOff x="3491329" y="1261482"/>
              <a:chExt cx="3006725" cy="3006726"/>
            </a:xfrm>
          </p:grpSpPr>
          <p:grpSp>
            <p:nvGrpSpPr>
              <p:cNvPr id="3" name="组合 20"/>
              <p:cNvGrpSpPr/>
              <p:nvPr/>
            </p:nvGrpSpPr>
            <p:grpSpPr>
              <a:xfrm rot="900000">
                <a:off x="3491329" y="1261482"/>
                <a:ext cx="3006725" cy="3006726"/>
                <a:chOff x="3491329" y="1261482"/>
                <a:chExt cx="3006725" cy="3006726"/>
              </a:xfrm>
            </p:grpSpPr>
            <p:grpSp>
              <p:nvGrpSpPr>
                <p:cNvPr id="4" name="组合 22"/>
                <p:cNvGrpSpPr/>
                <p:nvPr/>
              </p:nvGrpSpPr>
              <p:grpSpPr>
                <a:xfrm>
                  <a:off x="5015329" y="2787070"/>
                  <a:ext cx="1482725" cy="1481138"/>
                  <a:chOff x="4549776" y="2547938"/>
                  <a:chExt cx="1482725" cy="1481138"/>
                </a:xfrm>
              </p:grpSpPr>
              <p:sp>
                <p:nvSpPr>
                  <p:cNvPr id="25" name="Freeform 5"/>
                  <p:cNvSpPr/>
                  <p:nvPr/>
                </p:nvSpPr>
                <p:spPr bwMode="auto">
                  <a:xfrm>
                    <a:off x="4735513" y="2732088"/>
                    <a:ext cx="538163" cy="538163"/>
                  </a:xfrm>
                  <a:custGeom>
                    <a:avLst/>
                    <a:gdLst>
                      <a:gd name="T0" fmla="*/ 339 w 339"/>
                      <a:gd name="T1" fmla="*/ 270 h 339"/>
                      <a:gd name="T2" fmla="*/ 270 w 339"/>
                      <a:gd name="T3" fmla="*/ 339 h 339"/>
                      <a:gd name="T4" fmla="*/ 0 w 339"/>
                      <a:gd name="T5" fmla="*/ 71 h 339"/>
                      <a:gd name="T6" fmla="*/ 70 w 339"/>
                      <a:gd name="T7" fmla="*/ 0 h 339"/>
                      <a:gd name="T8" fmla="*/ 339 w 339"/>
                      <a:gd name="T9" fmla="*/ 270 h 3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39" h="339">
                        <a:moveTo>
                          <a:pt x="339" y="270"/>
                        </a:moveTo>
                        <a:lnTo>
                          <a:pt x="270" y="339"/>
                        </a:lnTo>
                        <a:lnTo>
                          <a:pt x="0" y="71"/>
                        </a:lnTo>
                        <a:lnTo>
                          <a:pt x="70" y="0"/>
                        </a:lnTo>
                        <a:lnTo>
                          <a:pt x="339" y="270"/>
                        </a:lnTo>
                        <a:close/>
                      </a:path>
                    </a:pathLst>
                  </a:custGeom>
                  <a:solidFill>
                    <a:srgbClr val="94949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6" name="Freeform 6"/>
                  <p:cNvSpPr/>
                  <p:nvPr/>
                </p:nvSpPr>
                <p:spPr bwMode="auto">
                  <a:xfrm>
                    <a:off x="4549776" y="2547938"/>
                    <a:ext cx="388938" cy="388938"/>
                  </a:xfrm>
                  <a:custGeom>
                    <a:avLst/>
                    <a:gdLst>
                      <a:gd name="T0" fmla="*/ 188 w 197"/>
                      <a:gd name="T1" fmla="*/ 77 h 197"/>
                      <a:gd name="T2" fmla="*/ 188 w 197"/>
                      <a:gd name="T3" fmla="*/ 111 h 197"/>
                      <a:gd name="T4" fmla="*/ 112 w 197"/>
                      <a:gd name="T5" fmla="*/ 187 h 197"/>
                      <a:gd name="T6" fmla="*/ 78 w 197"/>
                      <a:gd name="T7" fmla="*/ 187 h 197"/>
                      <a:gd name="T8" fmla="*/ 10 w 197"/>
                      <a:gd name="T9" fmla="*/ 120 h 197"/>
                      <a:gd name="T10" fmla="*/ 10 w 197"/>
                      <a:gd name="T11" fmla="*/ 86 h 197"/>
                      <a:gd name="T12" fmla="*/ 86 w 197"/>
                      <a:gd name="T13" fmla="*/ 9 h 197"/>
                      <a:gd name="T14" fmla="*/ 120 w 197"/>
                      <a:gd name="T15" fmla="*/ 9 h 197"/>
                      <a:gd name="T16" fmla="*/ 188 w 197"/>
                      <a:gd name="T17" fmla="*/ 77 h 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97" h="197">
                        <a:moveTo>
                          <a:pt x="188" y="77"/>
                        </a:moveTo>
                        <a:cubicBezTo>
                          <a:pt x="197" y="87"/>
                          <a:pt x="197" y="102"/>
                          <a:pt x="188" y="111"/>
                        </a:cubicBezTo>
                        <a:cubicBezTo>
                          <a:pt x="112" y="187"/>
                          <a:pt x="112" y="187"/>
                          <a:pt x="112" y="187"/>
                        </a:cubicBezTo>
                        <a:cubicBezTo>
                          <a:pt x="102" y="197"/>
                          <a:pt x="87" y="197"/>
                          <a:pt x="78" y="187"/>
                        </a:cubicBezTo>
                        <a:cubicBezTo>
                          <a:pt x="10" y="120"/>
                          <a:pt x="10" y="120"/>
                          <a:pt x="10" y="120"/>
                        </a:cubicBezTo>
                        <a:cubicBezTo>
                          <a:pt x="0" y="110"/>
                          <a:pt x="0" y="95"/>
                          <a:pt x="10" y="86"/>
                        </a:cubicBezTo>
                        <a:cubicBezTo>
                          <a:pt x="86" y="9"/>
                          <a:pt x="86" y="9"/>
                          <a:pt x="86" y="9"/>
                        </a:cubicBezTo>
                        <a:cubicBezTo>
                          <a:pt x="95" y="0"/>
                          <a:pt x="111" y="0"/>
                          <a:pt x="120" y="9"/>
                        </a:cubicBezTo>
                        <a:lnTo>
                          <a:pt x="188" y="77"/>
                        </a:lnTo>
                        <a:close/>
                      </a:path>
                    </a:pathLst>
                  </a:custGeom>
                  <a:solidFill>
                    <a:srgbClr val="CC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" name="Freeform 7"/>
                  <p:cNvSpPr/>
                  <p:nvPr/>
                </p:nvSpPr>
                <p:spPr bwMode="auto">
                  <a:xfrm>
                    <a:off x="5057776" y="3052763"/>
                    <a:ext cx="974725" cy="976313"/>
                  </a:xfrm>
                  <a:custGeom>
                    <a:avLst/>
                    <a:gdLst>
                      <a:gd name="T0" fmla="*/ 86 w 494"/>
                      <a:gd name="T1" fmla="*/ 10 h 495"/>
                      <a:gd name="T2" fmla="*/ 41 w 494"/>
                      <a:gd name="T3" fmla="*/ 55 h 495"/>
                      <a:gd name="T4" fmla="*/ 31 w 494"/>
                      <a:gd name="T5" fmla="*/ 64 h 495"/>
                      <a:gd name="T6" fmla="*/ 26 w 494"/>
                      <a:gd name="T7" fmla="*/ 70 h 495"/>
                      <a:gd name="T8" fmla="*/ 9 w 494"/>
                      <a:gd name="T9" fmla="*/ 86 h 495"/>
                      <a:gd name="T10" fmla="*/ 9 w 494"/>
                      <a:gd name="T11" fmla="*/ 120 h 495"/>
                      <a:gd name="T12" fmla="*/ 374 w 494"/>
                      <a:gd name="T13" fmla="*/ 485 h 495"/>
                      <a:gd name="T14" fmla="*/ 408 w 494"/>
                      <a:gd name="T15" fmla="*/ 485 h 495"/>
                      <a:gd name="T16" fmla="*/ 425 w 494"/>
                      <a:gd name="T17" fmla="*/ 469 h 495"/>
                      <a:gd name="T18" fmla="*/ 430 w 494"/>
                      <a:gd name="T19" fmla="*/ 463 h 495"/>
                      <a:gd name="T20" fmla="*/ 440 w 494"/>
                      <a:gd name="T21" fmla="*/ 454 h 495"/>
                      <a:gd name="T22" fmla="*/ 485 w 494"/>
                      <a:gd name="T23" fmla="*/ 409 h 495"/>
                      <a:gd name="T24" fmla="*/ 485 w 494"/>
                      <a:gd name="T25" fmla="*/ 375 h 495"/>
                      <a:gd name="T26" fmla="*/ 119 w 494"/>
                      <a:gd name="T27" fmla="*/ 10 h 495"/>
                      <a:gd name="T28" fmla="*/ 86 w 494"/>
                      <a:gd name="T29" fmla="*/ 10 h 4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494" h="495">
                        <a:moveTo>
                          <a:pt x="86" y="10"/>
                        </a:moveTo>
                        <a:cubicBezTo>
                          <a:pt x="41" y="55"/>
                          <a:pt x="41" y="55"/>
                          <a:pt x="41" y="55"/>
                        </a:cubicBezTo>
                        <a:cubicBezTo>
                          <a:pt x="31" y="64"/>
                          <a:pt x="31" y="64"/>
                          <a:pt x="31" y="64"/>
                        </a:cubicBezTo>
                        <a:cubicBezTo>
                          <a:pt x="26" y="70"/>
                          <a:pt x="26" y="70"/>
                          <a:pt x="26" y="70"/>
                        </a:cubicBezTo>
                        <a:cubicBezTo>
                          <a:pt x="9" y="86"/>
                          <a:pt x="9" y="86"/>
                          <a:pt x="9" y="86"/>
                        </a:cubicBezTo>
                        <a:cubicBezTo>
                          <a:pt x="0" y="95"/>
                          <a:pt x="0" y="111"/>
                          <a:pt x="9" y="120"/>
                        </a:cubicBezTo>
                        <a:cubicBezTo>
                          <a:pt x="374" y="485"/>
                          <a:pt x="374" y="485"/>
                          <a:pt x="374" y="485"/>
                        </a:cubicBezTo>
                        <a:cubicBezTo>
                          <a:pt x="384" y="495"/>
                          <a:pt x="399" y="495"/>
                          <a:pt x="408" y="485"/>
                        </a:cubicBezTo>
                        <a:cubicBezTo>
                          <a:pt x="425" y="469"/>
                          <a:pt x="425" y="469"/>
                          <a:pt x="425" y="469"/>
                        </a:cubicBezTo>
                        <a:cubicBezTo>
                          <a:pt x="430" y="463"/>
                          <a:pt x="430" y="463"/>
                          <a:pt x="430" y="463"/>
                        </a:cubicBezTo>
                        <a:cubicBezTo>
                          <a:pt x="440" y="454"/>
                          <a:pt x="440" y="454"/>
                          <a:pt x="440" y="454"/>
                        </a:cubicBezTo>
                        <a:cubicBezTo>
                          <a:pt x="485" y="409"/>
                          <a:pt x="485" y="409"/>
                          <a:pt x="485" y="409"/>
                        </a:cubicBezTo>
                        <a:cubicBezTo>
                          <a:pt x="494" y="399"/>
                          <a:pt x="494" y="384"/>
                          <a:pt x="485" y="375"/>
                        </a:cubicBezTo>
                        <a:cubicBezTo>
                          <a:pt x="119" y="10"/>
                          <a:pt x="119" y="10"/>
                          <a:pt x="119" y="10"/>
                        </a:cubicBezTo>
                        <a:cubicBezTo>
                          <a:pt x="110" y="0"/>
                          <a:pt x="95" y="0"/>
                          <a:pt x="86" y="10"/>
                        </a:cubicBezTo>
                        <a:close/>
                      </a:path>
                    </a:pathLst>
                  </a:custGeom>
                  <a:solidFill>
                    <a:srgbClr val="76767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8" name="Freeform 8"/>
                  <p:cNvSpPr/>
                  <p:nvPr/>
                </p:nvSpPr>
                <p:spPr bwMode="auto">
                  <a:xfrm>
                    <a:off x="5057776" y="3190875"/>
                    <a:ext cx="838200" cy="838200"/>
                  </a:xfrm>
                  <a:custGeom>
                    <a:avLst/>
                    <a:gdLst>
                      <a:gd name="T0" fmla="*/ 9 w 425"/>
                      <a:gd name="T1" fmla="*/ 16 h 425"/>
                      <a:gd name="T2" fmla="*/ 9 w 425"/>
                      <a:gd name="T3" fmla="*/ 50 h 425"/>
                      <a:gd name="T4" fmla="*/ 374 w 425"/>
                      <a:gd name="T5" fmla="*/ 415 h 425"/>
                      <a:gd name="T6" fmla="*/ 408 w 425"/>
                      <a:gd name="T7" fmla="*/ 415 h 425"/>
                      <a:gd name="T8" fmla="*/ 425 w 425"/>
                      <a:gd name="T9" fmla="*/ 399 h 425"/>
                      <a:gd name="T10" fmla="*/ 26 w 425"/>
                      <a:gd name="T11" fmla="*/ 0 h 425"/>
                      <a:gd name="T12" fmla="*/ 9 w 425"/>
                      <a:gd name="T13" fmla="*/ 16 h 4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25" h="425">
                        <a:moveTo>
                          <a:pt x="9" y="16"/>
                        </a:moveTo>
                        <a:cubicBezTo>
                          <a:pt x="0" y="25"/>
                          <a:pt x="0" y="41"/>
                          <a:pt x="9" y="50"/>
                        </a:cubicBezTo>
                        <a:cubicBezTo>
                          <a:pt x="374" y="415"/>
                          <a:pt x="374" y="415"/>
                          <a:pt x="374" y="415"/>
                        </a:cubicBezTo>
                        <a:cubicBezTo>
                          <a:pt x="384" y="425"/>
                          <a:pt x="399" y="425"/>
                          <a:pt x="408" y="415"/>
                        </a:cubicBezTo>
                        <a:cubicBezTo>
                          <a:pt x="425" y="399"/>
                          <a:pt x="425" y="399"/>
                          <a:pt x="425" y="399"/>
                        </a:cubicBezTo>
                        <a:cubicBezTo>
                          <a:pt x="26" y="0"/>
                          <a:pt x="26" y="0"/>
                          <a:pt x="26" y="0"/>
                        </a:cubicBezTo>
                        <a:lnTo>
                          <a:pt x="9" y="16"/>
                        </a:lnTo>
                        <a:close/>
                      </a:path>
                    </a:pathLst>
                  </a:custGeom>
                  <a:solidFill>
                    <a:srgbClr val="5A5A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29" name="Freeform 9"/>
                  <p:cNvSpPr/>
                  <p:nvPr/>
                </p:nvSpPr>
                <p:spPr bwMode="auto">
                  <a:xfrm>
                    <a:off x="5118101" y="3162300"/>
                    <a:ext cx="806450" cy="804863"/>
                  </a:xfrm>
                  <a:custGeom>
                    <a:avLst/>
                    <a:gdLst>
                      <a:gd name="T0" fmla="*/ 0 w 508"/>
                      <a:gd name="T1" fmla="*/ 11 h 507"/>
                      <a:gd name="T2" fmla="*/ 496 w 508"/>
                      <a:gd name="T3" fmla="*/ 507 h 507"/>
                      <a:gd name="T4" fmla="*/ 508 w 508"/>
                      <a:gd name="T5" fmla="*/ 496 h 507"/>
                      <a:gd name="T6" fmla="*/ 13 w 508"/>
                      <a:gd name="T7" fmla="*/ 0 h 507"/>
                      <a:gd name="T8" fmla="*/ 0 w 508"/>
                      <a:gd name="T9" fmla="*/ 11 h 5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08" h="507">
                        <a:moveTo>
                          <a:pt x="0" y="11"/>
                        </a:moveTo>
                        <a:lnTo>
                          <a:pt x="496" y="507"/>
                        </a:lnTo>
                        <a:lnTo>
                          <a:pt x="508" y="496"/>
                        </a:lnTo>
                        <a:lnTo>
                          <a:pt x="13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5A5A5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0" name="Freeform 10"/>
                  <p:cNvSpPr/>
                  <p:nvPr/>
                </p:nvSpPr>
                <p:spPr bwMode="auto">
                  <a:xfrm>
                    <a:off x="4619626" y="2768600"/>
                    <a:ext cx="182563" cy="168275"/>
                  </a:xfrm>
                  <a:custGeom>
                    <a:avLst/>
                    <a:gdLst>
                      <a:gd name="T0" fmla="*/ 0 w 93"/>
                      <a:gd name="T1" fmla="*/ 33 h 85"/>
                      <a:gd name="T2" fmla="*/ 43 w 93"/>
                      <a:gd name="T3" fmla="*/ 75 h 85"/>
                      <a:gd name="T4" fmla="*/ 77 w 93"/>
                      <a:gd name="T5" fmla="*/ 75 h 85"/>
                      <a:gd name="T6" fmla="*/ 93 w 93"/>
                      <a:gd name="T7" fmla="*/ 59 h 85"/>
                      <a:gd name="T8" fmla="*/ 34 w 93"/>
                      <a:gd name="T9" fmla="*/ 0 h 85"/>
                      <a:gd name="T10" fmla="*/ 0 w 93"/>
                      <a:gd name="T11" fmla="*/ 33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3" h="85">
                        <a:moveTo>
                          <a:pt x="0" y="33"/>
                        </a:moveTo>
                        <a:cubicBezTo>
                          <a:pt x="43" y="75"/>
                          <a:pt x="43" y="75"/>
                          <a:pt x="43" y="75"/>
                        </a:cubicBezTo>
                        <a:cubicBezTo>
                          <a:pt x="52" y="85"/>
                          <a:pt x="67" y="85"/>
                          <a:pt x="77" y="75"/>
                        </a:cubicBezTo>
                        <a:cubicBezTo>
                          <a:pt x="93" y="59"/>
                          <a:pt x="93" y="59"/>
                          <a:pt x="93" y="59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lnTo>
                          <a:pt x="0" y="33"/>
                        </a:lnTo>
                        <a:close/>
                      </a:path>
                    </a:pathLst>
                  </a:custGeom>
                  <a:solidFill>
                    <a:srgbClr val="B8B8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  <p:sp>
                <p:nvSpPr>
                  <p:cNvPr id="31" name="Freeform 11"/>
                  <p:cNvSpPr/>
                  <p:nvPr/>
                </p:nvSpPr>
                <p:spPr bwMode="auto">
                  <a:xfrm>
                    <a:off x="4699001" y="2740025"/>
                    <a:ext cx="133350" cy="133350"/>
                  </a:xfrm>
                  <a:custGeom>
                    <a:avLst/>
                    <a:gdLst>
                      <a:gd name="T0" fmla="*/ 0 w 84"/>
                      <a:gd name="T1" fmla="*/ 11 h 84"/>
                      <a:gd name="T2" fmla="*/ 73 w 84"/>
                      <a:gd name="T3" fmla="*/ 84 h 84"/>
                      <a:gd name="T4" fmla="*/ 84 w 84"/>
                      <a:gd name="T5" fmla="*/ 73 h 84"/>
                      <a:gd name="T6" fmla="*/ 11 w 84"/>
                      <a:gd name="T7" fmla="*/ 0 h 84"/>
                      <a:gd name="T8" fmla="*/ 0 w 84"/>
                      <a:gd name="T9" fmla="*/ 11 h 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" h="84">
                        <a:moveTo>
                          <a:pt x="0" y="11"/>
                        </a:moveTo>
                        <a:lnTo>
                          <a:pt x="73" y="84"/>
                        </a:lnTo>
                        <a:lnTo>
                          <a:pt x="84" y="73"/>
                        </a:lnTo>
                        <a:lnTo>
                          <a:pt x="11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B8B8B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4" name="Freeform 12"/>
                <p:cNvSpPr/>
                <p:nvPr/>
              </p:nvSpPr>
              <p:spPr bwMode="auto">
                <a:xfrm>
                  <a:off x="3491329" y="1261482"/>
                  <a:ext cx="2147888" cy="2147888"/>
                </a:xfrm>
                <a:custGeom>
                  <a:avLst/>
                  <a:gdLst>
                    <a:gd name="T0" fmla="*/ 895 w 1089"/>
                    <a:gd name="T1" fmla="*/ 194 h 1089"/>
                    <a:gd name="T2" fmla="*/ 895 w 1089"/>
                    <a:gd name="T3" fmla="*/ 895 h 1089"/>
                    <a:gd name="T4" fmla="*/ 193 w 1089"/>
                    <a:gd name="T5" fmla="*/ 895 h 1089"/>
                    <a:gd name="T6" fmla="*/ 193 w 1089"/>
                    <a:gd name="T7" fmla="*/ 194 h 1089"/>
                    <a:gd name="T8" fmla="*/ 895 w 1089"/>
                    <a:gd name="T9" fmla="*/ 194 h 10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9" h="1089">
                      <a:moveTo>
                        <a:pt x="895" y="194"/>
                      </a:moveTo>
                      <a:cubicBezTo>
                        <a:pt x="1089" y="388"/>
                        <a:pt x="1089" y="702"/>
                        <a:pt x="895" y="895"/>
                      </a:cubicBezTo>
                      <a:cubicBezTo>
                        <a:pt x="701" y="1089"/>
                        <a:pt x="387" y="1089"/>
                        <a:pt x="193" y="895"/>
                      </a:cubicBezTo>
                      <a:cubicBezTo>
                        <a:pt x="0" y="702"/>
                        <a:pt x="0" y="388"/>
                        <a:pt x="193" y="194"/>
                      </a:cubicBezTo>
                      <a:cubicBezTo>
                        <a:pt x="387" y="0"/>
                        <a:pt x="701" y="0"/>
                        <a:pt x="895" y="194"/>
                      </a:cubicBezTo>
                      <a:close/>
                    </a:path>
                  </a:pathLst>
                </a:custGeom>
                <a:solidFill>
                  <a:srgbClr val="E9E9E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sp>
            <p:nvSpPr>
              <p:cNvPr id="22" name="Freeform 14"/>
              <p:cNvSpPr/>
              <p:nvPr/>
            </p:nvSpPr>
            <p:spPr bwMode="auto">
              <a:xfrm rot="900000">
                <a:off x="3761175" y="1308636"/>
                <a:ext cx="1858620" cy="1858618"/>
              </a:xfrm>
              <a:custGeom>
                <a:avLst/>
                <a:gdLst>
                  <a:gd name="T0" fmla="*/ 809 w 984"/>
                  <a:gd name="T1" fmla="*/ 175 h 983"/>
                  <a:gd name="T2" fmla="*/ 809 w 984"/>
                  <a:gd name="T3" fmla="*/ 809 h 983"/>
                  <a:gd name="T4" fmla="*/ 175 w 984"/>
                  <a:gd name="T5" fmla="*/ 809 h 983"/>
                  <a:gd name="T6" fmla="*/ 175 w 984"/>
                  <a:gd name="T7" fmla="*/ 175 h 983"/>
                  <a:gd name="T8" fmla="*/ 809 w 984"/>
                  <a:gd name="T9" fmla="*/ 175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4" h="983">
                    <a:moveTo>
                      <a:pt x="809" y="175"/>
                    </a:moveTo>
                    <a:cubicBezTo>
                      <a:pt x="984" y="350"/>
                      <a:pt x="984" y="634"/>
                      <a:pt x="809" y="809"/>
                    </a:cubicBezTo>
                    <a:cubicBezTo>
                      <a:pt x="634" y="983"/>
                      <a:pt x="350" y="983"/>
                      <a:pt x="175" y="809"/>
                    </a:cubicBezTo>
                    <a:cubicBezTo>
                      <a:pt x="0" y="634"/>
                      <a:pt x="0" y="350"/>
                      <a:pt x="175" y="175"/>
                    </a:cubicBezTo>
                    <a:cubicBezTo>
                      <a:pt x="350" y="0"/>
                      <a:pt x="634" y="0"/>
                      <a:pt x="809" y="1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-107726" y="423229"/>
            <a:ext cx="9253314" cy="1950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US" sz="3500" dirty="0">
              <a:solidFill>
                <a:srgbClr val="FF0000"/>
              </a:solidFill>
              <a:ea typeface="MS Mincho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500" b="1" dirty="0">
                <a:solidFill>
                  <a:srgbClr val="0070C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BÀI 2: KỸ NĂNG LẮNG NGHE TÍCH CỰC (TIẾT 2)</a:t>
            </a:r>
            <a:endParaRPr lang="en-US" sz="3500" dirty="0">
              <a:solidFill>
                <a:srgbClr val="0070C0"/>
              </a:solidFill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o.remove.bg/downloads/4d59f7c7-4bc4-4194-baf3-a2c1f3f2ad17/image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985" y="2570830"/>
            <a:ext cx="5847606" cy="196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8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5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404442" y="359675"/>
            <a:ext cx="6552728" cy="83099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HĐ2: </a:t>
            </a:r>
            <a:r>
              <a:rPr lang="en-US" altLang="zh-CN" sz="6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Thực</a:t>
            </a:r>
            <a:r>
              <a:rPr lang="en-US" altLang="zh-CN" sz="6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hành</a:t>
            </a:r>
            <a:endParaRPr lang="en-US" altLang="zh-CN" sz="60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5A6E6F-F538-F75F-3A57-DA9BD0147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834" y="1695680"/>
            <a:ext cx="3959453" cy="28164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B8D80-3B40-6BC1-A21E-8442A3069D63}"/>
              </a:ext>
            </a:extLst>
          </p:cNvPr>
          <p:cNvSpPr txBox="1"/>
          <p:nvPr/>
        </p:nvSpPr>
        <p:spPr>
          <a:xfrm>
            <a:off x="-107726" y="1996480"/>
            <a:ext cx="5004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>
                <a:solidFill>
                  <a:srgbClr val="8B2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>
                <a:solidFill>
                  <a:srgbClr val="8B2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4000" dirty="0">
                <a:solidFill>
                  <a:srgbClr val="8B2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8B2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>
                <a:solidFill>
                  <a:srgbClr val="8B2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8B2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nhí</a:t>
            </a:r>
            <a:r>
              <a:rPr lang="en-US" sz="4000" dirty="0">
                <a:solidFill>
                  <a:srgbClr val="8B2FC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466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4402" y="700336"/>
            <a:ext cx="5760640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Thang điểm: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Nghiêm túc, trật tự: 3*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Nói to, rõ ràng: 2*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Kĩ năng lắng nghe đúng/đẹp: 3*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7E076D-9824-04A6-B621-6367CEEE5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962" y="2284512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8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7BBE4C-B277-1891-52D5-F50E773E04A3}"/>
              </a:ext>
            </a:extLst>
          </p:cNvPr>
          <p:cNvSpPr txBox="1"/>
          <p:nvPr/>
        </p:nvSpPr>
        <p:spPr>
          <a:xfrm>
            <a:off x="36290" y="1132384"/>
            <a:ext cx="91810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món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Món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090D70-2303-1A90-9280-498EC0727E69}"/>
              </a:ext>
            </a:extLst>
          </p:cNvPr>
          <p:cNvSpPr txBox="1"/>
          <p:nvPr/>
        </p:nvSpPr>
        <p:spPr>
          <a:xfrm>
            <a:off x="2124522" y="196280"/>
            <a:ext cx="4608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3B04BC-826A-3A2D-C338-D30E76F68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546" y="3436640"/>
            <a:ext cx="1836490" cy="183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3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0B0F50-0DDF-61B8-8B4C-1F175C10F2DE}"/>
              </a:ext>
            </a:extLst>
          </p:cNvPr>
          <p:cNvSpPr txBox="1"/>
          <p:nvPr/>
        </p:nvSpPr>
        <p:spPr>
          <a:xfrm>
            <a:off x="972394" y="431899"/>
            <a:ext cx="8568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Trải nghiệm: “Tôi nói – Bạn đoán”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560CC9-CE2C-6EAA-D341-6AA1162087DE}"/>
              </a:ext>
            </a:extLst>
          </p:cNvPr>
          <p:cNvSpPr txBox="1"/>
          <p:nvPr/>
        </p:nvSpPr>
        <p:spPr>
          <a:xfrm>
            <a:off x="-6703" y="1924472"/>
            <a:ext cx="4608512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3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Thang điểm:</a:t>
            </a:r>
            <a:endParaRPr lang="en-US" sz="3000" dirty="0">
              <a:solidFill>
                <a:srgbClr val="00206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+ Nghiêm túc, trật tự: 3*</a:t>
            </a:r>
            <a:endParaRPr lang="en-US" sz="3000" dirty="0">
              <a:solidFill>
                <a:srgbClr val="00206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3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+ Nhóm chiến thắng: 5*</a:t>
            </a:r>
            <a:endParaRPr lang="en-US" sz="3000" dirty="0">
              <a:solidFill>
                <a:srgbClr val="00206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en-US" sz="30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A00731-B1DF-91FE-4196-B67CA236D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746" y="1312615"/>
            <a:ext cx="491867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ướng dẫn VẼ TRANH PHONG CẢNH bằng MÀU NƯỚC đơn giản mà đẹp - YouTube">
            <a:extLst>
              <a:ext uri="{FF2B5EF4-FFF2-40B4-BE49-F238E27FC236}">
                <a16:creationId xmlns:a16="http://schemas.microsoft.com/office/drawing/2014/main" id="{7EDCFAB4-9B33-8F73-03D0-B8B83B0C2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4" y="412304"/>
            <a:ext cx="8101186" cy="45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85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212989-0F90-5572-DE48-5782BA5D6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54" y="268288"/>
            <a:ext cx="8010003" cy="475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0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AD72C7-9C80-E5B8-1C28-D71D612D9F2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26" r="4529"/>
          <a:stretch/>
        </p:blipFill>
        <p:spPr>
          <a:xfrm>
            <a:off x="1044402" y="340296"/>
            <a:ext cx="6840760" cy="423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49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2354" y="124272"/>
            <a:ext cx="8064895" cy="14204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HĐ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3: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Tổng kết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-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Vận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dụng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entury Gothic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6370" y="1647170"/>
            <a:ext cx="7704856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HS thực 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cực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bố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đình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C15A4C-C069-5372-9DB5-D7B1379D5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2171">
            <a:off x="2594984" y="2795061"/>
            <a:ext cx="4027627" cy="243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476450" y="212829"/>
            <a:ext cx="6192688" cy="83099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HĐ1: </a:t>
            </a:r>
            <a:r>
              <a:rPr lang="en-US" altLang="zh-CN" sz="6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Khởi</a:t>
            </a:r>
            <a:r>
              <a:rPr lang="en-US" altLang="zh-CN" sz="6000" b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lang="en-US" altLang="zh-CN" sz="6000" b="1" dirty="0" err="1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động</a:t>
            </a:r>
            <a:endParaRPr lang="en-US" altLang="zh-CN" sz="6000" b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94" y="1276400"/>
            <a:ext cx="5472609" cy="338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645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2763416-743E-417A-BB3C-F33277829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0"/>
            <a:ext cx="9138700" cy="51450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4442" y="1864658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18" y="52264"/>
            <a:ext cx="716739" cy="5261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919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0506" y="1204392"/>
            <a:ext cx="5328592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Thang điểm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Đoàn kết, trật tự: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Mỗi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đáp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vi-VN" sz="40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*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0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76450" y="196281"/>
            <a:ext cx="7150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8" descr="Nhiều nét mới tại Lễ hội Đền Hùng năm nay">
            <a:extLst>
              <a:ext uri="{FF2B5EF4-FFF2-40B4-BE49-F238E27FC236}">
                <a16:creationId xmlns:a16="http://schemas.microsoft.com/office/drawing/2014/main" id="{4FE482C9-CDFF-4AD0-A31E-30B5249681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2" t="5000"/>
          <a:stretch/>
        </p:blipFill>
        <p:spPr bwMode="auto">
          <a:xfrm>
            <a:off x="108298" y="1492426"/>
            <a:ext cx="4763052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ác dạng toán quan trọng của toán lớp 4 phép nhân">
            <a:extLst>
              <a:ext uri="{FF2B5EF4-FFF2-40B4-BE49-F238E27FC236}">
                <a16:creationId xmlns:a16="http://schemas.microsoft.com/office/drawing/2014/main" id="{FBB671F3-0DA8-4E0E-9289-E2CD2BCF9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52" y="1483680"/>
            <a:ext cx="42225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0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2594" y="340296"/>
            <a:ext cx="38827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7 điều không làm khi luyện nói tiếng Anh">
            <a:extLst>
              <a:ext uri="{FF2B5EF4-FFF2-40B4-BE49-F238E27FC236}">
                <a16:creationId xmlns:a16="http://schemas.microsoft.com/office/drawing/2014/main" id="{76910A5C-B88E-4C19-A114-165DA50E3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4" y="1780456"/>
            <a:ext cx="3960440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ể Chuyện Bé Nghe | POPS">
            <a:extLst>
              <a:ext uri="{FF2B5EF4-FFF2-40B4-BE49-F238E27FC236}">
                <a16:creationId xmlns:a16="http://schemas.microsoft.com/office/drawing/2014/main" id="{50B94475-D2F3-4E97-AEB8-A82259C61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59" y="1780456"/>
            <a:ext cx="456903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7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8458" y="268288"/>
            <a:ext cx="7016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Trung Quốc (China) | Hồ sơ - Sự kiện - Nhân chứng">
            <a:extLst>
              <a:ext uri="{FF2B5EF4-FFF2-40B4-BE49-F238E27FC236}">
                <a16:creationId xmlns:a16="http://schemas.microsoft.com/office/drawing/2014/main" id="{575D597C-69FE-4C44-8586-85D4FE371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818" y="1718192"/>
            <a:ext cx="4015926" cy="259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Vở Tập Viết Trọn Bộ Cho Bé Vào Lớp 1 - Phiên Bản Mới Nhất 5 Trong 1">
            <a:extLst>
              <a:ext uri="{FF2B5EF4-FFF2-40B4-BE49-F238E27FC236}">
                <a16:creationId xmlns:a16="http://schemas.microsoft.com/office/drawing/2014/main" id="{D7CBF9C7-5EC4-88DD-C1DE-9E421A98BD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E793EC-170D-83C2-458F-0F3744CF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434" y="1358060"/>
            <a:ext cx="236006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3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450" y="268288"/>
            <a:ext cx="6699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1C91C8-4F91-9B7F-76C3-884DF9C57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213" y="1745615"/>
            <a:ext cx="5557722" cy="339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8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EB9EB-4864-491B-897F-B1D85E15D036}"/>
              </a:ext>
            </a:extLst>
          </p:cNvPr>
          <p:cNvSpPr txBox="1">
            <a:spLocks/>
          </p:cNvSpPr>
          <p:nvPr/>
        </p:nvSpPr>
        <p:spPr>
          <a:xfrm>
            <a:off x="180306" y="268288"/>
            <a:ext cx="8699463" cy="12210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Lời cô (Đặng Hưng- Phạm Hiến) - music.edu.vn">
            <a:extLst>
              <a:ext uri="{FF2B5EF4-FFF2-40B4-BE49-F238E27FC236}">
                <a16:creationId xmlns:a16="http://schemas.microsoft.com/office/drawing/2014/main" id="{C2A29307-FC1E-4019-9061-643D6788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842" y="1635285"/>
            <a:ext cx="3934415" cy="288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1C7B91-ED75-57D9-1E3A-8C8A9ADB8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22" y="1636833"/>
            <a:ext cx="4506888" cy="288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802F5-F9D4-4A70-B768-A98CA645F6A9}"/>
              </a:ext>
            </a:extLst>
          </p:cNvPr>
          <p:cNvSpPr txBox="1">
            <a:spLocks/>
          </p:cNvSpPr>
          <p:nvPr/>
        </p:nvSpPr>
        <p:spPr>
          <a:xfrm>
            <a:off x="1295400" y="533400"/>
            <a:ext cx="6589762" cy="8564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8CB20-A516-F1A2-F07B-90E21D9E9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30" y="1492424"/>
            <a:ext cx="3600400" cy="2971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14C551-779E-7867-2E5D-34EC67DA1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067" y="1502566"/>
            <a:ext cx="4886521" cy="29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3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3FDE6F3-C2C1-497D-9AC0-D418F52504A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多彩卡通幼儿园儿童小学生教育PPT课件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43"/>
  <p:tag name="MH_LIBRARY" val="GRAPHIC"/>
  <p:tag name="MH_ORDER" val="标题 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303"/>
  <p:tag name="MH_LIBRARY" val="GRAPHIC"/>
</p:tagLst>
</file>

<file path=ppt/theme/theme1.xml><?xml version="1.0" encoding="utf-8"?>
<a:theme xmlns:a="http://schemas.openxmlformats.org/drawingml/2006/main" name="https://www.freeppt7.com">
  <a:themeElements>
    <a:clrScheme name="自定义 1093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60B5CC"/>
      </a:accent1>
      <a:accent2>
        <a:srgbClr val="E66C7D"/>
      </a:accent2>
      <a:accent3>
        <a:srgbClr val="F0AD00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246</Words>
  <Application>Microsoft Office PowerPoint</Application>
  <PresentationFormat>Custom</PresentationFormat>
  <Paragraphs>40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MS Mincho</vt:lpstr>
      <vt:lpstr>Arial</vt:lpstr>
      <vt:lpstr>Calibri</vt:lpstr>
      <vt:lpstr>Century Gothic</vt:lpstr>
      <vt:lpstr>Times New Roman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https:/www.freeppt7.com</cp:keywords>
  <dc:description>https://www.freeppt7.com</dc:description>
  <cp:lastModifiedBy/>
  <cp:revision>1</cp:revision>
  <dcterms:created xsi:type="dcterms:W3CDTF">2016-10-17T14:00:15Z</dcterms:created>
  <dcterms:modified xsi:type="dcterms:W3CDTF">2025-03-01T02:54:01Z</dcterms:modified>
</cp:coreProperties>
</file>