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39"/>
  </p:notesMasterIdLst>
  <p:sldIdLst>
    <p:sldId id="256" r:id="rId3"/>
    <p:sldId id="257" r:id="rId4"/>
    <p:sldId id="258" r:id="rId5"/>
    <p:sldId id="259" r:id="rId6"/>
    <p:sldId id="260" r:id="rId7"/>
    <p:sldId id="267" r:id="rId8"/>
    <p:sldId id="268" r:id="rId9"/>
    <p:sldId id="269" r:id="rId10"/>
    <p:sldId id="270" r:id="rId11"/>
    <p:sldId id="271" r:id="rId12"/>
    <p:sldId id="290" r:id="rId13"/>
    <p:sldId id="291" r:id="rId14"/>
    <p:sldId id="272" r:id="rId15"/>
    <p:sldId id="292" r:id="rId16"/>
    <p:sldId id="293" r:id="rId17"/>
    <p:sldId id="294" r:id="rId18"/>
    <p:sldId id="273" r:id="rId19"/>
    <p:sldId id="309" r:id="rId20"/>
    <p:sldId id="310" r:id="rId21"/>
    <p:sldId id="311" r:id="rId22"/>
    <p:sldId id="312" r:id="rId23"/>
    <p:sldId id="296" r:id="rId24"/>
    <p:sldId id="297" r:id="rId25"/>
    <p:sldId id="298" r:id="rId26"/>
    <p:sldId id="299" r:id="rId27"/>
    <p:sldId id="261" r:id="rId28"/>
    <p:sldId id="262" r:id="rId29"/>
    <p:sldId id="300" r:id="rId30"/>
    <p:sldId id="301" r:id="rId31"/>
    <p:sldId id="302" r:id="rId32"/>
    <p:sldId id="303" r:id="rId33"/>
    <p:sldId id="304" r:id="rId34"/>
    <p:sldId id="308" r:id="rId35"/>
    <p:sldId id="265" r:id="rId36"/>
    <p:sldId id="266" r:id="rId37"/>
    <p:sldId id="313"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jF1eoKn1/DWUVyqwlDt6VU43Lc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68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0"/>
  </p:normalViewPr>
  <p:slideViewPr>
    <p:cSldViewPr>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406214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816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46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939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82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098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0015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0012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3897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8148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UTM Avo" panose="02040603050506020204" pitchFamily="18" charset="0"/>
                <a:ea typeface="UTM Avo" panose="02040603050506020204" pitchFamily="18" charset="0"/>
                <a:cs typeface="Arial"/>
                <a:sym typeface="Arial"/>
              </a:rPr>
              <a:t>GV click vào khung đáp án để chọn đáp án đúng</a:t>
            </a:r>
            <a:endParaRPr lang="en-US" dirty="0"/>
          </a:p>
        </p:txBody>
      </p:sp>
      <p:sp>
        <p:nvSpPr>
          <p:cNvPr id="4" name="Slide Number Placeholder 3"/>
          <p:cNvSpPr>
            <a:spLocks noGrp="1"/>
          </p:cNvSpPr>
          <p:nvPr>
            <p:ph type="sldNum" sz="quarter" idx="5"/>
          </p:nvPr>
        </p:nvSpPr>
        <p:spPr/>
        <p:txBody>
          <a:bodyPr/>
          <a:lstStyle/>
          <a:p>
            <a:fld id="{3B61DFB3-0BBA-479A-86E0-A4B5E9B2C9D1}" type="slidenum">
              <a:rPr lang="en-US" smtClean="0">
                <a:latin typeface="UTM Avo" panose="02040603050506020204" pitchFamily="18" charset="0"/>
              </a:rPr>
              <a:t>19</a:t>
            </a:fld>
            <a:endParaRPr lang="en-US">
              <a:latin typeface="UTM Avo" panose="02040603050506020204" pitchFamily="18" charset="0"/>
            </a:endParaRPr>
          </a:p>
        </p:txBody>
      </p:sp>
    </p:spTree>
    <p:extLst>
      <p:ext uri="{BB962C8B-B14F-4D97-AF65-F5344CB8AC3E}">
        <p14:creationId xmlns:p14="http://schemas.microsoft.com/office/powerpoint/2010/main" val="168365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UTM Avo" panose="02040603050506020204" pitchFamily="18" charset="0"/>
                <a:ea typeface="UTM Avo" panose="02040603050506020204" pitchFamily="18" charset="0"/>
                <a:cs typeface="Arial"/>
                <a:sym typeface="Arial"/>
              </a:rPr>
              <a:t>GV click vào khung đáp án để chọn đáp án đúng</a:t>
            </a:r>
            <a:endParaRPr lang="en-US" dirty="0"/>
          </a:p>
        </p:txBody>
      </p:sp>
      <p:sp>
        <p:nvSpPr>
          <p:cNvPr id="4" name="Slide Number Placeholder 3"/>
          <p:cNvSpPr>
            <a:spLocks noGrp="1"/>
          </p:cNvSpPr>
          <p:nvPr>
            <p:ph type="sldNum" sz="quarter" idx="5"/>
          </p:nvPr>
        </p:nvSpPr>
        <p:spPr/>
        <p:txBody>
          <a:bodyPr/>
          <a:lstStyle/>
          <a:p>
            <a:fld id="{3B61DFB3-0BBA-479A-86E0-A4B5E9B2C9D1}" type="slidenum">
              <a:rPr lang="en-US" smtClean="0">
                <a:latin typeface="UTM Avo" panose="02040603050506020204" pitchFamily="18" charset="0"/>
              </a:rPr>
              <a:t>20</a:t>
            </a:fld>
            <a:endParaRPr lang="en-US">
              <a:latin typeface="UTM Avo" panose="02040603050506020204" pitchFamily="18" charset="0"/>
            </a:endParaRPr>
          </a:p>
        </p:txBody>
      </p:sp>
    </p:spTree>
    <p:extLst>
      <p:ext uri="{BB962C8B-B14F-4D97-AF65-F5344CB8AC3E}">
        <p14:creationId xmlns:p14="http://schemas.microsoft.com/office/powerpoint/2010/main" val="64619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1082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UTM Avo" panose="02040603050506020204" pitchFamily="18" charset="0"/>
                <a:ea typeface="UTM Avo" panose="02040603050506020204" pitchFamily="18" charset="0"/>
                <a:cs typeface="Arial"/>
                <a:sym typeface="Arial"/>
              </a:rPr>
              <a:t>GV click vào khung đáp án để chọn đáp án đúng</a:t>
            </a:r>
            <a:endParaRPr lang="en-US" dirty="0"/>
          </a:p>
        </p:txBody>
      </p:sp>
      <p:sp>
        <p:nvSpPr>
          <p:cNvPr id="4" name="Slide Number Placeholder 3"/>
          <p:cNvSpPr>
            <a:spLocks noGrp="1"/>
          </p:cNvSpPr>
          <p:nvPr>
            <p:ph type="sldNum" sz="quarter" idx="5"/>
          </p:nvPr>
        </p:nvSpPr>
        <p:spPr/>
        <p:txBody>
          <a:bodyPr/>
          <a:lstStyle/>
          <a:p>
            <a:fld id="{3B61DFB3-0BBA-479A-86E0-A4B5E9B2C9D1}" type="slidenum">
              <a:rPr lang="en-US" smtClean="0">
                <a:latin typeface="UTM Avo" panose="02040603050506020204" pitchFamily="18" charset="0"/>
              </a:rPr>
              <a:t>21</a:t>
            </a:fld>
            <a:endParaRPr lang="en-US">
              <a:latin typeface="UTM Avo" panose="02040603050506020204" pitchFamily="18" charset="0"/>
            </a:endParaRPr>
          </a:p>
        </p:txBody>
      </p:sp>
    </p:spTree>
    <p:extLst>
      <p:ext uri="{BB962C8B-B14F-4D97-AF65-F5344CB8AC3E}">
        <p14:creationId xmlns:p14="http://schemas.microsoft.com/office/powerpoint/2010/main" val="3722046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0008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3468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7652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9311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5811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5184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4501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9707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0261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169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8892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9558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810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0210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1670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9559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0389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5717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8091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0022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0016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8/16/2023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64868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8/16/2023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209941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8/16/2023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54944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8/16/2023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989817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8/16/2023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5451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8/16/2023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54457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8/16/2023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627075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8/16/2023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652990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8/16/2023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628660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8/16/2023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271102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8/16/2023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021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490A9BCA-F4C7-8EB7-EF79-D84957C6A8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8/16/2023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2135462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slide" Target="slide2.xml"/><Relationship Id="rId4" Type="http://schemas.openxmlformats.org/officeDocument/2006/relationships/image" Target="../media/image32.jpe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1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6.jpeg"/><Relationship Id="rId12" Type="http://schemas.microsoft.com/office/2007/relationships/hdphoto" Target="../media/hdphoto4.wdp"/><Relationship Id="rId17" Type="http://schemas.openxmlformats.org/officeDocument/2006/relationships/image" Target="../media/image41.png"/><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notesSlide" Target="../notesSlides/notesSlide18.xml"/><Relationship Id="rId11" Type="http://schemas.openxmlformats.org/officeDocument/2006/relationships/image" Target="../media/image39.png"/><Relationship Id="rId5" Type="http://schemas.openxmlformats.org/officeDocument/2006/relationships/slideLayout" Target="../slideLayouts/slideLayout3.xml"/><Relationship Id="rId1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audio" Target="../media/media3.mp3"/><Relationship Id="rId9" Type="http://schemas.microsoft.com/office/2007/relationships/hdphoto" Target="../media/hdphoto3.wdp"/><Relationship Id="rId14" Type="http://schemas.openxmlformats.org/officeDocument/2006/relationships/slide" Target="slide2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tu-nhien-va-xa-hoi-3/1/137/93/"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1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6.jpeg"/><Relationship Id="rId12" Type="http://schemas.microsoft.com/office/2007/relationships/hdphoto" Target="../media/hdphoto4.wdp"/><Relationship Id="rId17" Type="http://schemas.openxmlformats.org/officeDocument/2006/relationships/image" Target="../media/image42.png"/><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notesSlide" Target="../notesSlides/notesSlide19.xml"/><Relationship Id="rId11" Type="http://schemas.openxmlformats.org/officeDocument/2006/relationships/image" Target="../media/image39.png"/><Relationship Id="rId5" Type="http://schemas.openxmlformats.org/officeDocument/2006/relationships/slideLayout" Target="../slideLayouts/slideLayout3.xml"/><Relationship Id="rId1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audio" Target="../media/media3.mp3"/><Relationship Id="rId9" Type="http://schemas.microsoft.com/office/2007/relationships/hdphoto" Target="../media/hdphoto3.wdp"/><Relationship Id="rId14" Type="http://schemas.openxmlformats.org/officeDocument/2006/relationships/slide" Target="slide26.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1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6.jpeg"/><Relationship Id="rId12" Type="http://schemas.microsoft.com/office/2007/relationships/hdphoto" Target="../media/hdphoto4.wdp"/><Relationship Id="rId17" Type="http://schemas.openxmlformats.org/officeDocument/2006/relationships/image" Target="../media/image43.png"/><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notesSlide" Target="../notesSlides/notesSlide20.xml"/><Relationship Id="rId11" Type="http://schemas.openxmlformats.org/officeDocument/2006/relationships/image" Target="../media/image39.png"/><Relationship Id="rId5" Type="http://schemas.openxmlformats.org/officeDocument/2006/relationships/slideLayout" Target="../slideLayouts/slideLayout3.xml"/><Relationship Id="rId1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audio" Target="../media/media3.mp3"/><Relationship Id="rId9" Type="http://schemas.microsoft.com/office/2007/relationships/hdphoto" Target="../media/hdphoto3.wdp"/><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tu-nhien-va-xa-hoi-3/1/137/9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9.sv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6.sv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60.png"/><Relationship Id="rId4" Type="http://schemas.openxmlformats.org/officeDocument/2006/relationships/hyperlink" Target="https://www.facebook.com/groups/hoc10donghanhcunggiaovientieuho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tu-nhien-va-xa-hoi-3/1/137/9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jpg"/><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txBox="1"/>
          <p:nvPr/>
        </p:nvSpPr>
        <p:spPr>
          <a:xfrm>
            <a:off x="346461" y="903245"/>
            <a:ext cx="11162365" cy="2045783"/>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2060"/>
              </a:buClr>
              <a:buSzPts val="5200"/>
              <a:buFont typeface="Arial"/>
              <a:buNone/>
            </a:pPr>
            <a:r>
              <a:rPr lang="en-US" sz="4800" b="1" i="0" u="none" strike="noStrike" cap="none">
                <a:solidFill>
                  <a:srgbClr val="002060"/>
                </a:solidFill>
                <a:latin typeface="UTM Avo" panose="02040603050506020204" pitchFamily="18" charset="0"/>
                <a:sym typeface="Arial"/>
              </a:rPr>
              <a:t>Chủ đề 5: Con người và sức khỏe</a:t>
            </a:r>
            <a:endParaRPr sz="4800" b="1" i="0" u="none" strike="noStrike" cap="none">
              <a:solidFill>
                <a:srgbClr val="002060"/>
              </a:solidFill>
              <a:latin typeface="UTM Avo" panose="02040603050506020204" pitchFamily="18" charset="0"/>
              <a:sym typeface="Arial"/>
            </a:endParaRPr>
          </a:p>
        </p:txBody>
      </p:sp>
      <p:sp>
        <p:nvSpPr>
          <p:cNvPr id="85" name="Google Shape;85;p1"/>
          <p:cNvSpPr txBox="1"/>
          <p:nvPr/>
        </p:nvSpPr>
        <p:spPr>
          <a:xfrm>
            <a:off x="1355643" y="2949028"/>
            <a:ext cx="9144000" cy="1655762"/>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20000"/>
              </a:lnSpc>
              <a:spcBef>
                <a:spcPts val="0"/>
              </a:spcBef>
              <a:spcAft>
                <a:spcPts val="0"/>
              </a:spcAft>
              <a:buClr>
                <a:srgbClr val="FF0000"/>
              </a:buClr>
              <a:buSzPct val="100000"/>
              <a:buFont typeface="Arial"/>
              <a:buNone/>
            </a:pPr>
            <a:r>
              <a:rPr lang="en-US" sz="6000" b="1" i="0" u="none" strike="noStrike" cap="none">
                <a:solidFill>
                  <a:srgbClr val="FF0000"/>
                </a:solidFill>
                <a:latin typeface="UTM Avo" panose="02040603050506020204" pitchFamily="18" charset="0"/>
                <a:sym typeface="Arial"/>
              </a:rPr>
              <a:t>Bài 17</a:t>
            </a:r>
            <a:endParaRPr>
              <a:latin typeface="UTM Avo" panose="02040603050506020204" pitchFamily="18" charset="0"/>
            </a:endParaRPr>
          </a:p>
          <a:p>
            <a:pPr marL="0" marR="0" lvl="0" indent="0" algn="ctr" rtl="0">
              <a:lnSpc>
                <a:spcPct val="120000"/>
              </a:lnSpc>
              <a:spcBef>
                <a:spcPts val="1000"/>
              </a:spcBef>
              <a:spcAft>
                <a:spcPts val="0"/>
              </a:spcAft>
              <a:buClr>
                <a:srgbClr val="FF0000"/>
              </a:buClr>
              <a:buSzPct val="100000"/>
              <a:buFont typeface="Arial"/>
              <a:buNone/>
            </a:pPr>
            <a:r>
              <a:rPr lang="en-US" sz="6000" b="1" i="0" u="none" strike="noStrike" cap="none">
                <a:solidFill>
                  <a:srgbClr val="FF0000"/>
                </a:solidFill>
                <a:latin typeface="UTM Avo" panose="02040603050506020204" pitchFamily="18" charset="0"/>
                <a:sym typeface="Arial"/>
              </a:rPr>
              <a:t>Cơ quan thần kinh</a:t>
            </a:r>
            <a:endParaRPr sz="6000" b="1" i="0" u="none" strike="noStrike" cap="none">
              <a:solidFill>
                <a:srgbClr val="FF0000"/>
              </a:solidFill>
              <a:latin typeface="UTM Avo" panose="02040603050506020204" pitchFamily="18" charset="0"/>
              <a:sym typeface="Arial"/>
            </a:endParaRPr>
          </a:p>
        </p:txBody>
      </p:sp>
      <p:sp>
        <p:nvSpPr>
          <p:cNvPr id="86" name="Google Shape;86;p1"/>
          <p:cNvSpPr txBox="1"/>
          <p:nvPr/>
        </p:nvSpPr>
        <p:spPr>
          <a:xfrm>
            <a:off x="9063429" y="214969"/>
            <a:ext cx="2782110" cy="716851"/>
          </a:xfrm>
          <a:prstGeom prst="rect">
            <a:avLst/>
          </a:prstGeom>
          <a:noFill/>
          <a:ln>
            <a:noFill/>
          </a:ln>
        </p:spPr>
        <p:txBody>
          <a:bodyPr spcFirstLastPara="1" wrap="square" lIns="91425" tIns="45700" rIns="91425" bIns="45700" anchor="b" anchorCtr="0">
            <a:noAutofit/>
          </a:bodyPr>
          <a:lstStyle/>
          <a:p>
            <a:pPr marL="0" marR="0" lvl="0" indent="0" algn="r" rtl="0">
              <a:lnSpc>
                <a:spcPct val="120000"/>
              </a:lnSpc>
              <a:spcBef>
                <a:spcPts val="0"/>
              </a:spcBef>
              <a:spcAft>
                <a:spcPts val="0"/>
              </a:spcAft>
              <a:buClr>
                <a:schemeClr val="lt1"/>
              </a:buClr>
              <a:buSzPts val="3600"/>
              <a:buFont typeface="Arial"/>
              <a:buNone/>
            </a:pPr>
            <a:r>
              <a:rPr lang="en-US" sz="3600" b="0" i="0" u="none" strike="noStrike" cap="none">
                <a:solidFill>
                  <a:schemeClr val="lt1"/>
                </a:solidFill>
                <a:latin typeface="UTM Avo" panose="02040603050506020204" pitchFamily="18" charset="0"/>
                <a:sym typeface="Arial"/>
              </a:rPr>
              <a:t>TNXH 3</a:t>
            </a:r>
            <a:endParaRPr sz="3600" b="0" i="0" u="none" strike="noStrike" cap="none">
              <a:solidFill>
                <a:schemeClr val="lt1"/>
              </a:solidFill>
              <a:latin typeface="UTM Avo" panose="02040603050506020204" pitchFamily="18" charset="0"/>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2" name="Rounded Rectangle 4">
            <a:extLst>
              <a:ext uri="{FF2B5EF4-FFF2-40B4-BE49-F238E27FC236}">
                <a16:creationId xmlns:a16="http://schemas.microsoft.com/office/drawing/2014/main" id="{84081316-6F34-ACFF-D4A7-D34721330198}"/>
              </a:ext>
            </a:extLst>
          </p:cNvPr>
          <p:cNvSpPr/>
          <p:nvPr/>
        </p:nvSpPr>
        <p:spPr>
          <a:xfrm>
            <a:off x="1092705" y="2624666"/>
            <a:ext cx="6832095" cy="2478332"/>
          </a:xfrm>
          <a:prstGeom prst="roundRect">
            <a:avLst/>
          </a:prstGeom>
          <a:solidFill>
            <a:schemeClr val="accent1">
              <a:lumMod val="20000"/>
              <a:lumOff val="8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a:solidFill>
                  <a:schemeClr val="tx1"/>
                </a:solidFill>
                <a:latin typeface="UTM Avo" panose="02040603050506020204" pitchFamily="18" charset="0"/>
              </a:rPr>
              <a:t>Theo </a:t>
            </a:r>
            <a:r>
              <a:rPr lang="en-US" sz="2800" dirty="0" err="1">
                <a:solidFill>
                  <a:schemeClr val="tx1"/>
                </a:solidFill>
                <a:latin typeface="UTM Avo" panose="02040603050506020204" pitchFamily="18" charset="0"/>
              </a:rPr>
              <a:t>em</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sư</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thay</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đổi</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cảm</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xúc</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vui</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buồn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là</a:t>
            </a:r>
            <a:r>
              <a:rPr lang="en-US" sz="2800" dirty="0">
                <a:solidFill>
                  <a:schemeClr val="tx1"/>
                </a:solidFill>
                <a:latin typeface="UTM Avo" panose="02040603050506020204" pitchFamily="18" charset="0"/>
              </a:rPr>
              <a:t> do </a:t>
            </a:r>
            <a:r>
              <a:rPr lang="en-US" sz="2800" dirty="0" err="1">
                <a:solidFill>
                  <a:schemeClr val="tx1"/>
                </a:solidFill>
                <a:latin typeface="UTM Avo" panose="02040603050506020204" pitchFamily="18" charset="0"/>
              </a:rPr>
              <a:t>bộ</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phận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nào</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của</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cơ</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quan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thần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kinh</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điều</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khiển</a:t>
            </a:r>
            <a:r>
              <a:rPr lang="en-US" sz="2800" dirty="0">
                <a:solidFill>
                  <a:schemeClr val="tx1"/>
                </a:solidFill>
                <a:latin typeface="UTM Avo" panose="02040603050506020204" pitchFamily="18" charset="0"/>
              </a:rPr>
              <a:t>?</a:t>
            </a:r>
          </a:p>
        </p:txBody>
      </p:sp>
      <p:sp>
        <p:nvSpPr>
          <p:cNvPr id="3" name="Rectangle 2">
            <a:extLst>
              <a:ext uri="{FF2B5EF4-FFF2-40B4-BE49-F238E27FC236}">
                <a16:creationId xmlns:a16="http://schemas.microsoft.com/office/drawing/2014/main" id="{2D548CB9-F3C1-6E84-68E6-F0C36FD82DA0}"/>
              </a:ext>
            </a:extLst>
          </p:cNvPr>
          <p:cNvSpPr/>
          <p:nvPr/>
        </p:nvSpPr>
        <p:spPr>
          <a:xfrm>
            <a:off x="762000" y="1600200"/>
            <a:ext cx="5198859" cy="696922"/>
          </a:xfrm>
          <a:prstGeom prst="rect">
            <a:avLst/>
          </a:prstGeom>
        </p:spPr>
        <p:txBody>
          <a:bodyPr wrap="none">
            <a:spAutoFit/>
          </a:bodyPr>
          <a:lstStyle/>
          <a:p>
            <a:pPr>
              <a:lnSpc>
                <a:spcPct val="150000"/>
              </a:lnSpc>
              <a:spcAft>
                <a:spcPts val="667"/>
              </a:spcAft>
            </a:pPr>
            <a:r>
              <a:rPr lang="en-US" sz="3000">
                <a:solidFill>
                  <a:srgbClr val="C00000"/>
                </a:solidFill>
                <a:latin typeface="UTM Avo" panose="02040603050506020204" pitchFamily="18" charset="0"/>
                <a:ea typeface="Times New Roman" panose="02020603050405020304" pitchFamily="18" charset="0"/>
                <a:cs typeface="Arial" panose="020B0604020202020204" pitchFamily="34" charset="0"/>
              </a:rPr>
              <a:t>HĐ 2: Chức năng của não </a:t>
            </a:r>
            <a:endParaRPr lang="en-US" sz="30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pic>
        <p:nvPicPr>
          <p:cNvPr id="4" name="Picture 7">
            <a:extLst>
              <a:ext uri="{FF2B5EF4-FFF2-40B4-BE49-F238E27FC236}">
                <a16:creationId xmlns:a16="http://schemas.microsoft.com/office/drawing/2014/main" id="{18109CB4-5FCF-F02B-04A1-9E32DF4CDC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03803" y="2439077"/>
            <a:ext cx="2831351" cy="4441335"/>
          </a:xfrm>
          <a:prstGeom prst="rect">
            <a:avLst/>
          </a:prstGeom>
        </p:spPr>
      </p:pic>
      <p:sp>
        <p:nvSpPr>
          <p:cNvPr id="5" name="Right Arrow 3">
            <a:extLst>
              <a:ext uri="{FF2B5EF4-FFF2-40B4-BE49-F238E27FC236}">
                <a16:creationId xmlns:a16="http://schemas.microsoft.com/office/drawing/2014/main" id="{87EFB753-83EE-269B-681C-8A51E058F833}"/>
              </a:ext>
            </a:extLst>
          </p:cNvPr>
          <p:cNvSpPr/>
          <p:nvPr/>
        </p:nvSpPr>
        <p:spPr>
          <a:xfrm>
            <a:off x="2261679" y="5412957"/>
            <a:ext cx="710121" cy="62046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latin typeface="UTM Avo" panose="02040603050506020204" pitchFamily="18" charset="0"/>
            </a:endParaRPr>
          </a:p>
        </p:txBody>
      </p:sp>
      <p:sp>
        <p:nvSpPr>
          <p:cNvPr id="6" name="TextBox 5">
            <a:extLst>
              <a:ext uri="{FF2B5EF4-FFF2-40B4-BE49-F238E27FC236}">
                <a16:creationId xmlns:a16="http://schemas.microsoft.com/office/drawing/2014/main" id="{E7224BC5-30E9-0D28-EB1A-C19DF81B07BB}"/>
              </a:ext>
            </a:extLst>
          </p:cNvPr>
          <p:cNvSpPr txBox="1"/>
          <p:nvPr/>
        </p:nvSpPr>
        <p:spPr>
          <a:xfrm>
            <a:off x="2971800" y="5451304"/>
            <a:ext cx="4216331" cy="553998"/>
          </a:xfrm>
          <a:prstGeom prst="rect">
            <a:avLst/>
          </a:prstGeom>
          <a:noFill/>
        </p:spPr>
        <p:txBody>
          <a:bodyPr wrap="square" rtlCol="0">
            <a:spAutoFit/>
          </a:bodyPr>
          <a:lstStyle/>
          <a:p>
            <a:r>
              <a:rPr lang="en-US" sz="3000" b="1" dirty="0">
                <a:solidFill>
                  <a:srgbClr val="C00000"/>
                </a:solidFill>
                <a:latin typeface="UTM Avo" panose="02040603050506020204" pitchFamily="18" charset="0"/>
                <a:cs typeface="Arial" panose="020B0604020202020204" pitchFamily="34" charset="0"/>
              </a:rPr>
              <a:t>Do </a:t>
            </a:r>
            <a:r>
              <a:rPr lang="en-US" sz="3000" b="1" dirty="0" err="1">
                <a:solidFill>
                  <a:srgbClr val="C00000"/>
                </a:solidFill>
                <a:latin typeface="UTM Avo" panose="02040603050506020204" pitchFamily="18" charset="0"/>
                <a:cs typeface="Arial" panose="020B0604020202020204" pitchFamily="34" charset="0"/>
              </a:rPr>
              <a:t>não</a:t>
            </a:r>
            <a:r>
              <a:rPr lang="en-US" sz="3000" b="1" dirty="0">
                <a:solidFill>
                  <a:srgbClr val="C00000"/>
                </a:solidFill>
                <a:latin typeface="UTM Avo" panose="02040603050506020204" pitchFamily="18" charset="0"/>
                <a:cs typeface="Arial" panose="020B0604020202020204" pitchFamily="34" charset="0"/>
              </a:rPr>
              <a:t> </a:t>
            </a:r>
            <a:r>
              <a:rPr lang="en-US" sz="3000" b="1" dirty="0" err="1">
                <a:solidFill>
                  <a:srgbClr val="C00000"/>
                </a:solidFill>
                <a:latin typeface="UTM Avo" panose="02040603050506020204" pitchFamily="18" charset="0"/>
                <a:cs typeface="Arial" panose="020B0604020202020204" pitchFamily="34" charset="0"/>
              </a:rPr>
              <a:t>điều</a:t>
            </a:r>
            <a:r>
              <a:rPr lang="en-US" sz="3000" b="1" dirty="0">
                <a:solidFill>
                  <a:srgbClr val="C00000"/>
                </a:solidFill>
                <a:latin typeface="UTM Avo" panose="02040603050506020204" pitchFamily="18" charset="0"/>
                <a:cs typeface="Arial" panose="020B0604020202020204" pitchFamily="34" charset="0"/>
              </a:rPr>
              <a:t> </a:t>
            </a:r>
            <a:r>
              <a:rPr lang="en-US" sz="3000" b="1" dirty="0" err="1">
                <a:solidFill>
                  <a:srgbClr val="C00000"/>
                </a:solidFill>
                <a:latin typeface="UTM Avo" panose="02040603050506020204" pitchFamily="18" charset="0"/>
                <a:cs typeface="Arial" panose="020B0604020202020204" pitchFamily="34" charset="0"/>
              </a:rPr>
              <a:t>khiển</a:t>
            </a:r>
            <a:r>
              <a:rPr lang="en-US" sz="3000" b="1" dirty="0">
                <a:solidFill>
                  <a:srgbClr val="C00000"/>
                </a:solidFill>
                <a:latin typeface="UTM Avo" panose="02040603050506020204" pitchFamily="18" charset="0"/>
                <a:cs typeface="Arial" panose="020B0604020202020204" pitchFamily="34" charset="0"/>
              </a:rPr>
              <a:t> </a:t>
            </a:r>
          </a:p>
        </p:txBody>
      </p:sp>
    </p:spTree>
    <p:extLst>
      <p:ext uri="{BB962C8B-B14F-4D97-AF65-F5344CB8AC3E}">
        <p14:creationId xmlns:p14="http://schemas.microsoft.com/office/powerpoint/2010/main" val="334855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2" name="Rectangle 1">
            <a:extLst>
              <a:ext uri="{FF2B5EF4-FFF2-40B4-BE49-F238E27FC236}">
                <a16:creationId xmlns:a16="http://schemas.microsoft.com/office/drawing/2014/main" id="{907A4201-5F14-BCC1-8388-CAE49C1CDBE4}"/>
              </a:ext>
            </a:extLst>
          </p:cNvPr>
          <p:cNvSpPr/>
          <p:nvPr/>
        </p:nvSpPr>
        <p:spPr>
          <a:xfrm>
            <a:off x="609600" y="1447800"/>
            <a:ext cx="5198859" cy="686791"/>
          </a:xfrm>
          <a:prstGeom prst="rect">
            <a:avLst/>
          </a:prstGeom>
        </p:spPr>
        <p:txBody>
          <a:bodyPr wrap="none">
            <a:spAutoFit/>
          </a:bodyPr>
          <a:lstStyle/>
          <a:p>
            <a:pPr>
              <a:lnSpc>
                <a:spcPct val="150000"/>
              </a:lnSpc>
              <a:spcAft>
                <a:spcPts val="667"/>
              </a:spcAft>
            </a:pPr>
            <a:r>
              <a:rPr lang="en-US" sz="3000">
                <a:solidFill>
                  <a:srgbClr val="C00000"/>
                </a:solidFill>
                <a:latin typeface="UTM Avo" panose="02040603050506020204" pitchFamily="18" charset="0"/>
                <a:ea typeface="Times New Roman" panose="02020603050405020304" pitchFamily="18" charset="0"/>
                <a:cs typeface="Arial" panose="020B0604020202020204" pitchFamily="34" charset="0"/>
              </a:rPr>
              <a:t>HĐ 2: Chức năng của não </a:t>
            </a:r>
            <a:endParaRPr lang="en-US" sz="30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E6EED3F-3204-2403-EDC8-E6316F58CD65}"/>
              </a:ext>
            </a:extLst>
          </p:cNvPr>
          <p:cNvGrpSpPr/>
          <p:nvPr/>
        </p:nvGrpSpPr>
        <p:grpSpPr>
          <a:xfrm>
            <a:off x="800677" y="2201852"/>
            <a:ext cx="10224486" cy="4105973"/>
            <a:chOff x="1312265" y="3485189"/>
            <a:chExt cx="15336729" cy="6158960"/>
          </a:xfrm>
        </p:grpSpPr>
        <p:sp>
          <p:nvSpPr>
            <p:cNvPr id="4" name="Rounded Rectangle 13">
              <a:extLst>
                <a:ext uri="{FF2B5EF4-FFF2-40B4-BE49-F238E27FC236}">
                  <a16:creationId xmlns:a16="http://schemas.microsoft.com/office/drawing/2014/main" id="{C7B297B0-D0CC-5C2A-4688-BF8651318AD3}"/>
                </a:ext>
              </a:extLst>
            </p:cNvPr>
            <p:cNvSpPr/>
            <p:nvPr/>
          </p:nvSpPr>
          <p:spPr>
            <a:xfrm>
              <a:off x="1789994" y="4020854"/>
              <a:ext cx="14859000" cy="5623295"/>
            </a:xfrm>
            <a:prstGeom prst="roundRect">
              <a:avLst/>
            </a:prstGeom>
            <a:solidFill>
              <a:srgbClr val="FFFAB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a:solidFill>
                    <a:schemeClr val="tx1"/>
                  </a:solidFill>
                  <a:latin typeface="UTM Avo" panose="02040603050506020204" pitchFamily="18" charset="0"/>
                  <a:cs typeface="Arial" panose="020B0604020202020204" pitchFamily="34" charset="0"/>
                </a:rPr>
                <a:t>Não điều khiển suy nghĩ, hoạt động vận động và chức năng nhiều cơ quan của cơ thể bằng cách nhận thông tin từ các giác quan truyền qua dây thần kinh, xử lí các thông tin đó và đưa ra quyết định, “ra lệnh” cho cơ thể phải làm gì.</a:t>
              </a:r>
            </a:p>
          </p:txBody>
        </p:sp>
        <p:pic>
          <p:nvPicPr>
            <p:cNvPr id="5" name="Picture 4">
              <a:extLst>
                <a:ext uri="{FF2B5EF4-FFF2-40B4-BE49-F238E27FC236}">
                  <a16:creationId xmlns:a16="http://schemas.microsoft.com/office/drawing/2014/main" id="{1BA41FAD-3B2B-C66F-A9B5-7327F45DFD03}"/>
                </a:ext>
              </a:extLst>
            </p:cNvPr>
            <p:cNvPicPr>
              <a:picLocks noChangeAspect="1"/>
            </p:cNvPicPr>
            <p:nvPr/>
          </p:nvPicPr>
          <p:blipFill>
            <a:blip r:embed="rId4"/>
            <a:stretch>
              <a:fillRect/>
            </a:stretch>
          </p:blipFill>
          <p:spPr>
            <a:xfrm>
              <a:off x="1312265" y="3485189"/>
              <a:ext cx="1219200" cy="1219200"/>
            </a:xfrm>
            <a:prstGeom prst="rect">
              <a:avLst/>
            </a:prstGeom>
          </p:spPr>
        </p:pic>
      </p:grpSp>
    </p:spTree>
    <p:extLst>
      <p:ext uri="{BB962C8B-B14F-4D97-AF65-F5344CB8AC3E}">
        <p14:creationId xmlns:p14="http://schemas.microsoft.com/office/powerpoint/2010/main" val="40999349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2" name="Picture 1">
            <a:extLst>
              <a:ext uri="{FF2B5EF4-FFF2-40B4-BE49-F238E27FC236}">
                <a16:creationId xmlns:a16="http://schemas.microsoft.com/office/drawing/2014/main" id="{477164B0-5B1C-E763-157C-4FD71D82AB13}"/>
              </a:ext>
            </a:extLst>
          </p:cNvPr>
          <p:cNvPicPr>
            <a:picLocks noChangeAspect="1"/>
          </p:cNvPicPr>
          <p:nvPr/>
        </p:nvPicPr>
        <p:blipFill rotWithShape="1">
          <a:blip r:embed="rId4">
            <a:extLst>
              <a:ext uri="{28A0092B-C50C-407E-A947-70E740481C1C}">
                <a14:useLocalDpi xmlns:a14="http://schemas.microsoft.com/office/drawing/2010/main" val="0"/>
              </a:ext>
            </a:extLst>
          </a:blip>
          <a:srcRect l="17424" t="13701" r="9849" b="15070"/>
          <a:stretch/>
        </p:blipFill>
        <p:spPr>
          <a:xfrm>
            <a:off x="1441824" y="3144024"/>
            <a:ext cx="6147271" cy="3713976"/>
          </a:xfrm>
          <a:prstGeom prst="rect">
            <a:avLst/>
          </a:prstGeom>
        </p:spPr>
      </p:pic>
      <p:sp>
        <p:nvSpPr>
          <p:cNvPr id="3" name="Rectangle 2">
            <a:extLst>
              <a:ext uri="{FF2B5EF4-FFF2-40B4-BE49-F238E27FC236}">
                <a16:creationId xmlns:a16="http://schemas.microsoft.com/office/drawing/2014/main" id="{84D94A8A-87E8-FE84-2AE1-E5F98D1DD356}"/>
              </a:ext>
            </a:extLst>
          </p:cNvPr>
          <p:cNvSpPr/>
          <p:nvPr/>
        </p:nvSpPr>
        <p:spPr>
          <a:xfrm>
            <a:off x="609600" y="1322005"/>
            <a:ext cx="5743880" cy="656655"/>
          </a:xfrm>
          <a:prstGeom prst="rect">
            <a:avLst/>
          </a:prstGeom>
        </p:spPr>
        <p:txBody>
          <a:bodyPr wrap="none">
            <a:spAutoFit/>
          </a:bodyPr>
          <a:lstStyle/>
          <a:p>
            <a:pPr>
              <a:lnSpc>
                <a:spcPct val="150000"/>
              </a:lnSpc>
              <a:spcAft>
                <a:spcPts val="667"/>
              </a:spcAft>
            </a:pPr>
            <a:r>
              <a:rPr lang="en-US" sz="2800">
                <a:solidFill>
                  <a:srgbClr val="C00000"/>
                </a:solidFill>
                <a:latin typeface="UTM Avo" panose="02040603050506020204" pitchFamily="18" charset="0"/>
                <a:ea typeface="Times New Roman" panose="02020603050405020304" pitchFamily="18" charset="0"/>
                <a:cs typeface="Arial" panose="020B0604020202020204" pitchFamily="34" charset="0"/>
              </a:rPr>
              <a:t>HĐ 3: Chức năng của tuỷ sống  </a:t>
            </a:r>
            <a:endParaRPr lang="en-US" sz="28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56D57668-2C4D-12D6-E5DA-0CAB13AE76EB}"/>
              </a:ext>
            </a:extLst>
          </p:cNvPr>
          <p:cNvSpPr txBox="1"/>
          <p:nvPr/>
        </p:nvSpPr>
        <p:spPr>
          <a:xfrm>
            <a:off x="426720" y="1990483"/>
            <a:ext cx="11135360" cy="1207703"/>
          </a:xfrm>
          <a:prstGeom prst="rect">
            <a:avLst/>
          </a:prstGeom>
          <a:noFill/>
        </p:spPr>
        <p:txBody>
          <a:bodyPr wrap="square" rtlCol="0">
            <a:spAutoFit/>
          </a:bodyPr>
          <a:lstStyle/>
          <a:p>
            <a:pPr>
              <a:lnSpc>
                <a:spcPct val="150000"/>
              </a:lnSpc>
            </a:pPr>
            <a:r>
              <a:rPr lang="en-US" sz="2600" b="1">
                <a:latin typeface="UTM Avo" panose="02040603050506020204" pitchFamily="18" charset="0"/>
                <a:cs typeface="Arial" panose="020B0604020202020204" pitchFamily="34" charset="0"/>
              </a:rPr>
              <a:t>Làm việc nhóm: </a:t>
            </a:r>
            <a:r>
              <a:rPr lang="en-US" sz="2600" i="1">
                <a:latin typeface="UTM Avo" panose="02040603050506020204" pitchFamily="18" charset="0"/>
                <a:cs typeface="Arial" panose="020B0604020202020204" pitchFamily="34" charset="0"/>
              </a:rPr>
              <a:t>Quan sát hình 1, 2 trong SGK trang 92 và trả lời câu hỏi sau đây: </a:t>
            </a:r>
          </a:p>
        </p:txBody>
      </p:sp>
      <p:sp>
        <p:nvSpPr>
          <p:cNvPr id="5" name="Cloud Callout 5">
            <a:extLst>
              <a:ext uri="{FF2B5EF4-FFF2-40B4-BE49-F238E27FC236}">
                <a16:creationId xmlns:a16="http://schemas.microsoft.com/office/drawing/2014/main" id="{26F926DC-AC5B-09AB-4CD9-F12D80425602}"/>
              </a:ext>
            </a:extLst>
          </p:cNvPr>
          <p:cNvSpPr/>
          <p:nvPr/>
        </p:nvSpPr>
        <p:spPr>
          <a:xfrm>
            <a:off x="8077200" y="2971800"/>
            <a:ext cx="4083424" cy="3137084"/>
          </a:xfrm>
          <a:prstGeom prst="cloudCallout">
            <a:avLst>
              <a:gd name="adj1" fmla="val -60903"/>
              <a:gd name="adj2" fmla="val 51699"/>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charset="0"/>
                <a:cs typeface="Arial" panose="020B0604020202020204" pitchFamily="34" charset="0"/>
              </a:rPr>
              <a:t>Em sẽ phản ứng thế nào khi bất ngờ chạm tay vào vật nóng?</a:t>
            </a:r>
          </a:p>
        </p:txBody>
      </p:sp>
    </p:spTree>
    <p:extLst>
      <p:ext uri="{BB962C8B-B14F-4D97-AF65-F5344CB8AC3E}">
        <p14:creationId xmlns:p14="http://schemas.microsoft.com/office/powerpoint/2010/main" val="224638123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9" name="Rectangle 8">
            <a:extLst>
              <a:ext uri="{FF2B5EF4-FFF2-40B4-BE49-F238E27FC236}">
                <a16:creationId xmlns:a16="http://schemas.microsoft.com/office/drawing/2014/main" id="{C3431235-04FD-4A8D-7CF8-32CB85536321}"/>
              </a:ext>
            </a:extLst>
          </p:cNvPr>
          <p:cNvSpPr/>
          <p:nvPr/>
        </p:nvSpPr>
        <p:spPr>
          <a:xfrm>
            <a:off x="8001000" y="3581400"/>
            <a:ext cx="4191000" cy="3276600"/>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6274DBD-3811-F5ED-771E-5A5319E5347E}"/>
              </a:ext>
            </a:extLst>
          </p:cNvPr>
          <p:cNvSpPr/>
          <p:nvPr/>
        </p:nvSpPr>
        <p:spPr>
          <a:xfrm>
            <a:off x="413061" y="1224639"/>
            <a:ext cx="5347939" cy="607539"/>
          </a:xfrm>
          <a:prstGeom prst="rect">
            <a:avLst/>
          </a:prstGeom>
        </p:spPr>
        <p:txBody>
          <a:bodyPr wrap="none">
            <a:spAutoFit/>
          </a:bodyPr>
          <a:lstStyle/>
          <a:p>
            <a:pPr>
              <a:lnSpc>
                <a:spcPct val="150000"/>
              </a:lnSpc>
              <a:spcAft>
                <a:spcPts val="667"/>
              </a:spcAft>
            </a:pPr>
            <a:r>
              <a:rPr lang="en-US" sz="2600">
                <a:solidFill>
                  <a:srgbClr val="C00000"/>
                </a:solidFill>
                <a:latin typeface="UTM Avo" panose="02040603050506020204" pitchFamily="18" charset="0"/>
                <a:ea typeface="Times New Roman" panose="02020603050405020304" pitchFamily="18" charset="0"/>
                <a:cs typeface="Arial" panose="020B0604020202020204" pitchFamily="34" charset="0"/>
              </a:rPr>
              <a:t>HĐ 3: Chức năng của tuỷ sống  </a:t>
            </a:r>
            <a:endParaRPr lang="en-US" sz="26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FB7AF3B-DB46-AFD4-8C65-55457DECC27F}"/>
              </a:ext>
            </a:extLst>
          </p:cNvPr>
          <p:cNvPicPr>
            <a:picLocks noChangeAspect="1"/>
          </p:cNvPicPr>
          <p:nvPr/>
        </p:nvPicPr>
        <p:blipFill rotWithShape="1">
          <a:blip r:embed="rId4">
            <a:extLst>
              <a:ext uri="{28A0092B-C50C-407E-A947-70E740481C1C}">
                <a14:useLocalDpi xmlns:a14="http://schemas.microsoft.com/office/drawing/2010/main" val="0"/>
              </a:ext>
            </a:extLst>
          </a:blip>
          <a:srcRect l="17424" t="13701" r="45915" b="15070"/>
          <a:stretch/>
        </p:blipFill>
        <p:spPr>
          <a:xfrm>
            <a:off x="1436844" y="2659186"/>
            <a:ext cx="3098800" cy="3713976"/>
          </a:xfrm>
          <a:prstGeom prst="rect">
            <a:avLst/>
          </a:prstGeom>
        </p:spPr>
      </p:pic>
      <p:sp>
        <p:nvSpPr>
          <p:cNvPr id="4" name="TextBox 3">
            <a:extLst>
              <a:ext uri="{FF2B5EF4-FFF2-40B4-BE49-F238E27FC236}">
                <a16:creationId xmlns:a16="http://schemas.microsoft.com/office/drawing/2014/main" id="{4A8FCB61-CD98-951E-2D53-EE8C8E226724}"/>
              </a:ext>
            </a:extLst>
          </p:cNvPr>
          <p:cNvSpPr txBox="1"/>
          <p:nvPr/>
        </p:nvSpPr>
        <p:spPr>
          <a:xfrm>
            <a:off x="0" y="2028256"/>
            <a:ext cx="11582400" cy="492443"/>
          </a:xfrm>
          <a:prstGeom prst="rect">
            <a:avLst/>
          </a:prstGeom>
          <a:noFill/>
        </p:spPr>
        <p:txBody>
          <a:bodyPr wrap="square" rtlCol="0">
            <a:spAutoFit/>
          </a:bodyPr>
          <a:lstStyle/>
          <a:p>
            <a:pPr marL="457223" indent="-457223">
              <a:buFont typeface="Wingdings" panose="05000000000000000000" pitchFamily="2" charset="2"/>
              <a:buChar char="Ø"/>
            </a:pPr>
            <a:r>
              <a:rPr lang="en-US" sz="2600" i="1">
                <a:latin typeface="UTM Avo" panose="02040603050506020204" pitchFamily="18" charset="0"/>
                <a:cs typeface="Arial" panose="020B0604020202020204" pitchFamily="34" charset="0"/>
              </a:rPr>
              <a:t>Khi vô tình chạm tay vào vật nóng thì phản xạ sẽ như sau: </a:t>
            </a:r>
          </a:p>
        </p:txBody>
      </p:sp>
      <p:pic>
        <p:nvPicPr>
          <p:cNvPr id="5" name="Picture 4">
            <a:extLst>
              <a:ext uri="{FF2B5EF4-FFF2-40B4-BE49-F238E27FC236}">
                <a16:creationId xmlns:a16="http://schemas.microsoft.com/office/drawing/2014/main" id="{6931E73B-66C5-927C-A16B-F90D1E452E02}"/>
              </a:ext>
            </a:extLst>
          </p:cNvPr>
          <p:cNvPicPr>
            <a:picLocks noChangeAspect="1"/>
          </p:cNvPicPr>
          <p:nvPr/>
        </p:nvPicPr>
        <p:blipFill rotWithShape="1">
          <a:blip r:embed="rId4">
            <a:extLst>
              <a:ext uri="{28A0092B-C50C-407E-A947-70E740481C1C}">
                <a14:useLocalDpi xmlns:a14="http://schemas.microsoft.com/office/drawing/2010/main" val="0"/>
              </a:ext>
            </a:extLst>
          </a:blip>
          <a:srcRect l="53489" t="13900" r="9850" b="14871"/>
          <a:stretch/>
        </p:blipFill>
        <p:spPr>
          <a:xfrm>
            <a:off x="6623840" y="2659186"/>
            <a:ext cx="3098800" cy="3713976"/>
          </a:xfrm>
          <a:prstGeom prst="rect">
            <a:avLst/>
          </a:prstGeom>
        </p:spPr>
      </p:pic>
      <p:sp>
        <p:nvSpPr>
          <p:cNvPr id="6" name="Right Arrow 7">
            <a:extLst>
              <a:ext uri="{FF2B5EF4-FFF2-40B4-BE49-F238E27FC236}">
                <a16:creationId xmlns:a16="http://schemas.microsoft.com/office/drawing/2014/main" id="{BE9D8446-CA43-0CF5-B6E6-7C3E249DD3B3}"/>
              </a:ext>
            </a:extLst>
          </p:cNvPr>
          <p:cNvSpPr/>
          <p:nvPr/>
        </p:nvSpPr>
        <p:spPr>
          <a:xfrm>
            <a:off x="4940960" y="4260960"/>
            <a:ext cx="1277565" cy="51042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UTM Avo" panose="02040603050506020204" pitchFamily="18" charset="0"/>
            </a:endParaRPr>
          </a:p>
        </p:txBody>
      </p:sp>
      <p:sp>
        <p:nvSpPr>
          <p:cNvPr id="7" name="TextBox 6">
            <a:extLst>
              <a:ext uri="{FF2B5EF4-FFF2-40B4-BE49-F238E27FC236}">
                <a16:creationId xmlns:a16="http://schemas.microsoft.com/office/drawing/2014/main" id="{D89D8FB9-0E98-D35D-BDEC-F5916303F570}"/>
              </a:ext>
            </a:extLst>
          </p:cNvPr>
          <p:cNvSpPr txBox="1"/>
          <p:nvPr/>
        </p:nvSpPr>
        <p:spPr>
          <a:xfrm>
            <a:off x="1523078" y="6373163"/>
            <a:ext cx="2851499" cy="502766"/>
          </a:xfrm>
          <a:prstGeom prst="rect">
            <a:avLst/>
          </a:prstGeom>
          <a:noFill/>
        </p:spPr>
        <p:txBody>
          <a:bodyPr wrap="square" rtlCol="0">
            <a:spAutoFit/>
          </a:bodyPr>
          <a:lstStyle/>
          <a:p>
            <a:pPr algn="ctr"/>
            <a:r>
              <a:rPr lang="en-US" sz="2600" i="1">
                <a:solidFill>
                  <a:srgbClr val="002060"/>
                </a:solidFill>
                <a:latin typeface="UTM Avo" panose="02040603050506020204" pitchFamily="18" charset="0"/>
                <a:cs typeface="Arial" panose="020B0604020202020204" pitchFamily="34" charset="0"/>
              </a:rPr>
              <a:t>Chạm tay </a:t>
            </a:r>
          </a:p>
        </p:txBody>
      </p:sp>
      <p:sp>
        <p:nvSpPr>
          <p:cNvPr id="8" name="TextBox 7">
            <a:extLst>
              <a:ext uri="{FF2B5EF4-FFF2-40B4-BE49-F238E27FC236}">
                <a16:creationId xmlns:a16="http://schemas.microsoft.com/office/drawing/2014/main" id="{59A42408-916E-DEA4-1BD0-C7785CD4676E}"/>
              </a:ext>
            </a:extLst>
          </p:cNvPr>
          <p:cNvSpPr txBox="1"/>
          <p:nvPr/>
        </p:nvSpPr>
        <p:spPr>
          <a:xfrm>
            <a:off x="6747491" y="6373163"/>
            <a:ext cx="2851499" cy="502766"/>
          </a:xfrm>
          <a:prstGeom prst="rect">
            <a:avLst/>
          </a:prstGeom>
          <a:noFill/>
        </p:spPr>
        <p:txBody>
          <a:bodyPr wrap="square" rtlCol="0">
            <a:spAutoFit/>
          </a:bodyPr>
          <a:lstStyle/>
          <a:p>
            <a:pPr algn="ctr"/>
            <a:r>
              <a:rPr lang="en-US" sz="2600" i="1">
                <a:solidFill>
                  <a:srgbClr val="002060"/>
                </a:solidFill>
                <a:latin typeface="UTM Avo" panose="02040603050506020204" pitchFamily="18" charset="0"/>
                <a:cs typeface="Arial" panose="020B0604020202020204" pitchFamily="34" charset="0"/>
              </a:rPr>
              <a:t>Rụt tay lại</a:t>
            </a:r>
          </a:p>
        </p:txBody>
      </p:sp>
    </p:spTree>
    <p:extLst>
      <p:ext uri="{BB962C8B-B14F-4D97-AF65-F5344CB8AC3E}">
        <p14:creationId xmlns:p14="http://schemas.microsoft.com/office/powerpoint/2010/main" val="3513890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2" name="TextBox 1">
            <a:extLst>
              <a:ext uri="{FF2B5EF4-FFF2-40B4-BE49-F238E27FC236}">
                <a16:creationId xmlns:a16="http://schemas.microsoft.com/office/drawing/2014/main" id="{1FA3E650-C30E-B2F8-E133-E43155ED852F}"/>
              </a:ext>
            </a:extLst>
          </p:cNvPr>
          <p:cNvSpPr txBox="1"/>
          <p:nvPr/>
        </p:nvSpPr>
        <p:spPr>
          <a:xfrm>
            <a:off x="1255844" y="2371230"/>
            <a:ext cx="7445841" cy="3328217"/>
          </a:xfrm>
          <a:prstGeom prst="roundRect">
            <a:avLst/>
          </a:prstGeom>
          <a:solidFill>
            <a:schemeClr val="accent1">
              <a:lumMod val="20000"/>
              <a:lumOff val="80000"/>
            </a:schemeClr>
          </a:solidFill>
        </p:spPr>
        <p:txBody>
          <a:bodyPr wrap="square" rtlCol="0">
            <a:spAutoFit/>
          </a:bodyPr>
          <a:lstStyle/>
          <a:p>
            <a:pPr>
              <a:lnSpc>
                <a:spcPct val="150000"/>
              </a:lnSpc>
            </a:pPr>
            <a:r>
              <a:rPr lang="en-US" sz="2600" b="1">
                <a:latin typeface="UTM Avo" panose="02040603050506020204" pitchFamily="18" charset="0"/>
                <a:cs typeface="Arial" panose="020B0604020202020204" pitchFamily="34" charset="0"/>
              </a:rPr>
              <a:t>Một vài ví dụ khác:</a:t>
            </a:r>
          </a:p>
          <a:p>
            <a:pPr marL="457223" indent="-457223">
              <a:lnSpc>
                <a:spcPct val="150000"/>
              </a:lnSpc>
              <a:buFont typeface="Wingdings" panose="05000000000000000000" pitchFamily="2" charset="2"/>
              <a:buChar char="§"/>
            </a:pPr>
            <a:r>
              <a:rPr lang="en-US" sz="2600">
                <a:latin typeface="UTM Avo" panose="02040603050506020204" pitchFamily="18" charset="0"/>
                <a:cs typeface="Arial" panose="020B0604020202020204" pitchFamily="34" charset="0"/>
              </a:rPr>
              <a:t>Giật mình khi nghe tiếng động mạnh.</a:t>
            </a:r>
          </a:p>
          <a:p>
            <a:pPr marL="457223" indent="-457223">
              <a:lnSpc>
                <a:spcPct val="150000"/>
              </a:lnSpc>
              <a:buFont typeface="Wingdings" panose="05000000000000000000" pitchFamily="2" charset="2"/>
              <a:buChar char="§"/>
            </a:pPr>
            <a:r>
              <a:rPr lang="en-US" sz="2600">
                <a:latin typeface="UTM Avo" panose="02040603050506020204" pitchFamily="18" charset="0"/>
                <a:cs typeface="Arial" panose="020B0604020202020204" pitchFamily="34" charset="0"/>
              </a:rPr>
              <a:t>Chớp mắt khi bụi bay vào mắt.</a:t>
            </a:r>
          </a:p>
          <a:p>
            <a:pPr marL="457223" indent="-457223">
              <a:lnSpc>
                <a:spcPct val="150000"/>
              </a:lnSpc>
              <a:buFont typeface="Wingdings" panose="05000000000000000000" pitchFamily="2" charset="2"/>
              <a:buChar char="§"/>
            </a:pPr>
            <a:r>
              <a:rPr lang="en-US" sz="2600">
                <a:latin typeface="UTM Avo" panose="02040603050506020204" pitchFamily="18" charset="0"/>
                <a:cs typeface="Arial" panose="020B0604020202020204" pitchFamily="34" charset="0"/>
              </a:rPr>
              <a:t>Trời nóng thì chảy mồ hôi.</a:t>
            </a:r>
          </a:p>
          <a:p>
            <a:pPr marL="457223" indent="-457223">
              <a:lnSpc>
                <a:spcPct val="150000"/>
              </a:lnSpc>
              <a:buFont typeface="Wingdings" panose="05000000000000000000" pitchFamily="2" charset="2"/>
              <a:buChar char="§"/>
            </a:pPr>
            <a:r>
              <a:rPr lang="en-US" sz="2600">
                <a:latin typeface="UTM Avo" panose="02040603050506020204" pitchFamily="18" charset="0"/>
                <a:cs typeface="Arial" panose="020B0604020202020204" pitchFamily="34" charset="0"/>
              </a:rPr>
              <a:t>Trời lạnh thì nổi da gà.</a:t>
            </a:r>
          </a:p>
        </p:txBody>
      </p:sp>
      <p:sp>
        <p:nvSpPr>
          <p:cNvPr id="3" name="Rectangle 2">
            <a:extLst>
              <a:ext uri="{FF2B5EF4-FFF2-40B4-BE49-F238E27FC236}">
                <a16:creationId xmlns:a16="http://schemas.microsoft.com/office/drawing/2014/main" id="{D218952E-8B0B-374F-E85B-30A059F3234D}"/>
              </a:ext>
            </a:extLst>
          </p:cNvPr>
          <p:cNvSpPr/>
          <p:nvPr/>
        </p:nvSpPr>
        <p:spPr>
          <a:xfrm>
            <a:off x="685800" y="1600200"/>
            <a:ext cx="5347939" cy="607539"/>
          </a:xfrm>
          <a:prstGeom prst="rect">
            <a:avLst/>
          </a:prstGeom>
        </p:spPr>
        <p:txBody>
          <a:bodyPr wrap="none">
            <a:spAutoFit/>
          </a:bodyPr>
          <a:lstStyle/>
          <a:p>
            <a:pPr>
              <a:lnSpc>
                <a:spcPct val="150000"/>
              </a:lnSpc>
              <a:spcAft>
                <a:spcPts val="667"/>
              </a:spcAft>
            </a:pPr>
            <a:r>
              <a:rPr lang="en-US" sz="2600">
                <a:solidFill>
                  <a:srgbClr val="C00000"/>
                </a:solidFill>
                <a:latin typeface="UTM Avo" panose="02040603050506020204" pitchFamily="18" charset="0"/>
                <a:ea typeface="Times New Roman" panose="02020603050405020304" pitchFamily="18" charset="0"/>
                <a:cs typeface="Arial" panose="020B0604020202020204" pitchFamily="34" charset="0"/>
              </a:rPr>
              <a:t>HĐ 3: Chức năng của tuỷ sống  </a:t>
            </a:r>
            <a:endParaRPr lang="en-US" sz="26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7D2FED20-C60B-72D2-AD61-20108AA3C7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01685" y="2573866"/>
            <a:ext cx="2934567" cy="4097127"/>
          </a:xfrm>
          <a:prstGeom prst="rect">
            <a:avLst/>
          </a:prstGeom>
        </p:spPr>
      </p:pic>
    </p:spTree>
    <p:extLst>
      <p:ext uri="{BB962C8B-B14F-4D97-AF65-F5344CB8AC3E}">
        <p14:creationId xmlns:p14="http://schemas.microsoft.com/office/powerpoint/2010/main" val="405875931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2" name="Rectangle 1">
            <a:extLst>
              <a:ext uri="{FF2B5EF4-FFF2-40B4-BE49-F238E27FC236}">
                <a16:creationId xmlns:a16="http://schemas.microsoft.com/office/drawing/2014/main" id="{21F0FEB0-B85A-A907-728E-8AD2CE500DCE}"/>
              </a:ext>
            </a:extLst>
          </p:cNvPr>
          <p:cNvSpPr/>
          <p:nvPr/>
        </p:nvSpPr>
        <p:spPr>
          <a:xfrm>
            <a:off x="420556" y="1656771"/>
            <a:ext cx="5347939" cy="607539"/>
          </a:xfrm>
          <a:prstGeom prst="rect">
            <a:avLst/>
          </a:prstGeom>
        </p:spPr>
        <p:txBody>
          <a:bodyPr wrap="none">
            <a:spAutoFit/>
          </a:bodyPr>
          <a:lstStyle/>
          <a:p>
            <a:pPr>
              <a:lnSpc>
                <a:spcPct val="150000"/>
              </a:lnSpc>
              <a:spcAft>
                <a:spcPts val="667"/>
              </a:spcAft>
            </a:pPr>
            <a:r>
              <a:rPr lang="en-US" sz="2600">
                <a:solidFill>
                  <a:srgbClr val="C00000"/>
                </a:solidFill>
                <a:latin typeface="UTM Avo" panose="02040603050506020204" pitchFamily="18" charset="0"/>
                <a:ea typeface="Times New Roman" panose="02020603050405020304" pitchFamily="18" charset="0"/>
                <a:cs typeface="Arial" panose="020B0604020202020204" pitchFamily="34" charset="0"/>
              </a:rPr>
              <a:t>HĐ 3: Chức năng của tuỷ sống  </a:t>
            </a:r>
            <a:endParaRPr lang="en-US" sz="26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7A7FE72-1403-5C79-D7A8-3D55A2402D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0600" y="2819400"/>
            <a:ext cx="4112545" cy="3680728"/>
          </a:xfrm>
          <a:prstGeom prst="rect">
            <a:avLst/>
          </a:prstGeom>
        </p:spPr>
      </p:pic>
      <p:sp>
        <p:nvSpPr>
          <p:cNvPr id="4" name="Rounded Rectangular Callout 4">
            <a:extLst>
              <a:ext uri="{FF2B5EF4-FFF2-40B4-BE49-F238E27FC236}">
                <a16:creationId xmlns:a16="http://schemas.microsoft.com/office/drawing/2014/main" id="{E5B29E76-E38F-A186-E664-EC9AE38E305E}"/>
              </a:ext>
            </a:extLst>
          </p:cNvPr>
          <p:cNvSpPr/>
          <p:nvPr/>
        </p:nvSpPr>
        <p:spPr>
          <a:xfrm>
            <a:off x="5546274" y="2528837"/>
            <a:ext cx="5883725" cy="1930400"/>
          </a:xfrm>
          <a:prstGeom prst="wedgeRoundRectCallout">
            <a:avLst>
              <a:gd name="adj1" fmla="val -54013"/>
              <a:gd name="adj2" fmla="val 40496"/>
              <a:gd name="adj3" fmla="val 16667"/>
            </a:avLst>
          </a:prstGeom>
          <a:solidFill>
            <a:srgbClr val="FFFAB2"/>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err="1">
                <a:solidFill>
                  <a:schemeClr val="tx1"/>
                </a:solidFill>
                <a:latin typeface="UTM Avo" panose="02040603050506020204" pitchFamily="18" charset="0"/>
              </a:rPr>
              <a:t>Những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phản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ứng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của</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cơ</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thể</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khi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cơ</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thể</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khi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bất</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ngờ</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gặp</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kích</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thích</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từ</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bên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ngoài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được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gọi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là</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gì</a:t>
            </a:r>
            <a:r>
              <a:rPr lang="en-US" sz="2400" dirty="0">
                <a:solidFill>
                  <a:schemeClr val="tx1"/>
                </a:solidFill>
                <a:latin typeface="UTM Avo" panose="02040603050506020204" pitchFamily="18" charset="0"/>
              </a:rPr>
              <a:t>? </a:t>
            </a:r>
          </a:p>
        </p:txBody>
      </p:sp>
      <p:sp>
        <p:nvSpPr>
          <p:cNvPr id="5" name="Rounded Rectangular Callout 12">
            <a:extLst>
              <a:ext uri="{FF2B5EF4-FFF2-40B4-BE49-F238E27FC236}">
                <a16:creationId xmlns:a16="http://schemas.microsoft.com/office/drawing/2014/main" id="{74BF58E7-AAA5-BE9E-BB8A-EFB958FDB48E}"/>
              </a:ext>
            </a:extLst>
          </p:cNvPr>
          <p:cNvSpPr/>
          <p:nvPr/>
        </p:nvSpPr>
        <p:spPr>
          <a:xfrm>
            <a:off x="5559822" y="4764038"/>
            <a:ext cx="5793978" cy="1601567"/>
          </a:xfrm>
          <a:prstGeom prst="wedgeRoundRectCallout">
            <a:avLst>
              <a:gd name="adj1" fmla="val -54965"/>
              <a:gd name="adj2" fmla="val -44934"/>
              <a:gd name="adj3" fmla="val 16667"/>
            </a:avLst>
          </a:prstGeom>
          <a:solidFill>
            <a:schemeClr val="accent6">
              <a:lumMod val="40000"/>
              <a:lumOff val="6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err="1">
                <a:solidFill>
                  <a:schemeClr val="tx1"/>
                </a:solidFill>
                <a:latin typeface="UTM Avo" panose="02040603050506020204" pitchFamily="18" charset="0"/>
              </a:rPr>
              <a:t>Bộ</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phận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nào</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của</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cơ</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quan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thần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kinh</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điều</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khiển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những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phản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ứng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này</a:t>
            </a:r>
            <a:r>
              <a:rPr lang="en-US" sz="2400" dirty="0">
                <a:solidFill>
                  <a:schemeClr val="tx1"/>
                </a:solidFill>
                <a:latin typeface="UTM Avo" panose="02040603050506020204" pitchFamily="18" charset="0"/>
              </a:rPr>
              <a:t>. </a:t>
            </a:r>
          </a:p>
        </p:txBody>
      </p:sp>
    </p:spTree>
    <p:extLst>
      <p:ext uri="{BB962C8B-B14F-4D97-AF65-F5344CB8AC3E}">
        <p14:creationId xmlns:p14="http://schemas.microsoft.com/office/powerpoint/2010/main" val="226221136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2" name="Rectangle 1">
            <a:extLst>
              <a:ext uri="{FF2B5EF4-FFF2-40B4-BE49-F238E27FC236}">
                <a16:creationId xmlns:a16="http://schemas.microsoft.com/office/drawing/2014/main" id="{36D3EC9E-FB30-B2C1-2FB7-4F42607F2374}"/>
              </a:ext>
            </a:extLst>
          </p:cNvPr>
          <p:cNvSpPr/>
          <p:nvPr/>
        </p:nvSpPr>
        <p:spPr>
          <a:xfrm>
            <a:off x="0" y="1374265"/>
            <a:ext cx="12192000" cy="6604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UTM Avo" panose="02040603050506020204" pitchFamily="18" charset="0"/>
                <a:cs typeface="Arial" panose="020B0604020202020204" pitchFamily="34" charset="0"/>
              </a:rPr>
              <a:t>ĐỌC LỜI NHẮN NHỦ CỦA CHÚ ONG </a:t>
            </a:r>
          </a:p>
        </p:txBody>
      </p:sp>
      <p:grpSp>
        <p:nvGrpSpPr>
          <p:cNvPr id="3" name="Group 2">
            <a:extLst>
              <a:ext uri="{FF2B5EF4-FFF2-40B4-BE49-F238E27FC236}">
                <a16:creationId xmlns:a16="http://schemas.microsoft.com/office/drawing/2014/main" id="{7F89BDAB-842C-7EDA-D78D-3EC265BDA0CC}"/>
              </a:ext>
            </a:extLst>
          </p:cNvPr>
          <p:cNvGrpSpPr/>
          <p:nvPr/>
        </p:nvGrpSpPr>
        <p:grpSpPr>
          <a:xfrm>
            <a:off x="983757" y="2573159"/>
            <a:ext cx="10224486" cy="3017364"/>
            <a:chOff x="1312265" y="3485189"/>
            <a:chExt cx="15336729" cy="4526046"/>
          </a:xfrm>
        </p:grpSpPr>
        <p:sp>
          <p:nvSpPr>
            <p:cNvPr id="4" name="Rounded Rectangle 15">
              <a:extLst>
                <a:ext uri="{FF2B5EF4-FFF2-40B4-BE49-F238E27FC236}">
                  <a16:creationId xmlns:a16="http://schemas.microsoft.com/office/drawing/2014/main" id="{4F3A0925-3323-CC1C-D08A-8669B4E09039}"/>
                </a:ext>
              </a:extLst>
            </p:cNvPr>
            <p:cNvSpPr/>
            <p:nvPr/>
          </p:nvSpPr>
          <p:spPr>
            <a:xfrm>
              <a:off x="1789994" y="4020855"/>
              <a:ext cx="14859000" cy="3990380"/>
            </a:xfrm>
            <a:prstGeom prst="roundRect">
              <a:avLst/>
            </a:prstGeom>
            <a:solidFill>
              <a:srgbClr val="FFFAB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600">
                  <a:solidFill>
                    <a:schemeClr val="tx1"/>
                  </a:solidFill>
                  <a:latin typeface="UTM Avo" panose="02040603050506020204" pitchFamily="18" charset="0"/>
                  <a:cs typeface="Arial" panose="020B0604020202020204" pitchFamily="34" charset="0"/>
                </a:rPr>
                <a:t>Khi gặp một kích thích bất ngờ, cơ thể tự động phản ứng rất nhanh. Những phản ứng như vậy gọi là phản xạ. Tuỷ sống điều khiển những phản xạ này. </a:t>
              </a:r>
            </a:p>
          </p:txBody>
        </p:sp>
        <p:pic>
          <p:nvPicPr>
            <p:cNvPr id="5" name="Picture 4">
              <a:extLst>
                <a:ext uri="{FF2B5EF4-FFF2-40B4-BE49-F238E27FC236}">
                  <a16:creationId xmlns:a16="http://schemas.microsoft.com/office/drawing/2014/main" id="{0D17FA6E-2A36-EFDA-0386-BB9B21A228BA}"/>
                </a:ext>
              </a:extLst>
            </p:cNvPr>
            <p:cNvPicPr>
              <a:picLocks noChangeAspect="1"/>
            </p:cNvPicPr>
            <p:nvPr/>
          </p:nvPicPr>
          <p:blipFill>
            <a:blip r:embed="rId4"/>
            <a:stretch>
              <a:fillRect/>
            </a:stretch>
          </p:blipFill>
          <p:spPr>
            <a:xfrm>
              <a:off x="1312265" y="3485189"/>
              <a:ext cx="1219200" cy="1219200"/>
            </a:xfrm>
            <a:prstGeom prst="rect">
              <a:avLst/>
            </a:prstGeom>
          </p:spPr>
        </p:pic>
      </p:grpSp>
    </p:spTree>
    <p:extLst>
      <p:ext uri="{BB962C8B-B14F-4D97-AF65-F5344CB8AC3E}">
        <p14:creationId xmlns:p14="http://schemas.microsoft.com/office/powerpoint/2010/main" val="178244847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2" name="Picture 1">
            <a:extLst>
              <a:ext uri="{FF2B5EF4-FFF2-40B4-BE49-F238E27FC236}">
                <a16:creationId xmlns:a16="http://schemas.microsoft.com/office/drawing/2014/main" id="{BFD2D87D-2489-4652-0154-0A0113F65C87}"/>
              </a:ext>
            </a:extLst>
          </p:cNvPr>
          <p:cNvPicPr>
            <a:picLocks noChangeAspect="1"/>
          </p:cNvPicPr>
          <p:nvPr/>
        </p:nvPicPr>
        <p:blipFill rotWithShape="1">
          <a:blip r:embed="rId4">
            <a:extLst>
              <a:ext uri="{28A0092B-C50C-407E-A947-70E740481C1C}">
                <a14:useLocalDpi xmlns:a14="http://schemas.microsoft.com/office/drawing/2010/main" val="0"/>
              </a:ext>
            </a:extLst>
          </a:blip>
          <a:srcRect l="3868" t="35536" r="3708" b="5074"/>
          <a:stretch/>
        </p:blipFill>
        <p:spPr>
          <a:xfrm>
            <a:off x="1045177" y="3445397"/>
            <a:ext cx="10101645" cy="2980813"/>
          </a:xfrm>
          <a:prstGeom prst="rect">
            <a:avLst/>
          </a:prstGeom>
        </p:spPr>
      </p:pic>
      <p:sp>
        <p:nvSpPr>
          <p:cNvPr id="3" name="Rectangle 2">
            <a:extLst>
              <a:ext uri="{FF2B5EF4-FFF2-40B4-BE49-F238E27FC236}">
                <a16:creationId xmlns:a16="http://schemas.microsoft.com/office/drawing/2014/main" id="{B63D50CD-8C69-AE49-8F93-4832217F6D60}"/>
              </a:ext>
            </a:extLst>
          </p:cNvPr>
          <p:cNvSpPr/>
          <p:nvPr/>
        </p:nvSpPr>
        <p:spPr>
          <a:xfrm>
            <a:off x="455249" y="1371600"/>
            <a:ext cx="11736751" cy="607539"/>
          </a:xfrm>
          <a:prstGeom prst="rect">
            <a:avLst/>
          </a:prstGeom>
        </p:spPr>
        <p:txBody>
          <a:bodyPr wrap="square">
            <a:spAutoFit/>
          </a:bodyPr>
          <a:lstStyle/>
          <a:p>
            <a:pPr>
              <a:lnSpc>
                <a:spcPct val="150000"/>
              </a:lnSpc>
              <a:spcAft>
                <a:spcPts val="667"/>
              </a:spcAft>
            </a:pPr>
            <a:r>
              <a:rPr lang="en-US" sz="2600">
                <a:solidFill>
                  <a:srgbClr val="C00000"/>
                </a:solidFill>
                <a:latin typeface="UTM Avo" panose="02040603050506020204" pitchFamily="18" charset="0"/>
                <a:ea typeface="Times New Roman" panose="02020603050405020304" pitchFamily="18" charset="0"/>
                <a:cs typeface="Arial" panose="020B0604020202020204" pitchFamily="34" charset="0"/>
              </a:rPr>
              <a:t>HĐ 4: Những việc cần làm và tránh để bảo vệ cơ quan thần kinh</a:t>
            </a:r>
            <a:endParaRPr lang="en-US" sz="26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BEA04A1-53BA-EBC2-524E-9CBCA2BA0F8F}"/>
              </a:ext>
            </a:extLst>
          </p:cNvPr>
          <p:cNvSpPr/>
          <p:nvPr/>
        </p:nvSpPr>
        <p:spPr>
          <a:xfrm>
            <a:off x="634025" y="1981487"/>
            <a:ext cx="11379199" cy="1207703"/>
          </a:xfrm>
          <a:prstGeom prst="rect">
            <a:avLst/>
          </a:prstGeom>
        </p:spPr>
        <p:txBody>
          <a:bodyPr wrap="square">
            <a:spAutoFit/>
          </a:bodyPr>
          <a:lstStyle/>
          <a:p>
            <a:pPr marL="457223" indent="-457223">
              <a:lnSpc>
                <a:spcPct val="150000"/>
              </a:lnSpc>
              <a:buFont typeface="Wingdings" panose="05000000000000000000" pitchFamily="2" charset="2"/>
              <a:buChar char="Ø"/>
            </a:pPr>
            <a:r>
              <a:rPr lang="en-US" sz="2600" i="1">
                <a:latin typeface="UTM Avo" panose="02040603050506020204" pitchFamily="18" charset="0"/>
                <a:cs typeface="Arial" panose="020B0604020202020204" pitchFamily="34" charset="0"/>
              </a:rPr>
              <a:t>Quan sát các hình 1 – 3 ở trang 96 SGK và nói lần lượt về các hành động nên làm hoặc không nên:</a:t>
            </a:r>
          </a:p>
        </p:txBody>
      </p:sp>
    </p:spTree>
    <p:extLst>
      <p:ext uri="{BB962C8B-B14F-4D97-AF65-F5344CB8AC3E}">
        <p14:creationId xmlns:p14="http://schemas.microsoft.com/office/powerpoint/2010/main" val="222537333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30 Doraemon ideas">
            <a:extLst>
              <a:ext uri="{FF2B5EF4-FFF2-40B4-BE49-F238E27FC236}">
                <a16:creationId xmlns:a16="http://schemas.microsoft.com/office/drawing/2014/main" id="{822FBDD2-6B53-A672-D6A6-ACAE2BF517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00" b="5000"/>
          <a:stretch/>
        </p:blipFill>
        <p:spPr bwMode="auto">
          <a:xfrm>
            <a:off x="0" y="0"/>
            <a:ext cx="12192000" cy="68537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4074" y="0"/>
            <a:ext cx="5341926" cy="2628960"/>
          </a:xfrm>
          <a:prstGeom prst="wave">
            <a:avLst/>
          </a:prstGeom>
          <a:solidFill>
            <a:schemeClr val="accent5">
              <a:lumMod val="60000"/>
              <a:lumOff val="40000"/>
            </a:schemeClr>
          </a:solidFill>
          <a:ln>
            <a:solidFill>
              <a:schemeClr val="tx2"/>
            </a:solidFill>
          </a:ln>
        </p:spPr>
        <p:txBody>
          <a:bodyPr wrap="square" rtlCol="0">
            <a:prstTxWarp prst="textCanUp">
              <a:avLst/>
            </a:prstTxWarp>
            <a:spAutoFit/>
          </a:bodyPr>
          <a:lstStyle/>
          <a:p>
            <a:pPr algn="ctr"/>
            <a:r>
              <a:rPr lang="vi-VN" sz="4000" b="1" dirty="0">
                <a:solidFill>
                  <a:schemeClr val="bg1"/>
                </a:solidFill>
                <a:latin typeface="UTM Avo" panose="02040603050506020204" pitchFamily="18" charset="0"/>
                <a:cs typeface="Times New Roman" pitchFamily="18" charset="0"/>
              </a:rPr>
              <a:t>Doraemon và chiếc bánh rán</a:t>
            </a:r>
            <a:endParaRPr lang="en-US" sz="4000" b="1" dirty="0">
              <a:solidFill>
                <a:schemeClr val="bg1"/>
              </a:solidFill>
              <a:latin typeface="UTM Avo" panose="02040603050506020204" pitchFamily="18" charset="0"/>
              <a:cs typeface="Times New Roman" pitchFamily="18" charset="0"/>
            </a:endParaRPr>
          </a:p>
        </p:txBody>
      </p:sp>
      <p:grpSp>
        <p:nvGrpSpPr>
          <p:cNvPr id="2" name="Group 1">
            <a:extLst>
              <a:ext uri="{FF2B5EF4-FFF2-40B4-BE49-F238E27FC236}">
                <a16:creationId xmlns:a16="http://schemas.microsoft.com/office/drawing/2014/main" id="{6305091D-F787-46C7-B337-BCB1BF7B6F7A}"/>
              </a:ext>
            </a:extLst>
          </p:cNvPr>
          <p:cNvGrpSpPr/>
          <p:nvPr/>
        </p:nvGrpSpPr>
        <p:grpSpPr>
          <a:xfrm>
            <a:off x="178917" y="2683970"/>
            <a:ext cx="5867400" cy="3886200"/>
            <a:chOff x="4177145" y="1714569"/>
            <a:chExt cx="5867400" cy="3886200"/>
          </a:xfrm>
        </p:grpSpPr>
        <p:sp>
          <p:nvSpPr>
            <p:cNvPr id="5" name="Rounded Rectangle 4"/>
            <p:cNvSpPr/>
            <p:nvPr/>
          </p:nvSpPr>
          <p:spPr>
            <a:xfrm>
              <a:off x="4177145" y="1714569"/>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UTM Avo" panose="02040603050506020204" pitchFamily="18" charset="0"/>
              </a:endParaRPr>
            </a:p>
          </p:txBody>
        </p:sp>
        <p:sp>
          <p:nvSpPr>
            <p:cNvPr id="7" name="TextBox 6"/>
            <p:cNvSpPr txBox="1"/>
            <p:nvPr/>
          </p:nvSpPr>
          <p:spPr>
            <a:xfrm>
              <a:off x="4520045" y="1875254"/>
              <a:ext cx="4928755" cy="3539430"/>
            </a:xfrm>
            <a:prstGeom prst="rect">
              <a:avLst/>
            </a:prstGeom>
            <a:noFill/>
          </p:spPr>
          <p:txBody>
            <a:bodyPr wrap="square" rtlCol="0">
              <a:spAutoFit/>
            </a:bodyPr>
            <a:lstStyle/>
            <a:p>
              <a:pPr algn="just"/>
              <a:r>
                <a:rPr lang="vi-VN" sz="3200" dirty="0">
                  <a:latin typeface="UTM Avo" panose="02040603050506020204" pitchFamily="18" charset="0"/>
                  <a:cs typeface="Times New Roman" pitchFamily="18" charset="0"/>
                </a:rPr>
                <a:t>Những con chuột đáng ghét đang tìm cách ăn vụng bán rán của chú mèo máy Doraemon. Các em hãy ngăn cản chúng bằng cách tr</a:t>
              </a:r>
              <a:r>
                <a:rPr lang="en-US" sz="3200" dirty="0">
                  <a:latin typeface="UTM Avo" panose="02040603050506020204" pitchFamily="18" charset="0"/>
                  <a:cs typeface="Times New Roman" pitchFamily="18" charset="0"/>
                </a:rPr>
                <a:t>ả</a:t>
              </a:r>
              <a:r>
                <a:rPr lang="vi-VN" sz="3200" dirty="0">
                  <a:latin typeface="UTM Avo" panose="02040603050506020204" pitchFamily="18" charset="0"/>
                  <a:cs typeface="Times New Roman" pitchFamily="18" charset="0"/>
                </a:rPr>
                <a:t> lời các câu hỏi nhé.</a:t>
              </a:r>
              <a:endParaRPr lang="en-US" sz="3200" dirty="0">
                <a:latin typeface="UTM Avo" panose="02040603050506020204" pitchFamily="18" charset="0"/>
                <a:cs typeface="Times New Roman" pitchFamily="18" charset="0"/>
              </a:endParaRPr>
            </a:p>
          </p:txBody>
        </p:sp>
      </p:gr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5271" y="-88075"/>
            <a:ext cx="609600" cy="609600"/>
          </a:xfrm>
          <a:prstGeom prst="rect">
            <a:avLst/>
          </a:prstGeom>
        </p:spPr>
      </p:pic>
      <p:pic>
        <p:nvPicPr>
          <p:cNvPr id="10" name="Picture 9">
            <a:extLst>
              <a:ext uri="{FF2B5EF4-FFF2-40B4-BE49-F238E27FC236}">
                <a16:creationId xmlns:a16="http://schemas.microsoft.com/office/drawing/2014/main" id="{5B5D45B2-66F8-DB31-FB67-796011D8CDA9}"/>
              </a:ext>
            </a:extLst>
          </p:cNvPr>
          <p:cNvPicPr>
            <a:picLocks noChangeAspect="1"/>
          </p:cNvPicPr>
          <p:nvPr/>
        </p:nvPicPr>
        <p:blipFill>
          <a:blip r:embed="rId9"/>
          <a:stretch>
            <a:fillRect/>
          </a:stretch>
        </p:blipFill>
        <p:spPr>
          <a:xfrm>
            <a:off x="5197" y="-1"/>
            <a:ext cx="690563" cy="690563"/>
          </a:xfrm>
          <a:prstGeom prst="rect">
            <a:avLst/>
          </a:prstGeom>
        </p:spPr>
      </p:pic>
    </p:spTree>
    <p:extLst>
      <p:ext uri="{BB962C8B-B14F-4D97-AF65-F5344CB8AC3E}">
        <p14:creationId xmlns:p14="http://schemas.microsoft.com/office/powerpoint/2010/main" val="842063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3B2FD2A-1403-4D08-C300-288E6F7FD232}"/>
              </a:ext>
            </a:extLst>
          </p:cNvPr>
          <p:cNvGrpSpPr/>
          <p:nvPr/>
        </p:nvGrpSpPr>
        <p:grpSpPr>
          <a:xfrm>
            <a:off x="-25052" y="-1"/>
            <a:ext cx="12217052" cy="6858001"/>
            <a:chOff x="-25052" y="-1"/>
            <a:chExt cx="12217052" cy="6858001"/>
          </a:xfrm>
        </p:grpSpPr>
        <p:pic>
          <p:nvPicPr>
            <p:cNvPr id="21" name="Picture 2" descr="50+ Hình nền Doremon cute, siêu ngầu cho điện thoại, máy tính - Trường  ﻿Trung Cấp Nghề Thương Mại Du Lịch Thanh Hoá">
              <a:extLst>
                <a:ext uri="{FF2B5EF4-FFF2-40B4-BE49-F238E27FC236}">
                  <a16:creationId xmlns:a16="http://schemas.microsoft.com/office/drawing/2014/main" id="{650F96C5-11B3-5D54-9315-2E0BCA7FCB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52" y="-1"/>
              <a:ext cx="3859213" cy="685799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3F297365-BC97-A973-19B0-4311F200F249}"/>
                </a:ext>
              </a:extLst>
            </p:cNvPr>
            <p:cNvSpPr/>
            <p:nvPr/>
          </p:nvSpPr>
          <p:spPr>
            <a:xfrm>
              <a:off x="3841173" y="0"/>
              <a:ext cx="8350827"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3200">
              <a:latin typeface="UTM Avo" panose="02040603050506020204" pitchFamily="18" charset="0"/>
            </a:endParaRPr>
          </a:p>
        </p:txBody>
      </p:sp>
      <p:sp>
        <p:nvSpPr>
          <p:cNvPr id="3" name="TextBox 2"/>
          <p:cNvSpPr txBox="1"/>
          <p:nvPr/>
        </p:nvSpPr>
        <p:spPr>
          <a:xfrm>
            <a:off x="3135284" y="584163"/>
            <a:ext cx="4800600" cy="1200329"/>
          </a:xfrm>
          <a:prstGeom prst="rect">
            <a:avLst/>
          </a:prstGeom>
          <a:noFill/>
        </p:spPr>
        <p:txBody>
          <a:bodyPr wrap="square" rtlCol="0">
            <a:spAutoFit/>
          </a:bodyPr>
          <a:lstStyle/>
          <a:p>
            <a:pPr algn="ctr"/>
            <a:r>
              <a:rPr lang="en-US" sz="2400" dirty="0" err="1">
                <a:latin typeface="UTM Avo" panose="02040603050506020204" pitchFamily="18" charset="0"/>
                <a:cs typeface="Times New Roman" pitchFamily="18" charset="0"/>
              </a:rPr>
              <a:t>Việc</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làm</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trong</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hình</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sau</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đây</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là</a:t>
            </a:r>
            <a:r>
              <a:rPr lang="en-US" sz="2400" dirty="0">
                <a:latin typeface="UTM Avo" panose="02040603050506020204" pitchFamily="18" charset="0"/>
                <a:cs typeface="Times New Roman" pitchFamily="18" charset="0"/>
              </a:rPr>
              <a:t> NÊN hay KHÔNG NÊN </a:t>
            </a:r>
            <a:r>
              <a:rPr lang="en-US" sz="2400" dirty="0" err="1">
                <a:latin typeface="UTM Avo" panose="02040603050506020204" pitchFamily="18" charset="0"/>
                <a:cs typeface="Times New Roman" pitchFamily="18" charset="0"/>
              </a:rPr>
              <a:t>làm</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để</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bảo</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vệ</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cơ</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quan</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thần</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kinh</a:t>
            </a:r>
            <a:r>
              <a:rPr lang="en-US" sz="2400" dirty="0">
                <a:latin typeface="UTM Avo" panose="02040603050506020204" pitchFamily="18" charset="0"/>
                <a:cs typeface="Times New Roman" pitchFamily="18" charset="0"/>
              </a:rPr>
              <a:t>? </a:t>
            </a:r>
          </a:p>
        </p:txBody>
      </p:sp>
      <p:sp>
        <p:nvSpPr>
          <p:cNvPr id="4" name="Rounded Rectangle 3"/>
          <p:cNvSpPr/>
          <p:nvPr/>
        </p:nvSpPr>
        <p:spPr>
          <a:xfrm>
            <a:off x="6096001" y="4155268"/>
            <a:ext cx="2709376"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a:latin typeface="UTM Avo" panose="02040603050506020204" pitchFamily="18" charset="0"/>
            </a:endParaRPr>
          </a:p>
        </p:txBody>
      </p:sp>
      <p:sp>
        <p:nvSpPr>
          <p:cNvPr id="7" name="Rounded Rectangle 6"/>
          <p:cNvSpPr/>
          <p:nvPr/>
        </p:nvSpPr>
        <p:spPr>
          <a:xfrm>
            <a:off x="6060645" y="2760917"/>
            <a:ext cx="2751744"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3200">
              <a:latin typeface="UTM Avo" panose="02040603050506020204" pitchFamily="18" charset="0"/>
            </a:endParaRPr>
          </a:p>
        </p:txBody>
      </p:sp>
      <p:sp>
        <p:nvSpPr>
          <p:cNvPr id="8" name="TextBox 7"/>
          <p:cNvSpPr txBox="1"/>
          <p:nvPr/>
        </p:nvSpPr>
        <p:spPr>
          <a:xfrm>
            <a:off x="6096000" y="4346513"/>
            <a:ext cx="3083503" cy="461665"/>
          </a:xfrm>
          <a:prstGeom prst="rect">
            <a:avLst/>
          </a:prstGeom>
          <a:noFill/>
        </p:spPr>
        <p:txBody>
          <a:bodyPr wrap="square" rtlCol="0">
            <a:spAutoFit/>
          </a:bodyPr>
          <a:lstStyle/>
          <a:p>
            <a:r>
              <a:rPr lang="en-US" sz="2400" dirty="0">
                <a:latin typeface="UTM Avo" panose="02040603050506020204" pitchFamily="18" charset="0"/>
                <a:cs typeface="Times New Roman" pitchFamily="18" charset="0"/>
              </a:rPr>
              <a:t>B. </a:t>
            </a:r>
            <a:r>
              <a:rPr lang="en-US" sz="2400" dirty="0" err="1">
                <a:latin typeface="UTM Avo" panose="02040603050506020204" pitchFamily="18" charset="0"/>
                <a:cs typeface="Times New Roman" pitchFamily="18" charset="0"/>
              </a:rPr>
              <a:t>Không</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nên</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làm</a:t>
            </a:r>
            <a:endParaRPr lang="en-US" sz="2400" dirty="0">
              <a:latin typeface="UTM Avo" panose="02040603050506020204" pitchFamily="18" charset="0"/>
              <a:cs typeface="Times New Roman" pitchFamily="18" charset="0"/>
            </a:endParaRPr>
          </a:p>
        </p:txBody>
      </p:sp>
      <p:sp>
        <p:nvSpPr>
          <p:cNvPr id="9" name="TextBox 8"/>
          <p:cNvSpPr txBox="1"/>
          <p:nvPr/>
        </p:nvSpPr>
        <p:spPr>
          <a:xfrm>
            <a:off x="6225434" y="2914873"/>
            <a:ext cx="2411589" cy="461665"/>
          </a:xfrm>
          <a:prstGeom prst="rect">
            <a:avLst/>
          </a:prstGeom>
          <a:noFill/>
        </p:spPr>
        <p:txBody>
          <a:bodyPr wrap="square" rtlCol="0">
            <a:spAutoFit/>
          </a:bodyPr>
          <a:lstStyle/>
          <a:p>
            <a:r>
              <a:rPr lang="en-US" sz="2400" dirty="0">
                <a:latin typeface="UTM Avo" panose="02040603050506020204" pitchFamily="18" charset="0"/>
                <a:cs typeface="Times New Roman" pitchFamily="18" charset="0"/>
              </a:rPr>
              <a:t>A. </a:t>
            </a:r>
            <a:r>
              <a:rPr lang="en-US" sz="2400" dirty="0" err="1">
                <a:latin typeface="UTM Avo" panose="02040603050506020204" pitchFamily="18" charset="0"/>
                <a:cs typeface="Times New Roman" pitchFamily="18" charset="0"/>
              </a:rPr>
              <a:t>Nên</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làm</a:t>
            </a:r>
            <a:endParaRPr lang="en-US" sz="2400" dirty="0">
              <a:latin typeface="UTM Avo" panose="02040603050506020204" pitchFamily="18" charset="0"/>
              <a:cs typeface="Times New Roman" pitchFamily="18" charset="0"/>
            </a:endParaRPr>
          </a:p>
        </p:txBody>
      </p:sp>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34544" y="1635812"/>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8812389" y="3013364"/>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44400" y="2594264"/>
            <a:ext cx="609600" cy="609600"/>
          </a:xfrm>
          <a:prstGeom prst="rect">
            <a:avLst/>
          </a:prstGeom>
        </p:spPr>
      </p:pic>
      <p:pic>
        <p:nvPicPr>
          <p:cNvPr id="22" name="Picture 21">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26" name="Picture 25">
            <a:extLst>
              <a:ext uri="{FF2B5EF4-FFF2-40B4-BE49-F238E27FC236}">
                <a16:creationId xmlns:a16="http://schemas.microsoft.com/office/drawing/2014/main" id="{F08963BF-F43C-74E2-F82E-98B51FBD38C8}"/>
              </a:ext>
            </a:extLst>
          </p:cNvPr>
          <p:cNvPicPr>
            <a:picLocks noChangeAspect="1"/>
          </p:cNvPicPr>
          <p:nvPr/>
        </p:nvPicPr>
        <p:blipFill>
          <a:blip r:embed="rId17"/>
          <a:stretch>
            <a:fillRect/>
          </a:stretch>
        </p:blipFill>
        <p:spPr>
          <a:xfrm>
            <a:off x="2860097" y="2637379"/>
            <a:ext cx="3083503" cy="3100621"/>
          </a:xfrm>
          <a:prstGeom prst="rect">
            <a:avLst/>
          </a:prstGeom>
        </p:spPr>
      </p:pic>
      <p:pic>
        <p:nvPicPr>
          <p:cNvPr id="5" name="Picture 4">
            <a:extLst>
              <a:ext uri="{FF2B5EF4-FFF2-40B4-BE49-F238E27FC236}">
                <a16:creationId xmlns:a16="http://schemas.microsoft.com/office/drawing/2014/main" id="{F827544B-0D6C-2D8C-CC4C-12B47F11182D}"/>
              </a:ext>
            </a:extLst>
          </p:cNvPr>
          <p:cNvPicPr>
            <a:picLocks noChangeAspect="1"/>
          </p:cNvPicPr>
          <p:nvPr/>
        </p:nvPicPr>
        <p:blipFill>
          <a:blip r:embed="rId18"/>
          <a:stretch>
            <a:fillRect/>
          </a:stretch>
        </p:blipFill>
        <p:spPr>
          <a:xfrm>
            <a:off x="5197" y="-1"/>
            <a:ext cx="690563" cy="690563"/>
          </a:xfrm>
          <a:prstGeom prst="rect">
            <a:avLst/>
          </a:prstGeom>
        </p:spPr>
      </p:pic>
    </p:spTree>
    <p:extLst>
      <p:ext uri="{BB962C8B-B14F-4D97-AF65-F5344CB8AC3E}">
        <p14:creationId xmlns:p14="http://schemas.microsoft.com/office/powerpoint/2010/main" val="1057360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6" presetClass="entr" presetSubtype="16"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500"/>
                                        <p:tgtEl>
                                          <p:spTgt spid="4"/>
                                        </p:tgtEl>
                                      </p:cBhvr>
                                    </p:animEffect>
                                  </p:childTnLst>
                                </p:cTn>
                              </p:par>
                              <p:par>
                                <p:cTn id="15" presetID="6" presetClass="entr" presetSubtype="16"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500"/>
                                        <p:tgtEl>
                                          <p:spTgt spid="8"/>
                                        </p:tgtEl>
                                      </p:cBhvr>
                                    </p:animEffect>
                                  </p:childTnLst>
                                </p:cTn>
                              </p:par>
                              <p:par>
                                <p:cTn id="18" presetID="6" presetClass="entr" presetSubtype="16" fill="hold" grpId="0" nodeType="withEffect">
                                  <p:stCondLst>
                                    <p:cond delay="100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 presetClass="mediacall" presetSubtype="0" fill="hold" nodeType="withEffect">
                                  <p:stCondLst>
                                    <p:cond delay="0"/>
                                  </p:stCondLst>
                                  <p:childTnLst>
                                    <p:cmd type="call" cmd="playFrom(0.0)">
                                      <p:cBhvr>
                                        <p:cTn id="31" dur="8085" fill="hold"/>
                                        <p:tgtEl>
                                          <p:spTgt spid="16"/>
                                        </p:tgtEl>
                                      </p:cBhvr>
                                    </p:cmd>
                                  </p:childTnLst>
                                </p:cTn>
                              </p:par>
                              <p:par>
                                <p:cTn id="32" presetID="1" presetClass="emph" presetSubtype="2" fill="hold" nodeType="withEffect">
                                  <p:stCondLst>
                                    <p:cond delay="0"/>
                                  </p:stCondLst>
                                  <p:childTnLst>
                                    <p:animClr clrSpc="rgb" dir="cw">
                                      <p:cBhvr>
                                        <p:cTn id="33" dur="2000" fill="hold"/>
                                        <p:tgtEl>
                                          <p:spTgt spid="4"/>
                                        </p:tgtEl>
                                        <p:attrNameLst>
                                          <p:attrName>fillcolor</p:attrName>
                                        </p:attrNameLst>
                                      </p:cBhvr>
                                      <p:to>
                                        <a:srgbClr val="00B050"/>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 presetClass="emph" presetSubtype="2" fill="hold" nodeType="withEffect">
                                  <p:stCondLst>
                                    <p:cond delay="0"/>
                                  </p:stCondLst>
                                  <p:childTnLst>
                                    <p:animClr clrSpc="rgb" dir="cw">
                                      <p:cBhvr>
                                        <p:cTn id="43" dur="2000" fill="hold"/>
                                        <p:tgtEl>
                                          <p:spTgt spid="7"/>
                                        </p:tgtEl>
                                        <p:attrNameLst>
                                          <p:attrName>fillcolor</p:attrName>
                                        </p:attrNameLst>
                                      </p:cBhvr>
                                      <p:to>
                                        <a:srgbClr val="FF0000"/>
                                      </p:to>
                                    </p:animClr>
                                    <p:set>
                                      <p:cBhvr>
                                        <p:cTn id="44" dur="2000" fill="hold"/>
                                        <p:tgtEl>
                                          <p:spTgt spid="7"/>
                                        </p:tgtEl>
                                        <p:attrNameLst>
                                          <p:attrName>fill.type</p:attrName>
                                        </p:attrNameLst>
                                      </p:cBhvr>
                                      <p:to>
                                        <p:strVal val="solid"/>
                                      </p:to>
                                    </p:set>
                                    <p:set>
                                      <p:cBhvr>
                                        <p:cTn id="45" dur="2000" fill="hold"/>
                                        <p:tgtEl>
                                          <p:spTgt spid="7"/>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150" fill="hold"/>
                                        <p:tgtEl>
                                          <p:spTgt spid="17"/>
                                        </p:tgtEl>
                                      </p:cBhvr>
                                    </p:cmd>
                                  </p:childTnLst>
                                </p:cTn>
                              </p:par>
                            </p:childTnLst>
                          </p:cTn>
                        </p:par>
                        <p:par>
                          <p:cTn id="48" fill="hold">
                            <p:stCondLst>
                              <p:cond delay="8150"/>
                            </p:stCondLst>
                            <p:childTnLst>
                              <p:par>
                                <p:cTn id="49" presetID="14" presetClass="exit" presetSubtype="10" fill="hold" grpId="1" nodeType="afterEffect">
                                  <p:stCondLst>
                                    <p:cond delay="0"/>
                                  </p:stCondLst>
                                  <p:childTnLst>
                                    <p:animEffect transition="out" filter="randombar(horizontal)">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4" presetClass="exit" presetSubtype="10" fill="hold" grpId="1" nodeType="withEffect">
                                  <p:stCondLst>
                                    <p:cond delay="0"/>
                                  </p:stCondLst>
                                  <p:childTnLst>
                                    <p:animEffect transition="out" filter="randombar(horizontal)">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4" presetClass="exit" presetSubtype="10" fill="hold" nodeType="withEffect">
                                  <p:stCondLst>
                                    <p:cond delay="0"/>
                                  </p:stCondLst>
                                  <p:childTnLst>
                                    <p:animEffect transition="out" filter="randombar(horizontal)">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58" fill="hold" display="0">
                  <p:stCondLst>
                    <p:cond delay="indefinite"/>
                  </p:stCondLst>
                  <p:endCondLst>
                    <p:cond evt="onStopAudio" delay="0">
                      <p:tgtEl>
                        <p:sldTgt/>
                      </p:tgtEl>
                    </p:cond>
                  </p:endCondLst>
                </p:cTn>
                <p:tgtEl>
                  <p:spTgt spid="16"/>
                </p:tgtEl>
              </p:cMediaNode>
            </p:audio>
            <p:audio>
              <p:cMediaNode vol="80000">
                <p:cTn id="59" fill="hold" display="0">
                  <p:stCondLst>
                    <p:cond delay="indefinite"/>
                  </p:stCondLst>
                  <p:endCondLst>
                    <p:cond evt="onStopAudio" delay="0">
                      <p:tgtEl>
                        <p:sldTgt/>
                      </p:tgtEl>
                    </p:cond>
                  </p:endCondLst>
                </p:cTn>
                <p:tgtEl>
                  <p:spTgt spid="17"/>
                </p:tgtEl>
              </p:cMediaNode>
            </p:audio>
            <p:audio>
              <p:cMediaNode vol="80000">
                <p:cTn id="60" fill="hold" display="0">
                  <p:stCondLst>
                    <p:cond delay="indefinite"/>
                  </p:stCondLst>
                  <p:endCondLst>
                    <p:cond evt="onStopAudio" delay="0">
                      <p:tgtEl>
                        <p:sldTgt/>
                      </p:tgtEl>
                    </p:cond>
                  </p:endCondLst>
                </p:cTn>
                <p:tgtEl>
                  <p:spTgt spid="18"/>
                </p:tgtEl>
              </p:cMediaNode>
            </p:audio>
            <p:audio>
              <p:cMediaNode vol="80000">
                <p:cTn id="61" fill="hold" display="0">
                  <p:stCondLst>
                    <p:cond delay="indefinite"/>
                  </p:stCondLst>
                  <p:endCondLst>
                    <p:cond evt="onStopAudio" delay="0">
                      <p:tgtEl>
                        <p:sldTgt/>
                      </p:tgtEl>
                    </p:cond>
                  </p:endCondLst>
                </p:cTn>
                <p:tgtEl>
                  <p:spTgt spid="19"/>
                </p:tgtEl>
              </p:cMediaNode>
            </p:audio>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7" grpId="0" animBg="1"/>
      <p:bldP spid="7" grpId="1" animBg="1"/>
      <p:bldP spid="8" grpId="0"/>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grpSp>
        <p:nvGrpSpPr>
          <p:cNvPr id="2" name="Group 1">
            <a:extLst>
              <a:ext uri="{FF2B5EF4-FFF2-40B4-BE49-F238E27FC236}">
                <a16:creationId xmlns:a16="http://schemas.microsoft.com/office/drawing/2014/main" id="{3BA813F6-5D03-A906-C461-DDADDC7EF8C2}"/>
              </a:ext>
            </a:extLst>
          </p:cNvPr>
          <p:cNvGrpSpPr/>
          <p:nvPr/>
        </p:nvGrpSpPr>
        <p:grpSpPr>
          <a:xfrm>
            <a:off x="4800600" y="2743200"/>
            <a:ext cx="2736543" cy="1558939"/>
            <a:chOff x="309542" y="967667"/>
            <a:chExt cx="2878585" cy="1558939"/>
          </a:xfrm>
        </p:grpSpPr>
        <p:pic>
          <p:nvPicPr>
            <p:cNvPr id="3" name="Picture 2">
              <a:hlinkClick r:id="rId4"/>
              <a:extLst>
                <a:ext uri="{FF2B5EF4-FFF2-40B4-BE49-F238E27FC236}">
                  <a16:creationId xmlns:a16="http://schemas.microsoft.com/office/drawing/2014/main" id="{71A95C0A-D294-AF07-9E62-38A1887DEA4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D9E6F943-4843-D349-5073-DB117362A8C1}"/>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8330DC7-0F5E-69CA-A48A-87F5185E6549}"/>
              </a:ext>
            </a:extLst>
          </p:cNvPr>
          <p:cNvGrpSpPr/>
          <p:nvPr/>
        </p:nvGrpSpPr>
        <p:grpSpPr>
          <a:xfrm>
            <a:off x="-25052" y="-1"/>
            <a:ext cx="12217052" cy="6858001"/>
            <a:chOff x="-25052" y="-1"/>
            <a:chExt cx="12217052" cy="6858001"/>
          </a:xfrm>
        </p:grpSpPr>
        <p:pic>
          <p:nvPicPr>
            <p:cNvPr id="3074" name="Picture 2" descr="50+ Hình nền Doremon cute, siêu ngầu cho điện thoại, máy tính - Trường  ﻿Trung Cấp Nghề Thương Mại Du Lịch Thanh Hoá">
              <a:extLst>
                <a:ext uri="{FF2B5EF4-FFF2-40B4-BE49-F238E27FC236}">
                  <a16:creationId xmlns:a16="http://schemas.microsoft.com/office/drawing/2014/main" id="{B1C16CC8-E009-BEE2-1509-DAF89A8E31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52" y="-1"/>
              <a:ext cx="3859213" cy="68579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93AE442-15B3-33BB-62E8-E24FB516EC30}"/>
                </a:ext>
              </a:extLst>
            </p:cNvPr>
            <p:cNvSpPr/>
            <p:nvPr/>
          </p:nvSpPr>
          <p:spPr>
            <a:xfrm>
              <a:off x="3841173" y="0"/>
              <a:ext cx="8350827"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3200">
              <a:solidFill>
                <a:prstClr val="black"/>
              </a:solidFill>
              <a:latin typeface="UTM Avo" panose="02040603050506020204" pitchFamily="18" charset="0"/>
            </a:endParaRPr>
          </a:p>
        </p:txBody>
      </p:sp>
      <p:sp>
        <p:nvSpPr>
          <p:cNvPr id="4" name="Rounded Rectangle 3"/>
          <p:cNvSpPr/>
          <p:nvPr/>
        </p:nvSpPr>
        <p:spPr>
          <a:xfrm>
            <a:off x="5794230" y="4724401"/>
            <a:ext cx="2930236"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3200">
              <a:solidFill>
                <a:prstClr val="black"/>
              </a:solidFill>
              <a:latin typeface="UTM Avo" panose="02040603050506020204" pitchFamily="18" charset="0"/>
            </a:endParaRPr>
          </a:p>
        </p:txBody>
      </p:sp>
      <p:sp>
        <p:nvSpPr>
          <p:cNvPr id="6" name="Rounded Rectangle 5"/>
          <p:cNvSpPr/>
          <p:nvPr/>
        </p:nvSpPr>
        <p:spPr>
          <a:xfrm>
            <a:off x="5787217" y="2966588"/>
            <a:ext cx="2930237"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3200" dirty="0">
              <a:solidFill>
                <a:prstClr val="black"/>
              </a:solidFill>
              <a:latin typeface="UTM Avo" panose="02040603050506020204" pitchFamily="18" charset="0"/>
            </a:endParaRPr>
          </a:p>
        </p:txBody>
      </p:sp>
      <p:sp>
        <p:nvSpPr>
          <p:cNvPr id="8" name="TextBox 7"/>
          <p:cNvSpPr txBox="1"/>
          <p:nvPr/>
        </p:nvSpPr>
        <p:spPr>
          <a:xfrm>
            <a:off x="5898138" y="4912668"/>
            <a:ext cx="2930237" cy="461665"/>
          </a:xfrm>
          <a:prstGeom prst="rect">
            <a:avLst/>
          </a:prstGeom>
          <a:noFill/>
        </p:spPr>
        <p:txBody>
          <a:bodyPr wrap="square" rtlCol="0">
            <a:spAutoFit/>
          </a:bodyPr>
          <a:lstStyle/>
          <a:p>
            <a:r>
              <a:rPr lang="en-US" sz="2400" dirty="0">
                <a:solidFill>
                  <a:prstClr val="black"/>
                </a:solidFill>
                <a:latin typeface="UTM Avo" panose="02040603050506020204" pitchFamily="18" charset="0"/>
                <a:cs typeface="Times New Roman" pitchFamily="18" charset="0"/>
              </a:rPr>
              <a:t>B. </a:t>
            </a:r>
            <a:r>
              <a:rPr lang="en-US" sz="2400" dirty="0" err="1">
                <a:solidFill>
                  <a:prstClr val="black"/>
                </a:solidFill>
                <a:latin typeface="UTM Avo" panose="02040603050506020204" pitchFamily="18" charset="0"/>
                <a:cs typeface="Times New Roman" pitchFamily="18" charset="0"/>
              </a:rPr>
              <a:t>Không</a:t>
            </a:r>
            <a:r>
              <a:rPr lang="en-US" sz="2400" dirty="0">
                <a:solidFill>
                  <a:prstClr val="black"/>
                </a:solidFill>
                <a:latin typeface="UTM Avo" panose="02040603050506020204" pitchFamily="18" charset="0"/>
                <a:cs typeface="Times New Roman" pitchFamily="18" charset="0"/>
              </a:rPr>
              <a:t> </a:t>
            </a:r>
            <a:r>
              <a:rPr lang="en-US" sz="2400" dirty="0" err="1">
                <a:solidFill>
                  <a:prstClr val="black"/>
                </a:solidFill>
                <a:latin typeface="UTM Avo" panose="02040603050506020204" pitchFamily="18" charset="0"/>
                <a:cs typeface="Times New Roman" pitchFamily="18" charset="0"/>
              </a:rPr>
              <a:t>nên</a:t>
            </a:r>
            <a:r>
              <a:rPr lang="en-US" sz="2400" dirty="0">
                <a:solidFill>
                  <a:prstClr val="black"/>
                </a:solidFill>
                <a:latin typeface="UTM Avo" panose="02040603050506020204" pitchFamily="18" charset="0"/>
                <a:cs typeface="Times New Roman" pitchFamily="18" charset="0"/>
              </a:rPr>
              <a:t> </a:t>
            </a:r>
            <a:r>
              <a:rPr lang="en-US" sz="2400" dirty="0" err="1">
                <a:solidFill>
                  <a:prstClr val="black"/>
                </a:solidFill>
                <a:latin typeface="UTM Avo" panose="02040603050506020204" pitchFamily="18" charset="0"/>
                <a:cs typeface="Times New Roman" pitchFamily="18" charset="0"/>
              </a:rPr>
              <a:t>làm</a:t>
            </a:r>
            <a:endParaRPr lang="en-US" sz="2400" dirty="0">
              <a:solidFill>
                <a:prstClr val="black"/>
              </a:solidFill>
              <a:latin typeface="UTM Avo" panose="02040603050506020204" pitchFamily="18" charset="0"/>
              <a:cs typeface="Times New Roman" pitchFamily="18" charset="0"/>
            </a:endParaRPr>
          </a:p>
        </p:txBody>
      </p:sp>
      <p:sp>
        <p:nvSpPr>
          <p:cNvPr id="11" name="TextBox 10"/>
          <p:cNvSpPr txBox="1"/>
          <p:nvPr/>
        </p:nvSpPr>
        <p:spPr>
          <a:xfrm>
            <a:off x="5922817" y="3185756"/>
            <a:ext cx="2417618" cy="461665"/>
          </a:xfrm>
          <a:prstGeom prst="rect">
            <a:avLst/>
          </a:prstGeom>
          <a:noFill/>
        </p:spPr>
        <p:txBody>
          <a:bodyPr wrap="square" rtlCol="0">
            <a:spAutoFit/>
          </a:bodyPr>
          <a:lstStyle/>
          <a:p>
            <a:r>
              <a:rPr lang="en-US" sz="2400" dirty="0">
                <a:solidFill>
                  <a:prstClr val="black"/>
                </a:solidFill>
                <a:latin typeface="UTM Avo" panose="02040603050506020204" pitchFamily="18" charset="0"/>
                <a:cs typeface="Times New Roman" pitchFamily="18" charset="0"/>
              </a:rPr>
              <a:t>A. </a:t>
            </a:r>
            <a:r>
              <a:rPr lang="en-US" sz="2400" dirty="0" err="1">
                <a:solidFill>
                  <a:prstClr val="black"/>
                </a:solidFill>
                <a:latin typeface="UTM Avo" panose="02040603050506020204" pitchFamily="18" charset="0"/>
                <a:cs typeface="Times New Roman" pitchFamily="18" charset="0"/>
              </a:rPr>
              <a:t>Nên</a:t>
            </a:r>
            <a:r>
              <a:rPr lang="en-US" sz="2400" dirty="0">
                <a:solidFill>
                  <a:prstClr val="black"/>
                </a:solidFill>
                <a:latin typeface="UTM Avo" panose="02040603050506020204" pitchFamily="18" charset="0"/>
                <a:cs typeface="Times New Roman" pitchFamily="18" charset="0"/>
              </a:rPr>
              <a:t> </a:t>
            </a:r>
            <a:r>
              <a:rPr lang="en-US" sz="2400" dirty="0" err="1">
                <a:solidFill>
                  <a:prstClr val="black"/>
                </a:solidFill>
                <a:latin typeface="UTM Avo" panose="02040603050506020204" pitchFamily="18" charset="0"/>
                <a:cs typeface="Times New Roman" pitchFamily="18" charset="0"/>
              </a:rPr>
              <a:t>làm</a:t>
            </a:r>
            <a:endParaRPr lang="en-US" sz="2400" dirty="0">
              <a:solidFill>
                <a:prstClr val="black"/>
              </a:solidFill>
              <a:latin typeface="UTM Avo" panose="02040603050506020204" pitchFamily="18" charset="0"/>
              <a:cs typeface="Times New Roman" pitchFamily="18" charset="0"/>
            </a:endParaRPr>
          </a:p>
        </p:txBody>
      </p:sp>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265149" y="1857377"/>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8724466" y="2954873"/>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44400" y="2594264"/>
            <a:ext cx="609600" cy="609600"/>
          </a:xfrm>
          <a:prstGeom prst="rect">
            <a:avLst/>
          </a:prstGeom>
        </p:spPr>
      </p:pic>
      <p:pic>
        <p:nvPicPr>
          <p:cNvPr id="20" name="Picture 19">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
        <p:nvSpPr>
          <p:cNvPr id="23" name="TextBox 22">
            <a:extLst>
              <a:ext uri="{FF2B5EF4-FFF2-40B4-BE49-F238E27FC236}">
                <a16:creationId xmlns:a16="http://schemas.microsoft.com/office/drawing/2014/main" id="{08D0DD30-5FDA-F55E-F9C3-A3A836C966EA}"/>
              </a:ext>
            </a:extLst>
          </p:cNvPr>
          <p:cNvSpPr txBox="1"/>
          <p:nvPr/>
        </p:nvSpPr>
        <p:spPr>
          <a:xfrm>
            <a:off x="3135284" y="584163"/>
            <a:ext cx="4800600" cy="1200329"/>
          </a:xfrm>
          <a:prstGeom prst="rect">
            <a:avLst/>
          </a:prstGeom>
          <a:noFill/>
        </p:spPr>
        <p:txBody>
          <a:bodyPr wrap="square" rtlCol="0">
            <a:spAutoFit/>
          </a:bodyPr>
          <a:lstStyle/>
          <a:p>
            <a:pPr algn="ctr"/>
            <a:r>
              <a:rPr lang="en-US" sz="2400" dirty="0" err="1">
                <a:latin typeface="UTM Avo" panose="02040603050506020204" pitchFamily="18" charset="0"/>
                <a:cs typeface="Times New Roman" pitchFamily="18" charset="0"/>
              </a:rPr>
              <a:t>Việc</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làm</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trong</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hình</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sau</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đây</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là</a:t>
            </a:r>
            <a:r>
              <a:rPr lang="en-US" sz="2400" dirty="0">
                <a:latin typeface="UTM Avo" panose="02040603050506020204" pitchFamily="18" charset="0"/>
                <a:cs typeface="Times New Roman" pitchFamily="18" charset="0"/>
              </a:rPr>
              <a:t> NÊN hay KHÔNG NÊN </a:t>
            </a:r>
            <a:r>
              <a:rPr lang="en-US" sz="2400" dirty="0" err="1">
                <a:latin typeface="UTM Avo" panose="02040603050506020204" pitchFamily="18" charset="0"/>
                <a:cs typeface="Times New Roman" pitchFamily="18" charset="0"/>
              </a:rPr>
              <a:t>làm</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để</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bảo</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vệ</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cơ</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quan</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thần</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kinh</a:t>
            </a:r>
            <a:r>
              <a:rPr lang="en-US" sz="2400" dirty="0">
                <a:latin typeface="UTM Avo" panose="02040603050506020204" pitchFamily="18" charset="0"/>
                <a:cs typeface="Times New Roman" pitchFamily="18" charset="0"/>
              </a:rPr>
              <a:t>? </a:t>
            </a:r>
          </a:p>
        </p:txBody>
      </p:sp>
      <p:pic>
        <p:nvPicPr>
          <p:cNvPr id="26" name="Picture 25">
            <a:extLst>
              <a:ext uri="{FF2B5EF4-FFF2-40B4-BE49-F238E27FC236}">
                <a16:creationId xmlns:a16="http://schemas.microsoft.com/office/drawing/2014/main" id="{A97EAB69-8523-3304-B705-A4167CBA9970}"/>
              </a:ext>
            </a:extLst>
          </p:cNvPr>
          <p:cNvPicPr>
            <a:picLocks noChangeAspect="1"/>
          </p:cNvPicPr>
          <p:nvPr/>
        </p:nvPicPr>
        <p:blipFill>
          <a:blip r:embed="rId17"/>
          <a:stretch>
            <a:fillRect/>
          </a:stretch>
        </p:blipFill>
        <p:spPr>
          <a:xfrm>
            <a:off x="2815626" y="2830596"/>
            <a:ext cx="2867682" cy="2845777"/>
          </a:xfrm>
          <a:prstGeom prst="rect">
            <a:avLst/>
          </a:prstGeom>
        </p:spPr>
      </p:pic>
      <p:pic>
        <p:nvPicPr>
          <p:cNvPr id="3" name="Picture 2">
            <a:extLst>
              <a:ext uri="{FF2B5EF4-FFF2-40B4-BE49-F238E27FC236}">
                <a16:creationId xmlns:a16="http://schemas.microsoft.com/office/drawing/2014/main" id="{3801614D-B0C0-851A-4081-C6FE53E1B449}"/>
              </a:ext>
            </a:extLst>
          </p:cNvPr>
          <p:cNvPicPr>
            <a:picLocks noChangeAspect="1"/>
          </p:cNvPicPr>
          <p:nvPr/>
        </p:nvPicPr>
        <p:blipFill>
          <a:blip r:embed="rId18"/>
          <a:stretch>
            <a:fillRect/>
          </a:stretch>
        </p:blipFill>
        <p:spPr>
          <a:xfrm>
            <a:off x="5197" y="-1"/>
            <a:ext cx="690563" cy="690563"/>
          </a:xfrm>
          <a:prstGeom prst="rect">
            <a:avLst/>
          </a:prstGeom>
        </p:spPr>
      </p:pic>
    </p:spTree>
    <p:extLst>
      <p:ext uri="{BB962C8B-B14F-4D97-AF65-F5344CB8AC3E}">
        <p14:creationId xmlns:p14="http://schemas.microsoft.com/office/powerpoint/2010/main" val="179695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1000"/>
                                        <p:tgtEl>
                                          <p:spTgt spid="11"/>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par>
                                <p:cTn id="15" presetID="6" presetClass="entr" presetSubtype="16" fill="hold" grpId="0" nodeType="withEffect">
                                  <p:stCondLst>
                                    <p:cond delay="75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1000"/>
                                        <p:tgtEl>
                                          <p:spTgt spid="4"/>
                                        </p:tgtEl>
                                      </p:cBhvr>
                                    </p:animEffect>
                                  </p:childTnLst>
                                </p:cTn>
                              </p:par>
                              <p:par>
                                <p:cTn id="18" presetID="6" presetClass="entr" presetSubtype="16" fill="hold" grpId="0"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10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 presetClass="mediacall" presetSubtype="0" fill="hold" nodeType="withEffect">
                                  <p:stCondLst>
                                    <p:cond delay="0"/>
                                  </p:stCondLst>
                                  <p:childTnLst>
                                    <p:cmd type="call" cmd="playFrom(0.0)">
                                      <p:cBhvr>
                                        <p:cTn id="31" dur="8091" fill="hold"/>
                                        <p:tgtEl>
                                          <p:spTgt spid="16"/>
                                        </p:tgtEl>
                                      </p:cBhvr>
                                    </p:cmd>
                                  </p:childTnLst>
                                </p:cTn>
                              </p:par>
                              <p:par>
                                <p:cTn id="32" presetID="1" presetClass="emph" presetSubtype="2" fill="hold" nodeType="withEffect">
                                  <p:stCondLst>
                                    <p:cond delay="0"/>
                                  </p:stCondLst>
                                  <p:childTnLst>
                                    <p:animClr clrSpc="rgb" dir="cw">
                                      <p:cBhvr>
                                        <p:cTn id="33" dur="2000" fill="hold"/>
                                        <p:tgtEl>
                                          <p:spTgt spid="4"/>
                                        </p:tgtEl>
                                        <p:attrNameLst>
                                          <p:attrName>fillcolor</p:attrName>
                                        </p:attrNameLst>
                                      </p:cBhvr>
                                      <p:to>
                                        <a:srgbClr val="00B050"/>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 presetClass="emph" presetSubtype="2" fill="hold" nodeType="withEffect">
                                  <p:stCondLst>
                                    <p:cond delay="0"/>
                                  </p:stCondLst>
                                  <p:childTnLst>
                                    <p:animClr clrSpc="rgb" dir="cw">
                                      <p:cBhvr>
                                        <p:cTn id="43" dur="2000" fill="hold"/>
                                        <p:tgtEl>
                                          <p:spTgt spid="6"/>
                                        </p:tgtEl>
                                        <p:attrNameLst>
                                          <p:attrName>fillcolor</p:attrName>
                                        </p:attrNameLst>
                                      </p:cBhvr>
                                      <p:to>
                                        <a:srgbClr val="FF0000"/>
                                      </p:to>
                                    </p:animClr>
                                    <p:set>
                                      <p:cBhvr>
                                        <p:cTn id="44" dur="2000" fill="hold"/>
                                        <p:tgtEl>
                                          <p:spTgt spid="6"/>
                                        </p:tgtEl>
                                        <p:attrNameLst>
                                          <p:attrName>fill.type</p:attrName>
                                        </p:attrNameLst>
                                      </p:cBhvr>
                                      <p:to>
                                        <p:strVal val="solid"/>
                                      </p:to>
                                    </p:set>
                                    <p:set>
                                      <p:cBhvr>
                                        <p:cTn id="45" dur="20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158" fill="hold"/>
                                        <p:tgtEl>
                                          <p:spTgt spid="19"/>
                                        </p:tgtEl>
                                      </p:cBhvr>
                                    </p:cmd>
                                  </p:childTnLst>
                                </p:cTn>
                              </p:par>
                            </p:childTnLst>
                          </p:cTn>
                        </p:par>
                        <p:par>
                          <p:cTn id="48" fill="hold">
                            <p:stCondLst>
                              <p:cond delay="8150"/>
                            </p:stCondLst>
                            <p:childTnLst>
                              <p:par>
                                <p:cTn id="49" presetID="14" presetClass="exit" presetSubtype="10" fill="hold" grpId="1" nodeType="afterEffect">
                                  <p:stCondLst>
                                    <p:cond delay="0"/>
                                  </p:stCondLst>
                                  <p:childTnLst>
                                    <p:animEffect transition="out" filter="randombar(horizontal)">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4" presetClass="exit" presetSubtype="10" fill="hold" grpId="1" nodeType="withEffect">
                                  <p:stCondLst>
                                    <p:cond delay="0"/>
                                  </p:stCondLst>
                                  <p:childTnLst>
                                    <p:animEffect transition="out" filter="randombar(horizontal)">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4" presetClass="exit" presetSubtype="10" fill="hold" nodeType="withEffect">
                                  <p:stCondLst>
                                    <p:cond delay="0"/>
                                  </p:stCondLst>
                                  <p:childTnLst>
                                    <p:animEffect transition="out" filter="randombar(horizontal)">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58" fill="hold" display="0">
                  <p:stCondLst>
                    <p:cond delay="indefinite"/>
                  </p:stCondLst>
                  <p:endCondLst>
                    <p:cond evt="onStopAudio" delay="0">
                      <p:tgtEl>
                        <p:sldTgt/>
                      </p:tgtEl>
                    </p:cond>
                  </p:endCondLst>
                </p:cTn>
                <p:tgtEl>
                  <p:spTgt spid="16"/>
                </p:tgtEl>
              </p:cMediaNode>
            </p:audio>
            <p:audio>
              <p:cMediaNode vol="80000">
                <p:cTn id="59" fill="hold" display="0">
                  <p:stCondLst>
                    <p:cond delay="indefinite"/>
                  </p:stCondLst>
                  <p:endCondLst>
                    <p:cond evt="onStopAudio" delay="0">
                      <p:tgtEl>
                        <p:sldTgt/>
                      </p:tgtEl>
                    </p:cond>
                  </p:endCondLst>
                </p:cTn>
                <p:tgtEl>
                  <p:spTgt spid="17"/>
                </p:tgtEl>
              </p:cMediaNode>
            </p:audio>
            <p:audio>
              <p:cMediaNode vol="80000">
                <p:cTn id="60" fill="hold" display="0">
                  <p:stCondLst>
                    <p:cond delay="indefinite"/>
                  </p:stCondLst>
                  <p:endCondLst>
                    <p:cond evt="onStopAudio" delay="0">
                      <p:tgtEl>
                        <p:sldTgt/>
                      </p:tgtEl>
                    </p:cond>
                  </p:endCondLst>
                </p:cTn>
                <p:tgtEl>
                  <p:spTgt spid="18"/>
                </p:tgtEl>
              </p:cMediaNode>
            </p:audio>
            <p:audio>
              <p:cMediaNode vol="80000">
                <p:cTn id="61" fill="hold" display="0">
                  <p:stCondLst>
                    <p:cond delay="indefinite"/>
                  </p:stCondLst>
                  <p:endCondLst>
                    <p:cond evt="onStopAudio" delay="0">
                      <p:tgtEl>
                        <p:sldTgt/>
                      </p:tgtEl>
                    </p:cond>
                  </p:endCondLst>
                </p:cTn>
                <p:tgtEl>
                  <p:spTgt spid="19"/>
                </p:tgtEl>
              </p:cMediaNode>
            </p:audio>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4" grpId="0" animBg="1"/>
      <p:bldP spid="6" grpId="0" animBg="1"/>
      <p:bldP spid="6" grpId="1" animBg="1"/>
      <p:bldP spid="8" grpId="0"/>
      <p:bldP spid="11" grpId="0"/>
      <p:bldP spid="11" grpId="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8330DC7-0F5E-69CA-A48A-87F5185E6549}"/>
              </a:ext>
            </a:extLst>
          </p:cNvPr>
          <p:cNvGrpSpPr/>
          <p:nvPr/>
        </p:nvGrpSpPr>
        <p:grpSpPr>
          <a:xfrm>
            <a:off x="-25052" y="-1"/>
            <a:ext cx="12217052" cy="6858001"/>
            <a:chOff x="-25052" y="-1"/>
            <a:chExt cx="12217052" cy="6858001"/>
          </a:xfrm>
        </p:grpSpPr>
        <p:pic>
          <p:nvPicPr>
            <p:cNvPr id="3074" name="Picture 2" descr="50+ Hình nền Doremon cute, siêu ngầu cho điện thoại, máy tính - Trường  ﻿Trung Cấp Nghề Thương Mại Du Lịch Thanh Hoá">
              <a:extLst>
                <a:ext uri="{FF2B5EF4-FFF2-40B4-BE49-F238E27FC236}">
                  <a16:creationId xmlns:a16="http://schemas.microsoft.com/office/drawing/2014/main" id="{B1C16CC8-E009-BEE2-1509-DAF89A8E31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52" y="-1"/>
              <a:ext cx="3859213" cy="68579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93AE442-15B3-33BB-62E8-E24FB516EC30}"/>
                </a:ext>
              </a:extLst>
            </p:cNvPr>
            <p:cNvSpPr/>
            <p:nvPr/>
          </p:nvSpPr>
          <p:spPr>
            <a:xfrm>
              <a:off x="3841173" y="0"/>
              <a:ext cx="8350827"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3200">
              <a:solidFill>
                <a:prstClr val="black"/>
              </a:solidFill>
              <a:latin typeface="UTM Avo" panose="02040603050506020204" pitchFamily="18" charset="0"/>
            </a:endParaRPr>
          </a:p>
        </p:txBody>
      </p:sp>
      <p:sp>
        <p:nvSpPr>
          <p:cNvPr id="4" name="Rounded Rectangle 3"/>
          <p:cNvSpPr/>
          <p:nvPr/>
        </p:nvSpPr>
        <p:spPr>
          <a:xfrm>
            <a:off x="2670655" y="5623905"/>
            <a:ext cx="266334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3200">
              <a:solidFill>
                <a:prstClr val="black"/>
              </a:solidFill>
              <a:latin typeface="UTM Avo" panose="02040603050506020204" pitchFamily="18" charset="0"/>
            </a:endParaRPr>
          </a:p>
        </p:txBody>
      </p:sp>
      <p:sp>
        <p:nvSpPr>
          <p:cNvPr id="6" name="Rounded Rectangle 5"/>
          <p:cNvSpPr/>
          <p:nvPr/>
        </p:nvSpPr>
        <p:spPr>
          <a:xfrm>
            <a:off x="5696540" y="5596889"/>
            <a:ext cx="304240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3200" dirty="0">
              <a:solidFill>
                <a:prstClr val="black"/>
              </a:solidFill>
              <a:latin typeface="UTM Avo" panose="02040603050506020204" pitchFamily="18" charset="0"/>
            </a:endParaRPr>
          </a:p>
        </p:txBody>
      </p:sp>
      <p:sp>
        <p:nvSpPr>
          <p:cNvPr id="8" name="TextBox 7"/>
          <p:cNvSpPr txBox="1"/>
          <p:nvPr/>
        </p:nvSpPr>
        <p:spPr>
          <a:xfrm>
            <a:off x="2774563" y="5812172"/>
            <a:ext cx="2930237" cy="461665"/>
          </a:xfrm>
          <a:prstGeom prst="rect">
            <a:avLst/>
          </a:prstGeom>
          <a:noFill/>
        </p:spPr>
        <p:txBody>
          <a:bodyPr wrap="square" rtlCol="0">
            <a:spAutoFit/>
          </a:bodyPr>
          <a:lstStyle/>
          <a:p>
            <a:r>
              <a:rPr lang="en-US" sz="2400" dirty="0">
                <a:solidFill>
                  <a:prstClr val="black"/>
                </a:solidFill>
                <a:latin typeface="UTM Avo" panose="02040603050506020204" pitchFamily="18" charset="0"/>
                <a:cs typeface="Times New Roman" pitchFamily="18" charset="0"/>
              </a:rPr>
              <a:t>A. </a:t>
            </a:r>
            <a:r>
              <a:rPr lang="en-US" sz="2400" dirty="0" err="1">
                <a:solidFill>
                  <a:prstClr val="black"/>
                </a:solidFill>
                <a:latin typeface="UTM Avo" panose="02040603050506020204" pitchFamily="18" charset="0"/>
                <a:cs typeface="Times New Roman" pitchFamily="18" charset="0"/>
              </a:rPr>
              <a:t>Nên</a:t>
            </a:r>
            <a:r>
              <a:rPr lang="en-US" sz="2400" dirty="0">
                <a:solidFill>
                  <a:prstClr val="black"/>
                </a:solidFill>
                <a:latin typeface="UTM Avo" panose="02040603050506020204" pitchFamily="18" charset="0"/>
                <a:cs typeface="Times New Roman" pitchFamily="18" charset="0"/>
              </a:rPr>
              <a:t> </a:t>
            </a:r>
            <a:r>
              <a:rPr lang="en-US" sz="2400" dirty="0" err="1">
                <a:solidFill>
                  <a:prstClr val="black"/>
                </a:solidFill>
                <a:latin typeface="UTM Avo" panose="02040603050506020204" pitchFamily="18" charset="0"/>
                <a:cs typeface="Times New Roman" pitchFamily="18" charset="0"/>
              </a:rPr>
              <a:t>làm</a:t>
            </a:r>
            <a:endParaRPr lang="en-US" sz="2400" dirty="0">
              <a:solidFill>
                <a:prstClr val="black"/>
              </a:solidFill>
              <a:latin typeface="UTM Avo" panose="02040603050506020204" pitchFamily="18" charset="0"/>
              <a:cs typeface="Times New Roman" pitchFamily="18" charset="0"/>
            </a:endParaRPr>
          </a:p>
        </p:txBody>
      </p:sp>
      <p:sp>
        <p:nvSpPr>
          <p:cNvPr id="11" name="TextBox 10"/>
          <p:cNvSpPr txBox="1"/>
          <p:nvPr/>
        </p:nvSpPr>
        <p:spPr>
          <a:xfrm>
            <a:off x="5944307" y="5816057"/>
            <a:ext cx="2801649" cy="461665"/>
          </a:xfrm>
          <a:prstGeom prst="rect">
            <a:avLst/>
          </a:prstGeom>
          <a:noFill/>
        </p:spPr>
        <p:txBody>
          <a:bodyPr wrap="square" rtlCol="0">
            <a:spAutoFit/>
          </a:bodyPr>
          <a:lstStyle/>
          <a:p>
            <a:r>
              <a:rPr lang="en-US" sz="2400" dirty="0">
                <a:solidFill>
                  <a:prstClr val="black"/>
                </a:solidFill>
                <a:latin typeface="UTM Avo" panose="02040603050506020204" pitchFamily="18" charset="0"/>
                <a:cs typeface="Times New Roman" pitchFamily="18" charset="0"/>
              </a:rPr>
              <a:t>B. </a:t>
            </a:r>
            <a:r>
              <a:rPr lang="en-US" sz="2400" dirty="0" err="1">
                <a:solidFill>
                  <a:prstClr val="black"/>
                </a:solidFill>
                <a:latin typeface="UTM Avo" panose="02040603050506020204" pitchFamily="18" charset="0"/>
                <a:cs typeface="Times New Roman" pitchFamily="18" charset="0"/>
              </a:rPr>
              <a:t>Không</a:t>
            </a:r>
            <a:r>
              <a:rPr lang="en-US" sz="2400" dirty="0">
                <a:solidFill>
                  <a:prstClr val="black"/>
                </a:solidFill>
                <a:latin typeface="UTM Avo" panose="02040603050506020204" pitchFamily="18" charset="0"/>
                <a:cs typeface="Times New Roman" pitchFamily="18" charset="0"/>
              </a:rPr>
              <a:t> </a:t>
            </a:r>
            <a:r>
              <a:rPr lang="en-US" sz="2400" dirty="0" err="1">
                <a:solidFill>
                  <a:prstClr val="black"/>
                </a:solidFill>
                <a:latin typeface="UTM Avo" panose="02040603050506020204" pitchFamily="18" charset="0"/>
                <a:cs typeface="Times New Roman" pitchFamily="18" charset="0"/>
              </a:rPr>
              <a:t>nên</a:t>
            </a:r>
            <a:r>
              <a:rPr lang="en-US" sz="2400" dirty="0">
                <a:solidFill>
                  <a:prstClr val="black"/>
                </a:solidFill>
                <a:latin typeface="UTM Avo" panose="02040603050506020204" pitchFamily="18" charset="0"/>
                <a:cs typeface="Times New Roman" pitchFamily="18" charset="0"/>
              </a:rPr>
              <a:t> </a:t>
            </a:r>
            <a:r>
              <a:rPr lang="en-US" sz="2400" dirty="0" err="1">
                <a:solidFill>
                  <a:prstClr val="black"/>
                </a:solidFill>
                <a:latin typeface="UTM Avo" panose="02040603050506020204" pitchFamily="18" charset="0"/>
                <a:cs typeface="Times New Roman" pitchFamily="18" charset="0"/>
              </a:rPr>
              <a:t>làm</a:t>
            </a:r>
            <a:endParaRPr lang="en-US" sz="2400" dirty="0">
              <a:solidFill>
                <a:prstClr val="black"/>
              </a:solidFill>
              <a:latin typeface="UTM Avo" panose="02040603050506020204" pitchFamily="18" charset="0"/>
              <a:cs typeface="Times New Roman" pitchFamily="18" charset="0"/>
            </a:endParaRPr>
          </a:p>
        </p:txBody>
      </p:sp>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208171" y="4535170"/>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189020" y="2565189"/>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44400" y="2594264"/>
            <a:ext cx="609600" cy="609600"/>
          </a:xfrm>
          <a:prstGeom prst="rect">
            <a:avLst/>
          </a:prstGeom>
        </p:spPr>
      </p:pic>
      <p:pic>
        <p:nvPicPr>
          <p:cNvPr id="20" name="Picture 19">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
        <p:nvSpPr>
          <p:cNvPr id="23" name="TextBox 22">
            <a:extLst>
              <a:ext uri="{FF2B5EF4-FFF2-40B4-BE49-F238E27FC236}">
                <a16:creationId xmlns:a16="http://schemas.microsoft.com/office/drawing/2014/main" id="{08D0DD30-5FDA-F55E-F9C3-A3A836C966EA}"/>
              </a:ext>
            </a:extLst>
          </p:cNvPr>
          <p:cNvSpPr txBox="1"/>
          <p:nvPr/>
        </p:nvSpPr>
        <p:spPr>
          <a:xfrm>
            <a:off x="3135284" y="584163"/>
            <a:ext cx="4800600" cy="1200329"/>
          </a:xfrm>
          <a:prstGeom prst="rect">
            <a:avLst/>
          </a:prstGeom>
          <a:noFill/>
        </p:spPr>
        <p:txBody>
          <a:bodyPr wrap="square" rtlCol="0">
            <a:spAutoFit/>
          </a:bodyPr>
          <a:lstStyle/>
          <a:p>
            <a:pPr algn="ctr"/>
            <a:r>
              <a:rPr lang="en-US" sz="2400" dirty="0" err="1">
                <a:latin typeface="UTM Avo" panose="02040603050506020204" pitchFamily="18" charset="0"/>
                <a:cs typeface="Times New Roman" pitchFamily="18" charset="0"/>
              </a:rPr>
              <a:t>Việc</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làm</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trong</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hình</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sau</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đây</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là</a:t>
            </a:r>
            <a:r>
              <a:rPr lang="en-US" sz="2400" dirty="0">
                <a:latin typeface="UTM Avo" panose="02040603050506020204" pitchFamily="18" charset="0"/>
                <a:cs typeface="Times New Roman" pitchFamily="18" charset="0"/>
              </a:rPr>
              <a:t> NÊN hay KHÔNG NÊN </a:t>
            </a:r>
            <a:r>
              <a:rPr lang="en-US" sz="2400" dirty="0" err="1">
                <a:latin typeface="UTM Avo" panose="02040603050506020204" pitchFamily="18" charset="0"/>
                <a:cs typeface="Times New Roman" pitchFamily="18" charset="0"/>
              </a:rPr>
              <a:t>làm</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để</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bảo</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vệ</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cơ</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quan</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thần</a:t>
            </a:r>
            <a:r>
              <a:rPr lang="en-US" sz="2400" dirty="0">
                <a:latin typeface="UTM Avo" panose="02040603050506020204" pitchFamily="18" charset="0"/>
                <a:cs typeface="Times New Roman" pitchFamily="18" charset="0"/>
              </a:rPr>
              <a:t> </a:t>
            </a:r>
            <a:r>
              <a:rPr lang="en-US" sz="2400" dirty="0" err="1">
                <a:latin typeface="UTM Avo" panose="02040603050506020204" pitchFamily="18" charset="0"/>
                <a:cs typeface="Times New Roman" pitchFamily="18" charset="0"/>
              </a:rPr>
              <a:t>kinh</a:t>
            </a:r>
            <a:r>
              <a:rPr lang="en-US" sz="2400" dirty="0">
                <a:latin typeface="UTM Avo" panose="02040603050506020204" pitchFamily="18" charset="0"/>
                <a:cs typeface="Times New Roman" pitchFamily="18" charset="0"/>
              </a:rPr>
              <a:t>? </a:t>
            </a:r>
          </a:p>
        </p:txBody>
      </p:sp>
      <p:pic>
        <p:nvPicPr>
          <p:cNvPr id="5" name="Picture 4">
            <a:extLst>
              <a:ext uri="{FF2B5EF4-FFF2-40B4-BE49-F238E27FC236}">
                <a16:creationId xmlns:a16="http://schemas.microsoft.com/office/drawing/2014/main" id="{C8EF9942-4D44-09D3-37EC-F150819F5760}"/>
              </a:ext>
            </a:extLst>
          </p:cNvPr>
          <p:cNvPicPr>
            <a:picLocks noChangeAspect="1"/>
          </p:cNvPicPr>
          <p:nvPr/>
        </p:nvPicPr>
        <p:blipFill>
          <a:blip r:embed="rId17"/>
          <a:stretch>
            <a:fillRect/>
          </a:stretch>
        </p:blipFill>
        <p:spPr>
          <a:xfrm>
            <a:off x="4490391" y="2379075"/>
            <a:ext cx="3068562" cy="2612082"/>
          </a:xfrm>
          <a:prstGeom prst="rect">
            <a:avLst/>
          </a:prstGeom>
        </p:spPr>
      </p:pic>
      <p:pic>
        <p:nvPicPr>
          <p:cNvPr id="3" name="Picture 2">
            <a:extLst>
              <a:ext uri="{FF2B5EF4-FFF2-40B4-BE49-F238E27FC236}">
                <a16:creationId xmlns:a16="http://schemas.microsoft.com/office/drawing/2014/main" id="{3633205E-EB52-18F3-6BD1-68E03D5D1B2E}"/>
              </a:ext>
            </a:extLst>
          </p:cNvPr>
          <p:cNvPicPr>
            <a:picLocks noChangeAspect="1"/>
          </p:cNvPicPr>
          <p:nvPr/>
        </p:nvPicPr>
        <p:blipFill>
          <a:blip r:embed="rId18"/>
          <a:stretch>
            <a:fillRect/>
          </a:stretch>
        </p:blipFill>
        <p:spPr>
          <a:xfrm>
            <a:off x="5197" y="-1"/>
            <a:ext cx="690563" cy="690563"/>
          </a:xfrm>
          <a:prstGeom prst="rect">
            <a:avLst/>
          </a:prstGeom>
        </p:spPr>
      </p:pic>
    </p:spTree>
    <p:extLst>
      <p:ext uri="{BB962C8B-B14F-4D97-AF65-F5344CB8AC3E}">
        <p14:creationId xmlns:p14="http://schemas.microsoft.com/office/powerpoint/2010/main" val="746228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1000"/>
                                        <p:tgtEl>
                                          <p:spTgt spid="11"/>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par>
                                <p:cTn id="15" presetID="6" presetClass="entr" presetSubtype="16" fill="hold" grpId="0" nodeType="withEffect">
                                  <p:stCondLst>
                                    <p:cond delay="75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1000"/>
                                        <p:tgtEl>
                                          <p:spTgt spid="4"/>
                                        </p:tgtEl>
                                      </p:cBhvr>
                                    </p:animEffect>
                                  </p:childTnLst>
                                </p:cTn>
                              </p:par>
                              <p:par>
                                <p:cTn id="18" presetID="6" presetClass="entr" presetSubtype="16" fill="hold" grpId="0"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10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 presetClass="mediacall" presetSubtype="0" fill="hold" nodeType="withEffect">
                                  <p:stCondLst>
                                    <p:cond delay="0"/>
                                  </p:stCondLst>
                                  <p:childTnLst>
                                    <p:cmd type="call" cmd="playFrom(0.0)">
                                      <p:cBhvr>
                                        <p:cTn id="31" dur="8091" fill="hold"/>
                                        <p:tgtEl>
                                          <p:spTgt spid="16"/>
                                        </p:tgtEl>
                                      </p:cBhvr>
                                    </p:cmd>
                                  </p:childTnLst>
                                </p:cTn>
                              </p:par>
                              <p:par>
                                <p:cTn id="32" presetID="1" presetClass="emph" presetSubtype="2" fill="hold" nodeType="withEffect">
                                  <p:stCondLst>
                                    <p:cond delay="0"/>
                                  </p:stCondLst>
                                  <p:childTnLst>
                                    <p:animClr clrSpc="rgb" dir="cw">
                                      <p:cBhvr>
                                        <p:cTn id="33" dur="2000" fill="hold"/>
                                        <p:tgtEl>
                                          <p:spTgt spid="4"/>
                                        </p:tgtEl>
                                        <p:attrNameLst>
                                          <p:attrName>fillcolor</p:attrName>
                                        </p:attrNameLst>
                                      </p:cBhvr>
                                      <p:to>
                                        <a:srgbClr val="00B050"/>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 presetClass="emph" presetSubtype="2" fill="hold" nodeType="withEffect">
                                  <p:stCondLst>
                                    <p:cond delay="0"/>
                                  </p:stCondLst>
                                  <p:childTnLst>
                                    <p:animClr clrSpc="rgb" dir="cw">
                                      <p:cBhvr>
                                        <p:cTn id="43" dur="2000" fill="hold"/>
                                        <p:tgtEl>
                                          <p:spTgt spid="6"/>
                                        </p:tgtEl>
                                        <p:attrNameLst>
                                          <p:attrName>fillcolor</p:attrName>
                                        </p:attrNameLst>
                                      </p:cBhvr>
                                      <p:to>
                                        <a:srgbClr val="FF0000"/>
                                      </p:to>
                                    </p:animClr>
                                    <p:set>
                                      <p:cBhvr>
                                        <p:cTn id="44" dur="2000" fill="hold"/>
                                        <p:tgtEl>
                                          <p:spTgt spid="6"/>
                                        </p:tgtEl>
                                        <p:attrNameLst>
                                          <p:attrName>fill.type</p:attrName>
                                        </p:attrNameLst>
                                      </p:cBhvr>
                                      <p:to>
                                        <p:strVal val="solid"/>
                                      </p:to>
                                    </p:set>
                                    <p:set>
                                      <p:cBhvr>
                                        <p:cTn id="45" dur="20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158" fill="hold"/>
                                        <p:tgtEl>
                                          <p:spTgt spid="19"/>
                                        </p:tgtEl>
                                      </p:cBhvr>
                                    </p:cmd>
                                  </p:childTnLst>
                                </p:cTn>
                              </p:par>
                            </p:childTnLst>
                          </p:cTn>
                        </p:par>
                        <p:par>
                          <p:cTn id="48" fill="hold">
                            <p:stCondLst>
                              <p:cond delay="8150"/>
                            </p:stCondLst>
                            <p:childTnLst>
                              <p:par>
                                <p:cTn id="49" presetID="14" presetClass="exit" presetSubtype="10" fill="hold" grpId="1" nodeType="afterEffect">
                                  <p:stCondLst>
                                    <p:cond delay="0"/>
                                  </p:stCondLst>
                                  <p:childTnLst>
                                    <p:animEffect transition="out" filter="randombar(horizontal)">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4" presetClass="exit" presetSubtype="10" fill="hold" grpId="1" nodeType="withEffect">
                                  <p:stCondLst>
                                    <p:cond delay="0"/>
                                  </p:stCondLst>
                                  <p:childTnLst>
                                    <p:animEffect transition="out" filter="randombar(horizontal)">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4" presetClass="exit" presetSubtype="10" fill="hold" nodeType="withEffect">
                                  <p:stCondLst>
                                    <p:cond delay="0"/>
                                  </p:stCondLst>
                                  <p:childTnLst>
                                    <p:animEffect transition="out" filter="randombar(horizontal)">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58" fill="hold" display="0">
                  <p:stCondLst>
                    <p:cond delay="indefinite"/>
                  </p:stCondLst>
                  <p:endCondLst>
                    <p:cond evt="onStopAudio" delay="0">
                      <p:tgtEl>
                        <p:sldTgt/>
                      </p:tgtEl>
                    </p:cond>
                  </p:endCondLst>
                </p:cTn>
                <p:tgtEl>
                  <p:spTgt spid="16"/>
                </p:tgtEl>
              </p:cMediaNode>
            </p:audio>
            <p:audio>
              <p:cMediaNode vol="80000">
                <p:cTn id="59" fill="hold" display="0">
                  <p:stCondLst>
                    <p:cond delay="indefinite"/>
                  </p:stCondLst>
                  <p:endCondLst>
                    <p:cond evt="onStopAudio" delay="0">
                      <p:tgtEl>
                        <p:sldTgt/>
                      </p:tgtEl>
                    </p:cond>
                  </p:endCondLst>
                </p:cTn>
                <p:tgtEl>
                  <p:spTgt spid="17"/>
                </p:tgtEl>
              </p:cMediaNode>
            </p:audio>
            <p:audio>
              <p:cMediaNode vol="80000">
                <p:cTn id="60" fill="hold" display="0">
                  <p:stCondLst>
                    <p:cond delay="indefinite"/>
                  </p:stCondLst>
                  <p:endCondLst>
                    <p:cond evt="onStopAudio" delay="0">
                      <p:tgtEl>
                        <p:sldTgt/>
                      </p:tgtEl>
                    </p:cond>
                  </p:endCondLst>
                </p:cTn>
                <p:tgtEl>
                  <p:spTgt spid="18"/>
                </p:tgtEl>
              </p:cMediaNode>
            </p:audio>
            <p:audio>
              <p:cMediaNode vol="80000">
                <p:cTn id="61" fill="hold" display="0">
                  <p:stCondLst>
                    <p:cond delay="indefinite"/>
                  </p:stCondLst>
                  <p:endCondLst>
                    <p:cond evt="onStopAudio" delay="0">
                      <p:tgtEl>
                        <p:sldTgt/>
                      </p:tgtEl>
                    </p:cond>
                  </p:endCondLst>
                </p:cTn>
                <p:tgtEl>
                  <p:spTgt spid="19"/>
                </p:tgtEl>
              </p:cMediaNode>
            </p:audio>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4" grpId="0" animBg="1"/>
      <p:bldP spid="6" grpId="0" animBg="1"/>
      <p:bldP spid="6" grpId="1" animBg="1"/>
      <p:bldP spid="8" grpId="0"/>
      <p:bldP spid="11" grpId="0"/>
      <p:bldP spid="11" grpId="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2" name="Rectangle 1">
            <a:extLst>
              <a:ext uri="{FF2B5EF4-FFF2-40B4-BE49-F238E27FC236}">
                <a16:creationId xmlns:a16="http://schemas.microsoft.com/office/drawing/2014/main" id="{BF2B9289-CA2A-13AE-745C-E02E18D0796F}"/>
              </a:ext>
            </a:extLst>
          </p:cNvPr>
          <p:cNvSpPr/>
          <p:nvPr/>
        </p:nvSpPr>
        <p:spPr>
          <a:xfrm>
            <a:off x="455249" y="1600200"/>
            <a:ext cx="11736751" cy="607539"/>
          </a:xfrm>
          <a:prstGeom prst="rect">
            <a:avLst/>
          </a:prstGeom>
        </p:spPr>
        <p:txBody>
          <a:bodyPr wrap="square">
            <a:spAutoFit/>
          </a:bodyPr>
          <a:lstStyle/>
          <a:p>
            <a:pPr>
              <a:lnSpc>
                <a:spcPct val="150000"/>
              </a:lnSpc>
              <a:spcAft>
                <a:spcPts val="667"/>
              </a:spcAft>
            </a:pPr>
            <a:r>
              <a:rPr lang="en-US" sz="2600">
                <a:solidFill>
                  <a:srgbClr val="C00000"/>
                </a:solidFill>
                <a:latin typeface="UTM Avo" panose="02040603050506020204" pitchFamily="18" charset="0"/>
                <a:ea typeface="Times New Roman" panose="02020603050405020304" pitchFamily="18" charset="0"/>
                <a:cs typeface="Arial" panose="020B0604020202020204" pitchFamily="34" charset="0"/>
              </a:rPr>
              <a:t>HĐ 4: Những việc cần làm và tránh để bảo vệ cơ quan thần kinh</a:t>
            </a:r>
            <a:endParaRPr lang="en-US" sz="26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A0E2136-269D-F83D-A947-BF1FCBE76995}"/>
              </a:ext>
            </a:extLst>
          </p:cNvPr>
          <p:cNvSpPr txBox="1"/>
          <p:nvPr/>
        </p:nvSpPr>
        <p:spPr>
          <a:xfrm>
            <a:off x="1371600" y="2590800"/>
            <a:ext cx="9550400" cy="36929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50000"/>
              </a:lnSpc>
            </a:pPr>
            <a:r>
              <a:rPr lang="en-US" sz="2400" b="1">
                <a:latin typeface="UTM Avo" panose="02040603050506020204" pitchFamily="18" charset="0"/>
                <a:cs typeface="Arial" panose="020B0604020202020204" pitchFamily="34" charset="0"/>
              </a:rPr>
              <a:t>Để bảo vệ các cơ quan thần kinh:</a:t>
            </a:r>
          </a:p>
          <a:p>
            <a:pPr marL="381019" indent="-381019" algn="just">
              <a:lnSpc>
                <a:spcPct val="150000"/>
              </a:lnSpc>
              <a:buFont typeface="Wingdings" panose="05000000000000000000" pitchFamily="2" charset="2"/>
              <a:buChar char="§"/>
            </a:pPr>
            <a:r>
              <a:rPr lang="en-US" sz="2400">
                <a:latin typeface="UTM Avo" panose="02040603050506020204" pitchFamily="18" charset="0"/>
                <a:cs typeface="Arial" panose="020B0604020202020204" pitchFamily="34" charset="0"/>
              </a:rPr>
              <a:t>Tránh va đập làm ảnh hưởng đến các cơ quan này.</a:t>
            </a:r>
          </a:p>
          <a:p>
            <a:pPr marL="381019" indent="-381019" algn="just">
              <a:lnSpc>
                <a:spcPct val="150000"/>
              </a:lnSpc>
              <a:buFont typeface="Wingdings" panose="05000000000000000000" pitchFamily="2" charset="2"/>
              <a:buChar char="§"/>
            </a:pPr>
            <a:r>
              <a:rPr lang="en-US" sz="2400">
                <a:latin typeface="UTM Avo" panose="02040603050506020204" pitchFamily="18" charset="0"/>
                <a:cs typeface="Arial" panose="020B0604020202020204" pitchFamily="34" charset="0"/>
              </a:rPr>
              <a:t>Giữ khoảng cách hợp lí với các bạn khi chơi đùa.</a:t>
            </a:r>
          </a:p>
          <a:p>
            <a:pPr marL="381019" indent="-381019" algn="just">
              <a:lnSpc>
                <a:spcPct val="150000"/>
              </a:lnSpc>
              <a:buFont typeface="Wingdings" panose="05000000000000000000" pitchFamily="2" charset="2"/>
              <a:buChar char="§"/>
            </a:pPr>
            <a:r>
              <a:rPr lang="en-US" sz="2400">
                <a:latin typeface="UTM Avo" panose="02040603050506020204" pitchFamily="18" charset="0"/>
                <a:cs typeface="Arial" panose="020B0604020202020204" pitchFamily="34" charset="0"/>
              </a:rPr>
              <a:t>Đội mũ bảo hiểm khi tham gia giao thông.</a:t>
            </a:r>
          </a:p>
          <a:p>
            <a:pPr marL="381019" indent="-381019" algn="just">
              <a:lnSpc>
                <a:spcPct val="150000"/>
              </a:lnSpc>
              <a:buFont typeface="Wingdings" panose="05000000000000000000" pitchFamily="2" charset="2"/>
              <a:buChar char="§"/>
            </a:pPr>
            <a:r>
              <a:rPr lang="en-US" sz="2400">
                <a:latin typeface="UTM Avo" panose="02040603050506020204" pitchFamily="18" charset="0"/>
                <a:cs typeface="Arial" panose="020B0604020202020204" pitchFamily="34" charset="0"/>
              </a:rPr>
              <a:t>Ăn uống đủ chất và nghỉ ngơi hợp lí, tránh làm căng thẳng gây tổn hại đến cơ quan thần kinh. </a:t>
            </a:r>
          </a:p>
        </p:txBody>
      </p:sp>
    </p:spTree>
    <p:extLst>
      <p:ext uri="{BB962C8B-B14F-4D97-AF65-F5344CB8AC3E}">
        <p14:creationId xmlns:p14="http://schemas.microsoft.com/office/powerpoint/2010/main" val="110115261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8" name="Rectangle 7">
            <a:extLst>
              <a:ext uri="{FF2B5EF4-FFF2-40B4-BE49-F238E27FC236}">
                <a16:creationId xmlns:a16="http://schemas.microsoft.com/office/drawing/2014/main" id="{F33C7DB5-51EF-8861-9E7D-55786E63DA9F}"/>
              </a:ext>
            </a:extLst>
          </p:cNvPr>
          <p:cNvSpPr/>
          <p:nvPr/>
        </p:nvSpPr>
        <p:spPr>
          <a:xfrm>
            <a:off x="7391400" y="3666123"/>
            <a:ext cx="4800600" cy="31918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D82A0B9-D742-89D0-B41F-4A17058C5B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76" t="14706" r="52014" b="48039"/>
          <a:stretch/>
        </p:blipFill>
        <p:spPr>
          <a:xfrm>
            <a:off x="31376" y="2326745"/>
            <a:ext cx="2997200" cy="3078205"/>
          </a:xfrm>
          <a:prstGeom prst="rect">
            <a:avLst/>
          </a:prstGeom>
        </p:spPr>
      </p:pic>
      <p:sp>
        <p:nvSpPr>
          <p:cNvPr id="3" name="Rectangle 2">
            <a:extLst>
              <a:ext uri="{FF2B5EF4-FFF2-40B4-BE49-F238E27FC236}">
                <a16:creationId xmlns:a16="http://schemas.microsoft.com/office/drawing/2014/main" id="{685E9B6B-180B-92BB-503E-B4EA56E3D793}"/>
              </a:ext>
            </a:extLst>
          </p:cNvPr>
          <p:cNvSpPr/>
          <p:nvPr/>
        </p:nvSpPr>
        <p:spPr>
          <a:xfrm>
            <a:off x="386976" y="1371935"/>
            <a:ext cx="11736751" cy="699230"/>
          </a:xfrm>
          <a:prstGeom prst="rect">
            <a:avLst/>
          </a:prstGeom>
        </p:spPr>
        <p:txBody>
          <a:bodyPr wrap="square">
            <a:spAutoFit/>
          </a:bodyPr>
          <a:lstStyle/>
          <a:p>
            <a:pPr>
              <a:lnSpc>
                <a:spcPct val="150000"/>
              </a:lnSpc>
              <a:spcAft>
                <a:spcPts val="667"/>
              </a:spcAft>
            </a:pPr>
            <a:r>
              <a:rPr lang="en-US" sz="3000">
                <a:solidFill>
                  <a:srgbClr val="C00000"/>
                </a:solidFill>
                <a:latin typeface="UTM Avo" panose="02040603050506020204" pitchFamily="18" charset="0"/>
                <a:ea typeface="Times New Roman" panose="02020603050405020304" pitchFamily="18" charset="0"/>
                <a:cs typeface="Arial" panose="020B0604020202020204" pitchFamily="34" charset="0"/>
              </a:rPr>
              <a:t>HĐ 5: Những việc để không làm tổn thương cơ quan thần kinh</a:t>
            </a:r>
            <a:endParaRPr lang="en-US" sz="30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2F605FD-8FA7-3D58-2B4E-340D5F3CE3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751" t="15223" r="8517" b="40977"/>
          <a:stretch/>
        </p:blipFill>
        <p:spPr>
          <a:xfrm>
            <a:off x="3109050" y="2341986"/>
            <a:ext cx="2967413" cy="2977499"/>
          </a:xfrm>
          <a:prstGeom prst="rect">
            <a:avLst/>
          </a:prstGeom>
        </p:spPr>
      </p:pic>
      <p:pic>
        <p:nvPicPr>
          <p:cNvPr id="5" name="Picture 4">
            <a:extLst>
              <a:ext uri="{FF2B5EF4-FFF2-40B4-BE49-F238E27FC236}">
                <a16:creationId xmlns:a16="http://schemas.microsoft.com/office/drawing/2014/main" id="{2645EBA8-1327-1E9B-239C-A9C85F1827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31" t="51031" r="50935" b="2242"/>
          <a:stretch/>
        </p:blipFill>
        <p:spPr>
          <a:xfrm>
            <a:off x="6156936" y="2067341"/>
            <a:ext cx="2901618" cy="3365776"/>
          </a:xfrm>
          <a:prstGeom prst="rect">
            <a:avLst/>
          </a:prstGeom>
        </p:spPr>
      </p:pic>
      <p:pic>
        <p:nvPicPr>
          <p:cNvPr id="6" name="Picture 5">
            <a:extLst>
              <a:ext uri="{FF2B5EF4-FFF2-40B4-BE49-F238E27FC236}">
                <a16:creationId xmlns:a16="http://schemas.microsoft.com/office/drawing/2014/main" id="{0C37617F-0589-E1ED-183D-3FB3552C04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450" t="59978" r="16040" b="2767"/>
          <a:stretch/>
        </p:blipFill>
        <p:spPr>
          <a:xfrm>
            <a:off x="9087431" y="2341985"/>
            <a:ext cx="2997200" cy="3078205"/>
          </a:xfrm>
          <a:prstGeom prst="rect">
            <a:avLst/>
          </a:prstGeom>
        </p:spPr>
      </p:pic>
      <p:sp>
        <p:nvSpPr>
          <p:cNvPr id="7" name="Rounded Rectangle 5">
            <a:extLst>
              <a:ext uri="{FF2B5EF4-FFF2-40B4-BE49-F238E27FC236}">
                <a16:creationId xmlns:a16="http://schemas.microsoft.com/office/drawing/2014/main" id="{AF7C0BA1-EA97-4053-28C8-67CAA23D2264}"/>
              </a:ext>
            </a:extLst>
          </p:cNvPr>
          <p:cNvSpPr/>
          <p:nvPr/>
        </p:nvSpPr>
        <p:spPr>
          <a:xfrm>
            <a:off x="2119076" y="5319485"/>
            <a:ext cx="8075719" cy="1344929"/>
          </a:xfrm>
          <a:prstGeom prst="roundRect">
            <a:avLst/>
          </a:prstGeom>
          <a:solidFill>
            <a:schemeClr val="accent6">
              <a:lumMod val="40000"/>
              <a:lumOff val="6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667">
                <a:solidFill>
                  <a:schemeClr val="tx1"/>
                </a:solidFill>
                <a:latin typeface="UTM Avo" panose="02040603050506020204" pitchFamily="18" charset="0"/>
                <a:cs typeface="Arial" panose="020B0604020202020204" pitchFamily="34" charset="0"/>
              </a:rPr>
              <a:t>Em hãy nhận xét về cách ứng xử khi buồn hoặc lo lắng của mỗi bạn trong hình.</a:t>
            </a:r>
          </a:p>
        </p:txBody>
      </p:sp>
    </p:spTree>
    <p:extLst>
      <p:ext uri="{BB962C8B-B14F-4D97-AF65-F5344CB8AC3E}">
        <p14:creationId xmlns:p14="http://schemas.microsoft.com/office/powerpoint/2010/main" val="123532479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2" name="Cloud Callout 3">
            <a:extLst>
              <a:ext uri="{FF2B5EF4-FFF2-40B4-BE49-F238E27FC236}">
                <a16:creationId xmlns:a16="http://schemas.microsoft.com/office/drawing/2014/main" id="{A2373A76-58FF-DA6B-721E-D3CC7924CCAC}"/>
              </a:ext>
            </a:extLst>
          </p:cNvPr>
          <p:cNvSpPr/>
          <p:nvPr/>
        </p:nvSpPr>
        <p:spPr>
          <a:xfrm>
            <a:off x="4793826" y="1957278"/>
            <a:ext cx="6940974" cy="3002043"/>
          </a:xfrm>
          <a:prstGeom prst="cloudCallout">
            <a:avLst>
              <a:gd name="adj1" fmla="val -61415"/>
              <a:gd name="adj2" fmla="val 39355"/>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a:solidFill>
                  <a:schemeClr val="tx1"/>
                </a:solidFill>
                <a:latin typeface="UTM Avo" panose="02040603050506020204" pitchFamily="18" charset="0"/>
              </a:rPr>
              <a:t>Nếu gặp chuyện buồn, bạn sẽ xử lý như thế nào ? Vì sao ?</a:t>
            </a:r>
          </a:p>
        </p:txBody>
      </p:sp>
      <p:pic>
        <p:nvPicPr>
          <p:cNvPr id="3" name="Picture 9">
            <a:extLst>
              <a:ext uri="{FF2B5EF4-FFF2-40B4-BE49-F238E27FC236}">
                <a16:creationId xmlns:a16="http://schemas.microsoft.com/office/drawing/2014/main" id="{B52285EA-DA1F-BA08-E373-42287A89A0A4}"/>
              </a:ext>
            </a:extLst>
          </p:cNvPr>
          <p:cNvPicPr>
            <a:picLocks noChangeAspect="1"/>
          </p:cNvPicPr>
          <p:nvPr/>
        </p:nvPicPr>
        <p:blipFill>
          <a:blip r:embed="rId4"/>
          <a:srcRect/>
          <a:stretch>
            <a:fillRect/>
          </a:stretch>
        </p:blipFill>
        <p:spPr>
          <a:xfrm>
            <a:off x="203200" y="2727667"/>
            <a:ext cx="6858000" cy="4063365"/>
          </a:xfrm>
          <a:prstGeom prst="rect">
            <a:avLst/>
          </a:prstGeom>
        </p:spPr>
      </p:pic>
      <p:sp>
        <p:nvSpPr>
          <p:cNvPr id="4" name="Rectangle 3">
            <a:extLst>
              <a:ext uri="{FF2B5EF4-FFF2-40B4-BE49-F238E27FC236}">
                <a16:creationId xmlns:a16="http://schemas.microsoft.com/office/drawing/2014/main" id="{1213FC40-F159-3B8A-2D58-BCE340BA4078}"/>
              </a:ext>
            </a:extLst>
          </p:cNvPr>
          <p:cNvSpPr/>
          <p:nvPr/>
        </p:nvSpPr>
        <p:spPr>
          <a:xfrm>
            <a:off x="419390" y="1307075"/>
            <a:ext cx="11736751" cy="607539"/>
          </a:xfrm>
          <a:prstGeom prst="rect">
            <a:avLst/>
          </a:prstGeom>
        </p:spPr>
        <p:txBody>
          <a:bodyPr wrap="square">
            <a:spAutoFit/>
          </a:bodyPr>
          <a:lstStyle/>
          <a:p>
            <a:pPr>
              <a:lnSpc>
                <a:spcPct val="150000"/>
              </a:lnSpc>
              <a:spcAft>
                <a:spcPts val="667"/>
              </a:spcAft>
            </a:pPr>
            <a:r>
              <a:rPr lang="en-US" sz="2600">
                <a:solidFill>
                  <a:srgbClr val="C00000"/>
                </a:solidFill>
                <a:latin typeface="UTM Avo" panose="02040603050506020204" pitchFamily="18" charset="0"/>
                <a:ea typeface="Times New Roman" panose="02020603050405020304" pitchFamily="18" charset="0"/>
                <a:cs typeface="Arial" panose="020B0604020202020204" pitchFamily="34" charset="0"/>
              </a:rPr>
              <a:t>HĐ 5: Những việc để không làm tổn thương cơ quan thần kinh</a:t>
            </a:r>
            <a:endParaRPr lang="en-US" sz="26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5494179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2" name="Rounded Rectangle 4">
            <a:extLst>
              <a:ext uri="{FF2B5EF4-FFF2-40B4-BE49-F238E27FC236}">
                <a16:creationId xmlns:a16="http://schemas.microsoft.com/office/drawing/2014/main" id="{9D20628C-51A3-ACCE-6915-8B81A7534ABC}"/>
              </a:ext>
            </a:extLst>
          </p:cNvPr>
          <p:cNvSpPr/>
          <p:nvPr/>
        </p:nvSpPr>
        <p:spPr>
          <a:xfrm>
            <a:off x="533400" y="1752600"/>
            <a:ext cx="10896600" cy="3891562"/>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marL="457223" indent="-457223">
              <a:lnSpc>
                <a:spcPct val="150000"/>
              </a:lnSpc>
              <a:spcAft>
                <a:spcPts val="667"/>
              </a:spcAft>
              <a:buFont typeface="Wingdings" panose="05000000000000000000" pitchFamily="2" charset="2"/>
              <a:buChar char="§"/>
            </a:pPr>
            <a:r>
              <a:rPr lang="en-US" sz="2400">
                <a:latin typeface="UTM Avo" panose="02040603050506020204" pitchFamily="18" charset="0"/>
                <a:ea typeface="Times New Roman" panose="02020603050405020304" pitchFamily="18" charset="0"/>
                <a:cs typeface="Arial" panose="020B0604020202020204" pitchFamily="34" charset="0"/>
              </a:rPr>
              <a:t>Những cảm xúc vui, buồn đều ảnh hưởng đến cơ quan thần kinh. </a:t>
            </a:r>
          </a:p>
          <a:p>
            <a:pPr marL="457223" indent="-457223">
              <a:lnSpc>
                <a:spcPct val="150000"/>
              </a:lnSpc>
              <a:spcAft>
                <a:spcPts val="667"/>
              </a:spcAft>
              <a:buFont typeface="Wingdings" panose="05000000000000000000" pitchFamily="2" charset="2"/>
              <a:buChar char="§"/>
            </a:pPr>
            <a:r>
              <a:rPr lang="en-US" sz="2400">
                <a:latin typeface="UTM Avo" panose="02040603050506020204" pitchFamily="18" charset="0"/>
                <a:ea typeface="Times New Roman" panose="02020603050405020304" pitchFamily="18" charset="0"/>
                <a:cs typeface="Arial" panose="020B0604020202020204" pitchFamily="34" charset="0"/>
              </a:rPr>
              <a:t>Để bảo vệ cơ quan thần kinh, duy trì được sức khỏe tinh thần, chúng ta cần tập thói quen suy nghĩ và hành động tích cực như tự tin,…</a:t>
            </a:r>
          </a:p>
          <a:p>
            <a:pPr marL="457223" indent="-457223">
              <a:lnSpc>
                <a:spcPct val="150000"/>
              </a:lnSpc>
              <a:spcAft>
                <a:spcPts val="667"/>
              </a:spcAft>
              <a:buFont typeface="Wingdings" panose="05000000000000000000" pitchFamily="2" charset="2"/>
              <a:buChar char="§"/>
            </a:pPr>
            <a:r>
              <a:rPr lang="en-US" sz="2400">
                <a:latin typeface="UTM Avo" panose="02040603050506020204" pitchFamily="18" charset="0"/>
                <a:ea typeface="Times New Roman" panose="02020603050405020304" pitchFamily="18" charset="0"/>
                <a:cs typeface="Arial" panose="020B0604020202020204" pitchFamily="34" charset="0"/>
              </a:rPr>
              <a:t>Khi gặp điều gì lo lắng, buồn phiền, chúng ta có thể chia sẻ với những người tin cậy để được giúp đỡ.</a:t>
            </a:r>
            <a:endParaRPr lang="en-US" sz="2400">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0326336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grpSp>
        <p:nvGrpSpPr>
          <p:cNvPr id="2" name="Group 1">
            <a:extLst>
              <a:ext uri="{FF2B5EF4-FFF2-40B4-BE49-F238E27FC236}">
                <a16:creationId xmlns:a16="http://schemas.microsoft.com/office/drawing/2014/main" id="{3BA813F6-5D03-A906-C461-DDADDC7EF8C2}"/>
              </a:ext>
            </a:extLst>
          </p:cNvPr>
          <p:cNvGrpSpPr/>
          <p:nvPr/>
        </p:nvGrpSpPr>
        <p:grpSpPr>
          <a:xfrm>
            <a:off x="4800600" y="2743200"/>
            <a:ext cx="2736543" cy="1558939"/>
            <a:chOff x="309542" y="967667"/>
            <a:chExt cx="2878585" cy="1558939"/>
          </a:xfrm>
        </p:grpSpPr>
        <p:pic>
          <p:nvPicPr>
            <p:cNvPr id="3" name="Picture 2">
              <a:hlinkClick r:id="rId4"/>
              <a:extLst>
                <a:ext uri="{FF2B5EF4-FFF2-40B4-BE49-F238E27FC236}">
                  <a16:creationId xmlns:a16="http://schemas.microsoft.com/office/drawing/2014/main" id="{71A95C0A-D294-AF07-9E62-38A1887DEA4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D9E6F943-4843-D349-5073-DB117362A8C1}"/>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 name="Rectangle 10">
            <a:extLst>
              <a:ext uri="{FF2B5EF4-FFF2-40B4-BE49-F238E27FC236}">
                <a16:creationId xmlns:a16="http://schemas.microsoft.com/office/drawing/2014/main" id="{358213C0-A9CA-C733-1C57-6517E8D0A8B7}"/>
              </a:ext>
            </a:extLst>
          </p:cNvPr>
          <p:cNvSpPr/>
          <p:nvPr/>
        </p:nvSpPr>
        <p:spPr>
          <a:xfrm>
            <a:off x="7391400" y="3666123"/>
            <a:ext cx="4800600" cy="31918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6F5B8D3-FF04-7205-CF04-354D5F93022E}"/>
              </a:ext>
            </a:extLst>
          </p:cNvPr>
          <p:cNvSpPr txBox="1"/>
          <p:nvPr/>
        </p:nvSpPr>
        <p:spPr>
          <a:xfrm>
            <a:off x="761999" y="1583606"/>
            <a:ext cx="7613561" cy="492443"/>
          </a:xfrm>
          <a:prstGeom prst="rect">
            <a:avLst/>
          </a:prstGeom>
          <a:noFill/>
        </p:spPr>
        <p:txBody>
          <a:bodyPr wrap="square" rtlCol="0">
            <a:spAutoFit/>
          </a:bodyPr>
          <a:lstStyle/>
          <a:p>
            <a:r>
              <a:rPr lang="en-US" sz="2600">
                <a:solidFill>
                  <a:srgbClr val="C00000"/>
                </a:solidFill>
                <a:latin typeface="UTM Avo" panose="02040603050506020204" pitchFamily="18" charset="0"/>
                <a:cs typeface="Arial" panose="020B0604020202020204" pitchFamily="34" charset="0"/>
              </a:rPr>
              <a:t>HĐ 1. Tìm hiểu chức năng của não </a:t>
            </a:r>
          </a:p>
        </p:txBody>
      </p:sp>
      <p:sp>
        <p:nvSpPr>
          <p:cNvPr id="3" name="Pentagon 5">
            <a:extLst>
              <a:ext uri="{FF2B5EF4-FFF2-40B4-BE49-F238E27FC236}">
                <a16:creationId xmlns:a16="http://schemas.microsoft.com/office/drawing/2014/main" id="{AE837253-839C-271F-45B8-32D19E5775C5}"/>
              </a:ext>
            </a:extLst>
          </p:cNvPr>
          <p:cNvSpPr/>
          <p:nvPr/>
        </p:nvSpPr>
        <p:spPr>
          <a:xfrm>
            <a:off x="3386" y="2298046"/>
            <a:ext cx="3247813" cy="618489"/>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UTM Avo" panose="02040603050506020204" pitchFamily="18" charset="0"/>
                <a:cs typeface="Arial" panose="020B0604020202020204" pitchFamily="34" charset="0"/>
              </a:rPr>
              <a:t>Làm việc nhóm </a:t>
            </a:r>
          </a:p>
        </p:txBody>
      </p:sp>
      <p:sp>
        <p:nvSpPr>
          <p:cNvPr id="4" name="TextBox 3">
            <a:extLst>
              <a:ext uri="{FF2B5EF4-FFF2-40B4-BE49-F238E27FC236}">
                <a16:creationId xmlns:a16="http://schemas.microsoft.com/office/drawing/2014/main" id="{5394B44B-ECA1-84A1-8F8F-EB865B1B460A}"/>
              </a:ext>
            </a:extLst>
          </p:cNvPr>
          <p:cNvSpPr txBox="1"/>
          <p:nvPr/>
        </p:nvSpPr>
        <p:spPr>
          <a:xfrm>
            <a:off x="328506" y="2882448"/>
            <a:ext cx="11534987" cy="1214756"/>
          </a:xfrm>
          <a:prstGeom prst="rect">
            <a:avLst/>
          </a:prstGeom>
          <a:noFill/>
        </p:spPr>
        <p:txBody>
          <a:bodyPr wrap="square" rtlCol="0">
            <a:spAutoFit/>
          </a:bodyPr>
          <a:lstStyle/>
          <a:p>
            <a:pPr algn="just">
              <a:lnSpc>
                <a:spcPct val="150000"/>
              </a:lnSpc>
            </a:pPr>
            <a:r>
              <a:rPr lang="en-US" sz="2600">
                <a:latin typeface="UTM Avo" panose="02040603050506020204" pitchFamily="18" charset="0"/>
                <a:cs typeface="Arial" panose="020B0604020202020204" pitchFamily="34" charset="0"/>
              </a:rPr>
              <a:t>Các em suy nghĩ và trả lời các câu hỏi sau: </a:t>
            </a:r>
            <a:r>
              <a:rPr lang="en-US" sz="2600" b="1" i="1">
                <a:latin typeface="UTM Avo" panose="02040603050506020204" pitchFamily="18" charset="0"/>
                <a:cs typeface="Arial" panose="020B0604020202020204" pitchFamily="34" charset="0"/>
              </a:rPr>
              <a:t>Não điều khiển những bộ phận nào của cơ thể để phối hợp khi em:</a:t>
            </a:r>
          </a:p>
        </p:txBody>
      </p:sp>
      <p:sp>
        <p:nvSpPr>
          <p:cNvPr id="5" name="Double Wave 4">
            <a:extLst>
              <a:ext uri="{FF2B5EF4-FFF2-40B4-BE49-F238E27FC236}">
                <a16:creationId xmlns:a16="http://schemas.microsoft.com/office/drawing/2014/main" id="{A4B3E0C5-09B7-42F5-1592-CFEC99C8D6DD}"/>
              </a:ext>
            </a:extLst>
          </p:cNvPr>
          <p:cNvSpPr/>
          <p:nvPr/>
        </p:nvSpPr>
        <p:spPr>
          <a:xfrm>
            <a:off x="1728209" y="4491335"/>
            <a:ext cx="2792990" cy="1016000"/>
          </a:xfrm>
          <a:prstGeom prst="doubleWav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UTM Avo" panose="02040603050506020204" pitchFamily="18" charset="0"/>
                <a:cs typeface="Arial" panose="020B0604020202020204" pitchFamily="34" charset="0"/>
              </a:rPr>
              <a:t>Viết chính tả?</a:t>
            </a:r>
          </a:p>
        </p:txBody>
      </p:sp>
      <p:sp>
        <p:nvSpPr>
          <p:cNvPr id="6" name="Double Wave 5">
            <a:extLst>
              <a:ext uri="{FF2B5EF4-FFF2-40B4-BE49-F238E27FC236}">
                <a16:creationId xmlns:a16="http://schemas.microsoft.com/office/drawing/2014/main" id="{B9959756-40DE-3E1A-4B46-781BA11E42EE}"/>
              </a:ext>
            </a:extLst>
          </p:cNvPr>
          <p:cNvSpPr/>
          <p:nvPr/>
        </p:nvSpPr>
        <p:spPr>
          <a:xfrm>
            <a:off x="1728209" y="5696502"/>
            <a:ext cx="2792990" cy="1016000"/>
          </a:xfrm>
          <a:prstGeom prst="doubleWav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UTM Avo" panose="02040603050506020204" pitchFamily="18" charset="0"/>
                <a:cs typeface="Arial" panose="020B0604020202020204" pitchFamily="34" charset="0"/>
              </a:rPr>
              <a:t>Chạy? </a:t>
            </a:r>
          </a:p>
        </p:txBody>
      </p:sp>
      <p:sp>
        <p:nvSpPr>
          <p:cNvPr id="7" name="Right Arrow 8">
            <a:extLst>
              <a:ext uri="{FF2B5EF4-FFF2-40B4-BE49-F238E27FC236}">
                <a16:creationId xmlns:a16="http://schemas.microsoft.com/office/drawing/2014/main" id="{4ED7642A-A442-4E83-55CD-4C80706D60BA}"/>
              </a:ext>
            </a:extLst>
          </p:cNvPr>
          <p:cNvSpPr/>
          <p:nvPr/>
        </p:nvSpPr>
        <p:spPr>
          <a:xfrm>
            <a:off x="4876799" y="4825345"/>
            <a:ext cx="762000" cy="34798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UTM Avo" panose="02040603050506020204" pitchFamily="18" charset="0"/>
            </a:endParaRPr>
          </a:p>
        </p:txBody>
      </p:sp>
      <p:sp>
        <p:nvSpPr>
          <p:cNvPr id="8" name="TextBox 7">
            <a:extLst>
              <a:ext uri="{FF2B5EF4-FFF2-40B4-BE49-F238E27FC236}">
                <a16:creationId xmlns:a16="http://schemas.microsoft.com/office/drawing/2014/main" id="{F02B7727-894A-FC93-9EB3-6BB3BA91E501}"/>
              </a:ext>
            </a:extLst>
          </p:cNvPr>
          <p:cNvSpPr txBox="1"/>
          <p:nvPr/>
        </p:nvSpPr>
        <p:spPr>
          <a:xfrm>
            <a:off x="6187439" y="4737725"/>
            <a:ext cx="5242560" cy="492443"/>
          </a:xfrm>
          <a:prstGeom prst="rect">
            <a:avLst/>
          </a:prstGeom>
          <a:noFill/>
        </p:spPr>
        <p:txBody>
          <a:bodyPr wrap="square" rtlCol="0">
            <a:spAutoFit/>
          </a:bodyPr>
          <a:lstStyle/>
          <a:p>
            <a:r>
              <a:rPr lang="en-US" sz="2600">
                <a:latin typeface="UTM Avo" panose="02040603050506020204" pitchFamily="18" charset="0"/>
                <a:cs typeface="Arial" panose="020B0604020202020204" pitchFamily="34" charset="0"/>
              </a:rPr>
              <a:t>Não điều khiển tay, giác quan </a:t>
            </a:r>
          </a:p>
        </p:txBody>
      </p:sp>
      <p:sp>
        <p:nvSpPr>
          <p:cNvPr id="9" name="Right Arrow 15">
            <a:extLst>
              <a:ext uri="{FF2B5EF4-FFF2-40B4-BE49-F238E27FC236}">
                <a16:creationId xmlns:a16="http://schemas.microsoft.com/office/drawing/2014/main" id="{DBE404AE-BD1C-CDDC-9624-F7F92302FA8B}"/>
              </a:ext>
            </a:extLst>
          </p:cNvPr>
          <p:cNvSpPr/>
          <p:nvPr/>
        </p:nvSpPr>
        <p:spPr>
          <a:xfrm>
            <a:off x="4876799" y="6053435"/>
            <a:ext cx="762000" cy="34798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UTM Avo" panose="02040603050506020204" pitchFamily="18" charset="0"/>
            </a:endParaRPr>
          </a:p>
        </p:txBody>
      </p:sp>
      <p:sp>
        <p:nvSpPr>
          <p:cNvPr id="10" name="TextBox 9">
            <a:extLst>
              <a:ext uri="{FF2B5EF4-FFF2-40B4-BE49-F238E27FC236}">
                <a16:creationId xmlns:a16="http://schemas.microsoft.com/office/drawing/2014/main" id="{2A872798-FCEF-8587-CE4A-C5E41762B600}"/>
              </a:ext>
            </a:extLst>
          </p:cNvPr>
          <p:cNvSpPr txBox="1"/>
          <p:nvPr/>
        </p:nvSpPr>
        <p:spPr>
          <a:xfrm>
            <a:off x="6187439" y="5878196"/>
            <a:ext cx="5494609" cy="492443"/>
          </a:xfrm>
          <a:prstGeom prst="rect">
            <a:avLst/>
          </a:prstGeom>
          <a:noFill/>
        </p:spPr>
        <p:txBody>
          <a:bodyPr wrap="square" rtlCol="0">
            <a:spAutoFit/>
          </a:bodyPr>
          <a:lstStyle/>
          <a:p>
            <a:r>
              <a:rPr lang="en-US" sz="2600">
                <a:latin typeface="UTM Avo" panose="02040603050506020204" pitchFamily="18" charset="0"/>
                <a:cs typeface="Arial" panose="020B0604020202020204" pitchFamily="34" charset="0"/>
              </a:rPr>
              <a:t>Não điều khiển chân, giác quan </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6" name="Rectangle 5">
            <a:extLst>
              <a:ext uri="{FF2B5EF4-FFF2-40B4-BE49-F238E27FC236}">
                <a16:creationId xmlns:a16="http://schemas.microsoft.com/office/drawing/2014/main" id="{179125AC-05D7-8B94-92EC-A6056D96AAF5}"/>
              </a:ext>
            </a:extLst>
          </p:cNvPr>
          <p:cNvSpPr/>
          <p:nvPr/>
        </p:nvSpPr>
        <p:spPr>
          <a:xfrm>
            <a:off x="7391400" y="3666123"/>
            <a:ext cx="4800600" cy="31918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7740C65-311E-8CA8-F81E-177C87E54B44}"/>
              </a:ext>
            </a:extLst>
          </p:cNvPr>
          <p:cNvSpPr txBox="1"/>
          <p:nvPr/>
        </p:nvSpPr>
        <p:spPr>
          <a:xfrm>
            <a:off x="753035" y="1615942"/>
            <a:ext cx="7613561" cy="605422"/>
          </a:xfrm>
          <a:prstGeom prst="rect">
            <a:avLst/>
          </a:prstGeom>
          <a:noFill/>
        </p:spPr>
        <p:txBody>
          <a:bodyPr wrap="square" rtlCol="0">
            <a:spAutoFit/>
          </a:bodyPr>
          <a:lstStyle/>
          <a:p>
            <a:r>
              <a:rPr lang="en-US" sz="3334">
                <a:solidFill>
                  <a:srgbClr val="C00000"/>
                </a:solidFill>
                <a:latin typeface="UTM Avo" panose="02040603050506020204" pitchFamily="18" charset="0"/>
                <a:cs typeface="Arial" panose="020B0604020202020204" pitchFamily="34" charset="0"/>
              </a:rPr>
              <a:t>HĐ 1. Tìm hiểu chức năng của não </a:t>
            </a:r>
          </a:p>
        </p:txBody>
      </p:sp>
      <p:sp>
        <p:nvSpPr>
          <p:cNvPr id="3" name="Rectangle 2">
            <a:extLst>
              <a:ext uri="{FF2B5EF4-FFF2-40B4-BE49-F238E27FC236}">
                <a16:creationId xmlns:a16="http://schemas.microsoft.com/office/drawing/2014/main" id="{B24DCF74-F195-8622-5BDA-D276679F41D9}"/>
              </a:ext>
            </a:extLst>
          </p:cNvPr>
          <p:cNvSpPr/>
          <p:nvPr/>
        </p:nvSpPr>
        <p:spPr>
          <a:xfrm>
            <a:off x="-1" y="2196767"/>
            <a:ext cx="12022047" cy="6604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UTM Avo" panose="02040603050506020204" pitchFamily="18" charset="0"/>
                <a:cs typeface="Arial" panose="020B0604020202020204" pitchFamily="34" charset="0"/>
              </a:rPr>
              <a:t>ĐỌC LỜI MỤC “EM CÓ BIẾT?”</a:t>
            </a:r>
          </a:p>
        </p:txBody>
      </p:sp>
      <p:sp>
        <p:nvSpPr>
          <p:cNvPr id="4" name="Double Wave 3">
            <a:extLst>
              <a:ext uri="{FF2B5EF4-FFF2-40B4-BE49-F238E27FC236}">
                <a16:creationId xmlns:a16="http://schemas.microsoft.com/office/drawing/2014/main" id="{67CB41C0-8741-CB87-43F9-84FF70B378F0}"/>
              </a:ext>
            </a:extLst>
          </p:cNvPr>
          <p:cNvSpPr/>
          <p:nvPr/>
        </p:nvSpPr>
        <p:spPr>
          <a:xfrm>
            <a:off x="921758" y="2819400"/>
            <a:ext cx="10561930" cy="3325839"/>
          </a:xfrm>
          <a:prstGeom prst="doubleWave">
            <a:avLst>
              <a:gd name="adj1" fmla="val 6250"/>
              <a:gd name="adj2" fmla="val 329"/>
            </a:avLst>
          </a:prstGeom>
          <a:solidFill>
            <a:srgbClr val="DDEDD8"/>
          </a:solidFill>
          <a:ln>
            <a:solidFill>
              <a:srgbClr val="DD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a:solidFill>
                  <a:schemeClr val="tx1"/>
                </a:solidFill>
                <a:latin typeface="UTM Avo" panose="02040603050506020204" pitchFamily="18" charset="0"/>
                <a:cs typeface="Arial" panose="020B0604020202020204" pitchFamily="34" charset="0"/>
              </a:rPr>
              <a:t>Khi ngủ, não và các cơ quan khác chỉ hoạt động chậm lại chứ không ngừng làm việc. Trong lúc ngủ, não tiếp tục sắp xếp lại các thông  tin thu nhận được trong ngày. </a:t>
            </a:r>
          </a:p>
        </p:txBody>
      </p:sp>
      <p:pic>
        <p:nvPicPr>
          <p:cNvPr id="5" name="Picture 19">
            <a:extLst>
              <a:ext uri="{FF2B5EF4-FFF2-40B4-BE49-F238E27FC236}">
                <a16:creationId xmlns:a16="http://schemas.microsoft.com/office/drawing/2014/main" id="{0446C45E-D52C-B9F3-7014-F144BFE53B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9292">
            <a:off x="263362" y="2022204"/>
            <a:ext cx="979346" cy="982920"/>
          </a:xfrm>
          <a:prstGeom prst="rect">
            <a:avLst/>
          </a:prstGeom>
        </p:spPr>
      </p:pic>
    </p:spTree>
    <p:extLst>
      <p:ext uri="{BB962C8B-B14F-4D97-AF65-F5344CB8AC3E}">
        <p14:creationId xmlns:p14="http://schemas.microsoft.com/office/powerpoint/2010/main" val="360811909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5" name="Rectangle 4">
            <a:extLst>
              <a:ext uri="{FF2B5EF4-FFF2-40B4-BE49-F238E27FC236}">
                <a16:creationId xmlns:a16="http://schemas.microsoft.com/office/drawing/2014/main" id="{AAE42D65-C06A-2FFB-7D1F-482633E62168}"/>
              </a:ext>
            </a:extLst>
          </p:cNvPr>
          <p:cNvSpPr/>
          <p:nvPr/>
        </p:nvSpPr>
        <p:spPr>
          <a:xfrm>
            <a:off x="7391400" y="3666123"/>
            <a:ext cx="4800600" cy="31918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3B51BA-71FC-787E-C2B7-D8978C6B79D5}"/>
              </a:ext>
            </a:extLst>
          </p:cNvPr>
          <p:cNvSpPr txBox="1"/>
          <p:nvPr/>
        </p:nvSpPr>
        <p:spPr>
          <a:xfrm>
            <a:off x="632012" y="1524655"/>
            <a:ext cx="11074400" cy="492443"/>
          </a:xfrm>
          <a:prstGeom prst="rect">
            <a:avLst/>
          </a:prstGeom>
          <a:noFill/>
        </p:spPr>
        <p:txBody>
          <a:bodyPr wrap="square" rtlCol="0">
            <a:spAutoFit/>
          </a:bodyPr>
          <a:lstStyle/>
          <a:p>
            <a:r>
              <a:rPr lang="en-US" sz="2600">
                <a:solidFill>
                  <a:srgbClr val="C00000"/>
                </a:solidFill>
                <a:latin typeface="UTM Avo" panose="02040603050506020204" pitchFamily="18" charset="0"/>
                <a:cs typeface="Arial" panose="020B0604020202020204" pitchFamily="34" charset="0"/>
              </a:rPr>
              <a:t>HĐ 2. Chơi trò chơi "Chanh - Chua - Cua - Cắp"</a:t>
            </a:r>
          </a:p>
        </p:txBody>
      </p:sp>
      <p:sp>
        <p:nvSpPr>
          <p:cNvPr id="3" name="TextBox 2">
            <a:extLst>
              <a:ext uri="{FF2B5EF4-FFF2-40B4-BE49-F238E27FC236}">
                <a16:creationId xmlns:a16="http://schemas.microsoft.com/office/drawing/2014/main" id="{64074DE9-150D-430E-01C3-85765455ED4D}"/>
              </a:ext>
            </a:extLst>
          </p:cNvPr>
          <p:cNvSpPr txBox="1"/>
          <p:nvPr/>
        </p:nvSpPr>
        <p:spPr>
          <a:xfrm>
            <a:off x="609600" y="2130077"/>
            <a:ext cx="10972800" cy="3204140"/>
          </a:xfrm>
          <a:prstGeom prst="roundRect">
            <a:avLst/>
          </a:prstGeom>
          <a:solidFill>
            <a:srgbClr val="FFFF99"/>
          </a:solidFill>
        </p:spPr>
        <p:txBody>
          <a:bodyPr wrap="square" rtlCol="0">
            <a:spAutoFit/>
          </a:bodyPr>
          <a:lstStyle/>
          <a:p>
            <a:pPr algn="just">
              <a:lnSpc>
                <a:spcPct val="150000"/>
              </a:lnSpc>
            </a:pPr>
            <a:r>
              <a:rPr lang="en-US" sz="2500">
                <a:latin typeface="UTM Avo" panose="02040603050506020204" pitchFamily="18" charset="0"/>
                <a:cs typeface="Arial" panose="020B0604020202020204" pitchFamily="34" charset="0"/>
              </a:rPr>
              <a:t>Luật chơi: </a:t>
            </a:r>
          </a:p>
          <a:p>
            <a:pPr marL="457223" indent="-457223" algn="just">
              <a:lnSpc>
                <a:spcPct val="150000"/>
              </a:lnSpc>
              <a:buFont typeface="Wingdings" panose="05000000000000000000" pitchFamily="2" charset="2"/>
              <a:buChar char="§"/>
            </a:pPr>
            <a:r>
              <a:rPr lang="en-US" sz="2500">
                <a:latin typeface="UTM Avo" panose="02040603050506020204" pitchFamily="18" charset="0"/>
                <a:cs typeface="Arial" panose="020B0604020202020204" pitchFamily="34" charset="0"/>
              </a:rPr>
              <a:t>Khi quản trò hô “Chanh” thì mọi người đáp lại “Chua” và hai tay vẫn phải để nguyên không được rụt.</a:t>
            </a:r>
          </a:p>
          <a:p>
            <a:pPr marL="457223" indent="-457223" algn="just">
              <a:lnSpc>
                <a:spcPct val="150000"/>
              </a:lnSpc>
              <a:buFont typeface="Wingdings" panose="05000000000000000000" pitchFamily="2" charset="2"/>
              <a:buChar char="§"/>
            </a:pPr>
            <a:r>
              <a:rPr lang="en-US" sz="2500">
                <a:latin typeface="UTM Avo" panose="02040603050506020204" pitchFamily="18" charset="0"/>
                <a:cs typeface="Arial" panose="020B0604020202020204" pitchFamily="34" charset="0"/>
              </a:rPr>
              <a:t>Khi quản trò hô “Cua” thì mọi người đáp lại “Cắp” và rụt tay lại.</a:t>
            </a:r>
          </a:p>
          <a:p>
            <a:pPr marL="457223" indent="-457223" algn="just">
              <a:lnSpc>
                <a:spcPct val="150000"/>
              </a:lnSpc>
              <a:buFont typeface="Wingdings" panose="05000000000000000000" pitchFamily="2" charset="2"/>
              <a:buChar char="§"/>
            </a:pPr>
            <a:r>
              <a:rPr lang="en-US" sz="2500">
                <a:latin typeface="UTM Avo" panose="02040603050506020204" pitchFamily="18" charset="0"/>
                <a:cs typeface="Arial" panose="020B0604020202020204" pitchFamily="34" charset="0"/>
              </a:rPr>
              <a:t>Nếu ai làm đúng và nhanh thì sẽ là người chiến thắng. </a:t>
            </a:r>
          </a:p>
        </p:txBody>
      </p:sp>
    </p:spTree>
    <p:extLst>
      <p:ext uri="{BB962C8B-B14F-4D97-AF65-F5344CB8AC3E}">
        <p14:creationId xmlns:p14="http://schemas.microsoft.com/office/powerpoint/2010/main" val="330939990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
        <p:cNvGrpSpPr/>
        <p:nvPr/>
      </p:nvGrpSpPr>
      <p:grpSpPr>
        <a:xfrm>
          <a:off x="0" y="0"/>
          <a:ext cx="0" cy="0"/>
          <a:chOff x="0" y="0"/>
          <a:chExt cx="0" cy="0"/>
        </a:xfrm>
      </p:grpSpPr>
      <p:pic>
        <p:nvPicPr>
          <p:cNvPr id="3" name="Picture 15">
            <a:extLst>
              <a:ext uri="{FF2B5EF4-FFF2-40B4-BE49-F238E27FC236}">
                <a16:creationId xmlns:a16="http://schemas.microsoft.com/office/drawing/2014/main" id="{6299810E-E921-46D9-9375-06C0053526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701" y="5074857"/>
            <a:ext cx="1883502" cy="1760219"/>
          </a:xfrm>
          <a:prstGeom prst="rect">
            <a:avLst/>
          </a:prstGeom>
        </p:spPr>
      </p:pic>
      <p:sp>
        <p:nvSpPr>
          <p:cNvPr id="5" name="TextBox 4">
            <a:extLst>
              <a:ext uri="{FF2B5EF4-FFF2-40B4-BE49-F238E27FC236}">
                <a16:creationId xmlns:a16="http://schemas.microsoft.com/office/drawing/2014/main" id="{5A56588C-7181-F644-0E30-89073DDFF1EA}"/>
              </a:ext>
            </a:extLst>
          </p:cNvPr>
          <p:cNvSpPr txBox="1"/>
          <p:nvPr/>
        </p:nvSpPr>
        <p:spPr>
          <a:xfrm>
            <a:off x="381000" y="1446423"/>
            <a:ext cx="11584351" cy="607539"/>
          </a:xfrm>
          <a:prstGeom prst="rect">
            <a:avLst/>
          </a:prstGeom>
          <a:noFill/>
        </p:spPr>
        <p:txBody>
          <a:bodyPr wrap="square" rtlCol="0">
            <a:spAutoFit/>
          </a:bodyPr>
          <a:lstStyle/>
          <a:p>
            <a:pPr marL="457223" indent="-457223">
              <a:lnSpc>
                <a:spcPct val="150000"/>
              </a:lnSpc>
              <a:buFont typeface="Wingdings" panose="05000000000000000000" pitchFamily="2" charset="2"/>
              <a:buChar char="Ø"/>
            </a:pPr>
            <a:r>
              <a:rPr lang="en-US" sz="2600" i="1">
                <a:latin typeface="UTM Avo" panose="02040603050506020204" pitchFamily="18" charset="0"/>
                <a:cs typeface="Arial" panose="020B0604020202020204" pitchFamily="34" charset="0"/>
              </a:rPr>
              <a:t>Các em đọc thông điệp của chú ong, suy nghĩ và trả lời câu hỏi: </a:t>
            </a:r>
          </a:p>
        </p:txBody>
      </p:sp>
      <p:grpSp>
        <p:nvGrpSpPr>
          <p:cNvPr id="6" name="Group 5">
            <a:extLst>
              <a:ext uri="{FF2B5EF4-FFF2-40B4-BE49-F238E27FC236}">
                <a16:creationId xmlns:a16="http://schemas.microsoft.com/office/drawing/2014/main" id="{1F488E6F-DAD6-B77D-3976-C03BA45FFF64}"/>
              </a:ext>
            </a:extLst>
          </p:cNvPr>
          <p:cNvGrpSpPr/>
          <p:nvPr/>
        </p:nvGrpSpPr>
        <p:grpSpPr>
          <a:xfrm>
            <a:off x="1012071" y="2040981"/>
            <a:ext cx="10224486" cy="2158819"/>
            <a:chOff x="1312265" y="3371121"/>
            <a:chExt cx="15336729" cy="3238228"/>
          </a:xfrm>
        </p:grpSpPr>
        <p:sp>
          <p:nvSpPr>
            <p:cNvPr id="7" name="Rounded Rectangle 24">
              <a:extLst>
                <a:ext uri="{FF2B5EF4-FFF2-40B4-BE49-F238E27FC236}">
                  <a16:creationId xmlns:a16="http://schemas.microsoft.com/office/drawing/2014/main" id="{D3C9424F-12C2-D3DE-470C-87D8A3FB5350}"/>
                </a:ext>
              </a:extLst>
            </p:cNvPr>
            <p:cNvSpPr/>
            <p:nvPr/>
          </p:nvSpPr>
          <p:spPr>
            <a:xfrm>
              <a:off x="1789994" y="4020854"/>
              <a:ext cx="14859000" cy="2588495"/>
            </a:xfrm>
            <a:prstGeom prst="roundRect">
              <a:avLst/>
            </a:prstGeom>
            <a:solidFill>
              <a:srgbClr val="FFFAB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600">
                  <a:solidFill>
                    <a:schemeClr val="tx1"/>
                  </a:solidFill>
                  <a:latin typeface="UTM Avo" panose="02040603050506020204" pitchFamily="18" charset="0"/>
                  <a:cs typeface="Arial" panose="020B0604020202020204" pitchFamily="34" charset="0"/>
                </a:rPr>
                <a:t>Cơ quan nào trong cơ thể giúp chúng mình nhớ được các sự kiện của gia đình? </a:t>
              </a:r>
            </a:p>
          </p:txBody>
        </p:sp>
        <p:pic>
          <p:nvPicPr>
            <p:cNvPr id="8" name="Picture 7">
              <a:extLst>
                <a:ext uri="{FF2B5EF4-FFF2-40B4-BE49-F238E27FC236}">
                  <a16:creationId xmlns:a16="http://schemas.microsoft.com/office/drawing/2014/main" id="{B410E058-D8E0-A7DC-6482-7B031F70AEEF}"/>
                </a:ext>
              </a:extLst>
            </p:cNvPr>
            <p:cNvPicPr>
              <a:picLocks noChangeAspect="1"/>
            </p:cNvPicPr>
            <p:nvPr/>
          </p:nvPicPr>
          <p:blipFill>
            <a:blip r:embed="rId6"/>
            <a:stretch>
              <a:fillRect/>
            </a:stretch>
          </p:blipFill>
          <p:spPr>
            <a:xfrm>
              <a:off x="1312265" y="3371121"/>
              <a:ext cx="1219200" cy="1219200"/>
            </a:xfrm>
            <a:prstGeom prst="rect">
              <a:avLst/>
            </a:prstGeom>
          </p:spPr>
        </p:pic>
      </p:grpSp>
      <p:pic>
        <p:nvPicPr>
          <p:cNvPr id="9" name="Picture 2">
            <a:extLst>
              <a:ext uri="{FF2B5EF4-FFF2-40B4-BE49-F238E27FC236}">
                <a16:creationId xmlns:a16="http://schemas.microsoft.com/office/drawing/2014/main" id="{1408C2DF-A03B-2614-F872-0517D646C8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34827" y="3468269"/>
            <a:ext cx="2487655" cy="3389731"/>
          </a:xfrm>
          <a:prstGeom prst="rect">
            <a:avLst/>
          </a:prstGeom>
        </p:spPr>
      </p:pic>
      <p:sp>
        <p:nvSpPr>
          <p:cNvPr id="10" name="TextBox 9">
            <a:extLst>
              <a:ext uri="{FF2B5EF4-FFF2-40B4-BE49-F238E27FC236}">
                <a16:creationId xmlns:a16="http://schemas.microsoft.com/office/drawing/2014/main" id="{6E47CF3F-FD87-3E34-748E-247714FE5FD7}"/>
              </a:ext>
            </a:extLst>
          </p:cNvPr>
          <p:cNvSpPr txBox="1"/>
          <p:nvPr/>
        </p:nvSpPr>
        <p:spPr>
          <a:xfrm>
            <a:off x="3042018" y="4734607"/>
            <a:ext cx="4825314" cy="1336182"/>
          </a:xfrm>
          <a:prstGeom prst="roundRect">
            <a:avLst/>
          </a:prstGeom>
          <a:solidFill>
            <a:schemeClr val="tx2">
              <a:lumMod val="20000"/>
              <a:lumOff val="80000"/>
            </a:schemeClr>
          </a:solidFill>
        </p:spPr>
        <p:txBody>
          <a:bodyPr wrap="square" rtlCol="0">
            <a:spAutoFit/>
          </a:bodyPr>
          <a:lstStyle/>
          <a:p>
            <a:pPr>
              <a:lnSpc>
                <a:spcPct val="150000"/>
              </a:lnSpc>
            </a:pPr>
            <a:r>
              <a:rPr lang="en-US" sz="2600" i="1">
                <a:solidFill>
                  <a:srgbClr val="C00000"/>
                </a:solidFill>
                <a:latin typeface="UTM Avo" panose="02040603050506020204" pitchFamily="18" charset="0"/>
                <a:cs typeface="Arial" panose="020B0604020202020204" pitchFamily="34" charset="0"/>
              </a:rPr>
              <a:t>Cơ quan giúp ghi nhớ mọi sự kiện là não bộ </a:t>
            </a:r>
          </a:p>
        </p:txBody>
      </p:sp>
      <p:sp>
        <p:nvSpPr>
          <p:cNvPr id="11" name="Right Arrow 30">
            <a:extLst>
              <a:ext uri="{FF2B5EF4-FFF2-40B4-BE49-F238E27FC236}">
                <a16:creationId xmlns:a16="http://schemas.microsoft.com/office/drawing/2014/main" id="{C84E71F1-2F01-5E1C-85D1-456CFD557560}"/>
              </a:ext>
            </a:extLst>
          </p:cNvPr>
          <p:cNvSpPr/>
          <p:nvPr/>
        </p:nvSpPr>
        <p:spPr>
          <a:xfrm>
            <a:off x="2020513" y="5396167"/>
            <a:ext cx="711200" cy="558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UTM Avo" panose="02040603050506020204" pitchFamily="18" charset="0"/>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6" name="Rectangle 5">
            <a:extLst>
              <a:ext uri="{FF2B5EF4-FFF2-40B4-BE49-F238E27FC236}">
                <a16:creationId xmlns:a16="http://schemas.microsoft.com/office/drawing/2014/main" id="{20874C67-B448-0924-5262-ACD934EDCDA7}"/>
              </a:ext>
            </a:extLst>
          </p:cNvPr>
          <p:cNvSpPr/>
          <p:nvPr/>
        </p:nvSpPr>
        <p:spPr>
          <a:xfrm>
            <a:off x="7391400" y="3666123"/>
            <a:ext cx="4800600" cy="31918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ular Callout 5">
            <a:extLst>
              <a:ext uri="{FF2B5EF4-FFF2-40B4-BE49-F238E27FC236}">
                <a16:creationId xmlns:a16="http://schemas.microsoft.com/office/drawing/2014/main" id="{BD99FE86-6221-169C-7D09-8AEC074E3AE1}"/>
              </a:ext>
            </a:extLst>
          </p:cNvPr>
          <p:cNvSpPr/>
          <p:nvPr/>
        </p:nvSpPr>
        <p:spPr>
          <a:xfrm>
            <a:off x="431800" y="2617960"/>
            <a:ext cx="7035800" cy="1219200"/>
          </a:xfrm>
          <a:prstGeom prst="wedgeRoundRectCallout">
            <a:avLst>
              <a:gd name="adj1" fmla="val -55642"/>
              <a:gd name="adj2" fmla="val 32870"/>
              <a:gd name="adj3" fmla="val 16667"/>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UTM Avo" panose="02040603050506020204" pitchFamily="18" charset="0"/>
                <a:cs typeface="Arial" panose="020B0604020202020204" pitchFamily="34" charset="0"/>
              </a:rPr>
              <a:t>Cơ quan thần kinh có chức năng gì? </a:t>
            </a:r>
          </a:p>
        </p:txBody>
      </p:sp>
      <p:sp>
        <p:nvSpPr>
          <p:cNvPr id="4" name="Rounded Rectangular Callout 10">
            <a:extLst>
              <a:ext uri="{FF2B5EF4-FFF2-40B4-BE49-F238E27FC236}">
                <a16:creationId xmlns:a16="http://schemas.microsoft.com/office/drawing/2014/main" id="{17E064EB-7192-5A63-B97A-C03DCB61DC19}"/>
              </a:ext>
            </a:extLst>
          </p:cNvPr>
          <p:cNvSpPr/>
          <p:nvPr/>
        </p:nvSpPr>
        <p:spPr>
          <a:xfrm>
            <a:off x="2667000" y="4202936"/>
            <a:ext cx="9078278" cy="2339465"/>
          </a:xfrm>
          <a:prstGeom prst="wedgeRoundRectCallout">
            <a:avLst>
              <a:gd name="adj1" fmla="val 58006"/>
              <a:gd name="adj2" fmla="val 32620"/>
              <a:gd name="adj3" fmla="val 16667"/>
            </a:avLst>
          </a:prstGeom>
          <a:solidFill>
            <a:schemeClr val="tx2">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667">
                <a:solidFill>
                  <a:schemeClr val="tx1"/>
                </a:solidFill>
                <a:latin typeface="UTM Avo" panose="02040603050506020204" pitchFamily="18" charset="0"/>
                <a:cs typeface="Arial" panose="020B0604020202020204" pitchFamily="34" charset="0"/>
              </a:rPr>
              <a:t>Cơ quan thần kinh có chức năng; tiếp nhận và trả lời kích thích từ bên trong và bên ngoài của cơ thể; điều khiển, phối hợp mọi hoạt động của cơ thể.</a:t>
            </a:r>
          </a:p>
        </p:txBody>
      </p:sp>
      <p:pic>
        <p:nvPicPr>
          <p:cNvPr id="5" name="Picture 10">
            <a:extLst>
              <a:ext uri="{FF2B5EF4-FFF2-40B4-BE49-F238E27FC236}">
                <a16:creationId xmlns:a16="http://schemas.microsoft.com/office/drawing/2014/main" id="{D74DFD9C-916E-DF09-3124-6D0B4C7991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27593" y="2985642"/>
            <a:ext cx="1626111" cy="1496022"/>
          </a:xfrm>
          <a:prstGeom prst="rect">
            <a:avLst/>
          </a:prstGeom>
        </p:spPr>
      </p:pic>
      <p:sp>
        <p:nvSpPr>
          <p:cNvPr id="7" name="TextBox 6">
            <a:extLst>
              <a:ext uri="{FF2B5EF4-FFF2-40B4-BE49-F238E27FC236}">
                <a16:creationId xmlns:a16="http://schemas.microsoft.com/office/drawing/2014/main" id="{1698CDA0-9581-774E-AEFB-007653C772DE}"/>
              </a:ext>
            </a:extLst>
          </p:cNvPr>
          <p:cNvSpPr txBox="1"/>
          <p:nvPr/>
        </p:nvSpPr>
        <p:spPr>
          <a:xfrm>
            <a:off x="632012" y="1524655"/>
            <a:ext cx="11074400" cy="492443"/>
          </a:xfrm>
          <a:prstGeom prst="rect">
            <a:avLst/>
          </a:prstGeom>
          <a:noFill/>
        </p:spPr>
        <p:txBody>
          <a:bodyPr wrap="square" rtlCol="0">
            <a:spAutoFit/>
          </a:bodyPr>
          <a:lstStyle/>
          <a:p>
            <a:r>
              <a:rPr lang="en-US" sz="2600">
                <a:solidFill>
                  <a:srgbClr val="C00000"/>
                </a:solidFill>
                <a:latin typeface="UTM Avo" panose="02040603050506020204" pitchFamily="18" charset="0"/>
                <a:cs typeface="Arial" panose="020B0604020202020204" pitchFamily="34" charset="0"/>
              </a:rPr>
              <a:t>HĐ 2. Chơi trò chơi "Chanh - Chua - Cua - Cắp"</a:t>
            </a:r>
          </a:p>
        </p:txBody>
      </p:sp>
    </p:spTree>
    <p:extLst>
      <p:ext uri="{BB962C8B-B14F-4D97-AF65-F5344CB8AC3E}">
        <p14:creationId xmlns:p14="http://schemas.microsoft.com/office/powerpoint/2010/main" val="164505043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5" name="Rectangle 4">
            <a:extLst>
              <a:ext uri="{FF2B5EF4-FFF2-40B4-BE49-F238E27FC236}">
                <a16:creationId xmlns:a16="http://schemas.microsoft.com/office/drawing/2014/main" id="{8DFD3F17-4D4C-8608-AF58-132AF892C73E}"/>
              </a:ext>
            </a:extLst>
          </p:cNvPr>
          <p:cNvSpPr/>
          <p:nvPr/>
        </p:nvSpPr>
        <p:spPr>
          <a:xfrm>
            <a:off x="7391400" y="3666123"/>
            <a:ext cx="4800600" cy="31918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E0B5A79-FF73-6014-BD5F-FB49253949B1}"/>
              </a:ext>
            </a:extLst>
          </p:cNvPr>
          <p:cNvPicPr>
            <a:picLocks noChangeAspect="1"/>
          </p:cNvPicPr>
          <p:nvPr/>
        </p:nvPicPr>
        <p:blipFill rotWithShape="1">
          <a:blip r:embed="rId4">
            <a:extLst>
              <a:ext uri="{28A0092B-C50C-407E-A947-70E740481C1C}">
                <a14:useLocalDpi xmlns:a14="http://schemas.microsoft.com/office/drawing/2010/main" val="0"/>
              </a:ext>
            </a:extLst>
          </a:blip>
          <a:srcRect l="17929" t="14738" r="19192" b="3404"/>
          <a:stretch/>
        </p:blipFill>
        <p:spPr>
          <a:xfrm>
            <a:off x="1066800" y="2011803"/>
            <a:ext cx="5435600" cy="4846197"/>
          </a:xfrm>
          <a:prstGeom prst="rect">
            <a:avLst/>
          </a:prstGeom>
        </p:spPr>
      </p:pic>
      <p:sp>
        <p:nvSpPr>
          <p:cNvPr id="3" name="TextBox 2">
            <a:extLst>
              <a:ext uri="{FF2B5EF4-FFF2-40B4-BE49-F238E27FC236}">
                <a16:creationId xmlns:a16="http://schemas.microsoft.com/office/drawing/2014/main" id="{07EE09A7-C96D-EBD3-5364-A3C1D1B34600}"/>
              </a:ext>
            </a:extLst>
          </p:cNvPr>
          <p:cNvSpPr txBox="1"/>
          <p:nvPr/>
        </p:nvSpPr>
        <p:spPr>
          <a:xfrm>
            <a:off x="607649" y="1488583"/>
            <a:ext cx="11074400" cy="523220"/>
          </a:xfrm>
          <a:prstGeom prst="rect">
            <a:avLst/>
          </a:prstGeom>
          <a:noFill/>
        </p:spPr>
        <p:txBody>
          <a:bodyPr wrap="square" rtlCol="0">
            <a:spAutoFit/>
          </a:bodyPr>
          <a:lstStyle/>
          <a:p>
            <a:r>
              <a:rPr lang="en-US" sz="2800">
                <a:solidFill>
                  <a:srgbClr val="C00000"/>
                </a:solidFill>
                <a:latin typeface="UTM Avo" panose="02040603050506020204" pitchFamily="18" charset="0"/>
                <a:cs typeface="Arial" panose="020B0604020202020204" pitchFamily="34" charset="0"/>
              </a:rPr>
              <a:t>HĐ 3. Các hoạt động có lợi đối vơi cơ quan thần kinh</a:t>
            </a:r>
          </a:p>
        </p:txBody>
      </p:sp>
      <p:sp>
        <p:nvSpPr>
          <p:cNvPr id="4" name="Rounded Rectangle 6">
            <a:extLst>
              <a:ext uri="{FF2B5EF4-FFF2-40B4-BE49-F238E27FC236}">
                <a16:creationId xmlns:a16="http://schemas.microsoft.com/office/drawing/2014/main" id="{AC956AC0-0A8F-3361-D978-251B460E92EB}"/>
              </a:ext>
            </a:extLst>
          </p:cNvPr>
          <p:cNvSpPr/>
          <p:nvPr/>
        </p:nvSpPr>
        <p:spPr>
          <a:xfrm>
            <a:off x="6400800" y="2286000"/>
            <a:ext cx="5435600" cy="2730464"/>
          </a:xfrm>
          <a:prstGeom prst="roundRect">
            <a:avLst/>
          </a:prstGeom>
          <a:solidFill>
            <a:schemeClr val="tx2">
              <a:lumMod val="20000"/>
              <a:lumOff val="80000"/>
            </a:schemeClr>
          </a:solidFill>
        </p:spPr>
        <p:txBody>
          <a:bodyPr wrap="square">
            <a:spAutoFit/>
          </a:bodyPr>
          <a:lstStyle/>
          <a:p>
            <a:pPr>
              <a:lnSpc>
                <a:spcPct val="150000"/>
              </a:lnSpc>
            </a:pPr>
            <a:r>
              <a:rPr lang="en-US" sz="2667" dirty="0" err="1">
                <a:latin typeface="UTM Avo" panose="02040603050506020204" pitchFamily="18" charset="0"/>
                <a:cs typeface="Arial" panose="020B0604020202020204" pitchFamily="34" charset="0"/>
              </a:rPr>
              <a:t>Làm</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việc</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nhóm</a:t>
            </a:r>
            <a:r>
              <a:rPr lang="en-US" sz="2667" dirty="0">
                <a:latin typeface="UTM Avo" panose="02040603050506020204" pitchFamily="18" charset="0"/>
                <a:cs typeface="Arial" panose="020B0604020202020204" pitchFamily="34" charset="0"/>
              </a:rPr>
              <a:t>: Quan </a:t>
            </a:r>
            <a:r>
              <a:rPr lang="en-US" sz="2667" dirty="0" err="1">
                <a:latin typeface="UTM Avo" panose="02040603050506020204" pitchFamily="18" charset="0"/>
                <a:cs typeface="Arial" panose="020B0604020202020204" pitchFamily="34" charset="0"/>
              </a:rPr>
              <a:t>sát</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các</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hình</a:t>
            </a:r>
            <a:r>
              <a:rPr lang="en-US" sz="2667" dirty="0">
                <a:latin typeface="UTM Avo" panose="02040603050506020204" pitchFamily="18" charset="0"/>
                <a:cs typeface="Arial" panose="020B0604020202020204" pitchFamily="34" charset="0"/>
              </a:rPr>
              <a:t> 1 – 4 ở </a:t>
            </a:r>
            <a:r>
              <a:rPr lang="en-US" sz="2667" dirty="0" err="1">
                <a:latin typeface="UTM Avo" panose="02040603050506020204" pitchFamily="18" charset="0"/>
                <a:cs typeface="Arial" panose="020B0604020202020204" pitchFamily="34" charset="0"/>
              </a:rPr>
              <a:t>trang</a:t>
            </a:r>
            <a:r>
              <a:rPr lang="en-US" sz="2667" dirty="0">
                <a:latin typeface="UTM Avo" panose="02040603050506020204" pitchFamily="18" charset="0"/>
                <a:cs typeface="Arial" panose="020B0604020202020204" pitchFamily="34" charset="0"/>
              </a:rPr>
              <a:t> 98 SGK, </a:t>
            </a:r>
            <a:r>
              <a:rPr lang="en-US" sz="2667" dirty="0" err="1">
                <a:latin typeface="UTM Avo" panose="02040603050506020204" pitchFamily="18" charset="0"/>
                <a:cs typeface="Arial" panose="020B0604020202020204" pitchFamily="34" charset="0"/>
              </a:rPr>
              <a:t>hãy</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chỉ</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ra</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các</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hoạt</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động</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có</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lợi</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cho</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cơ</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quan</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thần</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kinh</a:t>
            </a:r>
            <a:r>
              <a:rPr lang="en-US" sz="2667" dirty="0">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57236766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3" name="Rectangle 2">
            <a:extLst>
              <a:ext uri="{FF2B5EF4-FFF2-40B4-BE49-F238E27FC236}">
                <a16:creationId xmlns:a16="http://schemas.microsoft.com/office/drawing/2014/main" id="{F1C08E82-6274-BAAA-EAE9-207B5092260D}"/>
              </a:ext>
            </a:extLst>
          </p:cNvPr>
          <p:cNvSpPr/>
          <p:nvPr/>
        </p:nvSpPr>
        <p:spPr>
          <a:xfrm>
            <a:off x="7391400" y="3666123"/>
            <a:ext cx="4800600" cy="31918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D68B31B7-F067-2724-106F-695E6E3C7179}"/>
              </a:ext>
            </a:extLst>
          </p:cNvPr>
          <p:cNvGraphicFramePr>
            <a:graphicFrameLocks noGrp="1"/>
          </p:cNvGraphicFramePr>
          <p:nvPr>
            <p:extLst>
              <p:ext uri="{D42A27DB-BD31-4B8C-83A1-F6EECF244321}">
                <p14:modId xmlns:p14="http://schemas.microsoft.com/office/powerpoint/2010/main" val="1012942571"/>
              </p:ext>
            </p:extLst>
          </p:nvPr>
        </p:nvGraphicFramePr>
        <p:xfrm>
          <a:off x="1066800" y="1524000"/>
          <a:ext cx="9677401" cy="5240844"/>
        </p:xfrm>
        <a:graphic>
          <a:graphicData uri="http://schemas.openxmlformats.org/drawingml/2006/table">
            <a:tbl>
              <a:tblPr firstRow="1" firstCol="1" bandRow="1"/>
              <a:tblGrid>
                <a:gridCol w="768769">
                  <a:extLst>
                    <a:ext uri="{9D8B030D-6E8A-4147-A177-3AD203B41FA5}">
                      <a16:colId xmlns:a16="http://schemas.microsoft.com/office/drawing/2014/main" val="4080569049"/>
                    </a:ext>
                  </a:extLst>
                </a:gridCol>
                <a:gridCol w="2055098">
                  <a:extLst>
                    <a:ext uri="{9D8B030D-6E8A-4147-A177-3AD203B41FA5}">
                      <a16:colId xmlns:a16="http://schemas.microsoft.com/office/drawing/2014/main" val="3597457055"/>
                    </a:ext>
                  </a:extLst>
                </a:gridCol>
                <a:gridCol w="6853534">
                  <a:extLst>
                    <a:ext uri="{9D8B030D-6E8A-4147-A177-3AD203B41FA5}">
                      <a16:colId xmlns:a16="http://schemas.microsoft.com/office/drawing/2014/main" val="1237429205"/>
                    </a:ext>
                  </a:extLst>
                </a:gridCol>
              </a:tblGrid>
              <a:tr h="437452">
                <a:tc>
                  <a:txBody>
                    <a:bodyPr/>
                    <a:lstStyle/>
                    <a:p>
                      <a:pPr algn="ctr">
                        <a:lnSpc>
                          <a:spcPct val="150000"/>
                        </a:lnSpc>
                        <a:spcAft>
                          <a:spcPts val="1000"/>
                        </a:spcAft>
                      </a:pPr>
                      <a:r>
                        <a:rPr lang="en-US" sz="2000" b="1">
                          <a:effectLst/>
                          <a:latin typeface="UTM Avo" panose="02040603050506020204" pitchFamily="18" charset="0"/>
                          <a:ea typeface="Times New Roman" panose="02020603050405020304" pitchFamily="18" charset="0"/>
                          <a:cs typeface="Arial" panose="020B0604020202020204" pitchFamily="34" charset="0"/>
                        </a:rPr>
                        <a:t>Hình</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50000"/>
                        </a:lnSpc>
                        <a:spcAft>
                          <a:spcPts val="1000"/>
                        </a:spcAft>
                      </a:pPr>
                      <a:r>
                        <a:rPr lang="en-US" sz="2000" b="1">
                          <a:effectLst/>
                          <a:latin typeface="UTM Avo" panose="02040603050506020204" pitchFamily="18" charset="0"/>
                          <a:ea typeface="Times New Roman" panose="02020603050405020304" pitchFamily="18" charset="0"/>
                          <a:cs typeface="Arial" panose="020B0604020202020204" pitchFamily="34" charset="0"/>
                        </a:rPr>
                        <a:t>Hoạt động</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50000"/>
                        </a:lnSpc>
                        <a:spcAft>
                          <a:spcPts val="1000"/>
                        </a:spcAft>
                      </a:pPr>
                      <a:r>
                        <a:rPr lang="en-US" sz="2000" b="1">
                          <a:effectLst/>
                          <a:latin typeface="UTM Avo" panose="02040603050506020204" pitchFamily="18" charset="0"/>
                          <a:ea typeface="Times New Roman" panose="02020603050405020304" pitchFamily="18" charset="0"/>
                          <a:cs typeface="Arial" panose="020B0604020202020204" pitchFamily="34" charset="0"/>
                        </a:rPr>
                        <a:t>Ích lợi đối với cơ quan thần kinh</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43148315"/>
                  </a:ext>
                </a:extLst>
              </a:tr>
              <a:tr h="1934622">
                <a:tc>
                  <a:txBody>
                    <a:bodyPr/>
                    <a:lstStyle/>
                    <a:p>
                      <a:pPr algn="ctr">
                        <a:lnSpc>
                          <a:spcPct val="150000"/>
                        </a:lnSpc>
                        <a:spcAft>
                          <a:spcPts val="1000"/>
                        </a:spcAft>
                      </a:pPr>
                      <a:r>
                        <a:rPr lang="en-US" sz="2000">
                          <a:effectLst/>
                          <a:latin typeface="UTM Avo" panose="02040603050506020204" pitchFamily="18" charset="0"/>
                          <a:ea typeface="Times New Roman" panose="02020603050405020304" pitchFamily="18" charset="0"/>
                          <a:cs typeface="Arial" panose="020B0604020202020204" pitchFamily="34" charset="0"/>
                        </a:rPr>
                        <a:t>1</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spcAft>
                          <a:spcPts val="1000"/>
                        </a:spcAft>
                      </a:pPr>
                      <a:r>
                        <a:rPr lang="en-US" sz="2000">
                          <a:effectLst/>
                          <a:latin typeface="UTM Avo" panose="02040603050506020204" pitchFamily="18" charset="0"/>
                          <a:ea typeface="Times New Roman" panose="02020603050405020304" pitchFamily="18" charset="0"/>
                          <a:cs typeface="Arial" panose="020B0604020202020204" pitchFamily="34" charset="0"/>
                        </a:rPr>
                        <a:t>Chơi bóng</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nSpc>
                          <a:spcPct val="150000"/>
                        </a:lnSpc>
                        <a:spcAft>
                          <a:spcPts val="1000"/>
                        </a:spcAft>
                      </a:pPr>
                      <a:r>
                        <a:rPr lang="en-US" sz="2000">
                          <a:effectLst/>
                          <a:latin typeface="UTM Avo" panose="02040603050506020204" pitchFamily="18" charset="0"/>
                          <a:ea typeface="Times New Roman" panose="02020603050405020304" pitchFamily="18" charset="0"/>
                          <a:cs typeface="Arial" panose="020B0604020202020204" pitchFamily="34" charset="0"/>
                        </a:rPr>
                        <a:t>Hoạt động thể chất thường xuyên không chỉ có lợi đối với cơ quan tuần hoàn mà còn giúp thần kinh được thư giãn, giảm căng thẳng, cải thiện chức năng nhận thức của não</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269951672"/>
                  </a:ext>
                </a:extLst>
              </a:tr>
              <a:tr h="437452">
                <a:tc>
                  <a:txBody>
                    <a:bodyPr/>
                    <a:lstStyle/>
                    <a:p>
                      <a:pPr algn="ctr">
                        <a:lnSpc>
                          <a:spcPct val="150000"/>
                        </a:lnSpc>
                        <a:spcAft>
                          <a:spcPts val="1000"/>
                        </a:spcAft>
                      </a:pPr>
                      <a:r>
                        <a:rPr lang="en-US" sz="2000">
                          <a:effectLst/>
                          <a:latin typeface="UTM Avo" panose="02040603050506020204" pitchFamily="18" charset="0"/>
                          <a:ea typeface="Times New Roman" panose="02020603050405020304" pitchFamily="18" charset="0"/>
                          <a:cs typeface="Arial" panose="020B0604020202020204" pitchFamily="34" charset="0"/>
                        </a:rPr>
                        <a:t>2</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spcAft>
                          <a:spcPts val="1000"/>
                        </a:spcAft>
                      </a:pPr>
                      <a:r>
                        <a:rPr lang="en-US" sz="2000">
                          <a:effectLst/>
                          <a:latin typeface="UTM Avo" panose="02040603050506020204" pitchFamily="18" charset="0"/>
                          <a:ea typeface="Times New Roman" panose="02020603050405020304" pitchFamily="18" charset="0"/>
                          <a:cs typeface="Arial" panose="020B0604020202020204" pitchFamily="34" charset="0"/>
                        </a:rPr>
                        <a:t>Ngủ</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nSpc>
                          <a:spcPct val="150000"/>
                        </a:lnSpc>
                        <a:spcAft>
                          <a:spcPts val="1000"/>
                        </a:spcAft>
                      </a:pPr>
                      <a:r>
                        <a:rPr lang="en-US" sz="2000">
                          <a:effectLst/>
                          <a:latin typeface="UTM Avo" panose="02040603050506020204" pitchFamily="18" charset="0"/>
                          <a:ea typeface="Times New Roman" panose="02020603050405020304" pitchFamily="18" charset="0"/>
                          <a:cs typeface="Arial" panose="020B0604020202020204" pitchFamily="34" charset="0"/>
                        </a:rPr>
                        <a:t>Khi ngủ, cơ quan thần kinh được nghỉ ngơi.</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08688236"/>
                  </a:ext>
                </a:extLst>
              </a:tr>
              <a:tr h="1934622">
                <a:tc>
                  <a:txBody>
                    <a:bodyPr/>
                    <a:lstStyle/>
                    <a:p>
                      <a:pPr algn="ctr">
                        <a:lnSpc>
                          <a:spcPct val="150000"/>
                        </a:lnSpc>
                        <a:spcAft>
                          <a:spcPts val="1000"/>
                        </a:spcAft>
                      </a:pPr>
                      <a:r>
                        <a:rPr lang="en-US" sz="2000">
                          <a:effectLst/>
                          <a:latin typeface="UTM Avo" panose="02040603050506020204" pitchFamily="18" charset="0"/>
                          <a:ea typeface="Times New Roman" panose="02020603050405020304" pitchFamily="18" charset="0"/>
                          <a:cs typeface="Arial" panose="020B0604020202020204" pitchFamily="34" charset="0"/>
                        </a:rPr>
                        <a:t>3</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spcAft>
                          <a:spcPts val="1000"/>
                        </a:spcAft>
                      </a:pPr>
                      <a:r>
                        <a:rPr lang="en-US" sz="2000">
                          <a:effectLst/>
                          <a:latin typeface="UTM Avo" panose="02040603050506020204" pitchFamily="18" charset="0"/>
                          <a:ea typeface="Times New Roman" panose="02020603050405020304" pitchFamily="18" charset="0"/>
                          <a:cs typeface="Arial" panose="020B0604020202020204" pitchFamily="34" charset="0"/>
                        </a:rPr>
                        <a:t>Vẽ tranh</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nSpc>
                          <a:spcPct val="150000"/>
                        </a:lnSpc>
                        <a:spcAft>
                          <a:spcPts val="1000"/>
                        </a:spcAft>
                      </a:pPr>
                      <a:r>
                        <a:rPr lang="en-US" sz="2000">
                          <a:effectLst/>
                          <a:latin typeface="UTM Avo" panose="02040603050506020204" pitchFamily="18" charset="0"/>
                          <a:ea typeface="Times New Roman" panose="02020603050405020304" pitchFamily="18" charset="0"/>
                          <a:cs typeface="Arial" panose="020B0604020202020204" pitchFamily="34" charset="0"/>
                        </a:rPr>
                        <a:t>Vẽ tranh giúp kích thích não hoạt động tích cực để có thể nhận diện, xác định về những màu sắc, hình dáng, kích thước,… của sự vật, đồng thời giúp tăng cường trí nhớ và tư duy sáng tạo,…</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620737067"/>
                  </a:ext>
                </a:extLst>
              </a:tr>
              <a:tr h="437452">
                <a:tc>
                  <a:txBody>
                    <a:bodyPr/>
                    <a:lstStyle/>
                    <a:p>
                      <a:pPr algn="ctr">
                        <a:lnSpc>
                          <a:spcPct val="150000"/>
                        </a:lnSpc>
                        <a:spcAft>
                          <a:spcPts val="1000"/>
                        </a:spcAft>
                      </a:pPr>
                      <a:r>
                        <a:rPr lang="en-US" sz="2000">
                          <a:effectLst/>
                          <a:latin typeface="UTM Avo" panose="02040603050506020204" pitchFamily="18" charset="0"/>
                          <a:ea typeface="Times New Roman" panose="02020603050405020304" pitchFamily="18" charset="0"/>
                          <a:cs typeface="Arial" panose="020B0604020202020204" pitchFamily="34" charset="0"/>
                        </a:rPr>
                        <a:t>4</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spcAft>
                          <a:spcPts val="1000"/>
                        </a:spcAft>
                      </a:pPr>
                      <a:r>
                        <a:rPr lang="en-US" sz="2000">
                          <a:effectLst/>
                          <a:latin typeface="UTM Avo" panose="02040603050506020204" pitchFamily="18" charset="0"/>
                          <a:ea typeface="Times New Roman" panose="02020603050405020304" pitchFamily="18" charset="0"/>
                          <a:cs typeface="Arial" panose="020B0604020202020204" pitchFamily="34" charset="0"/>
                        </a:rPr>
                        <a:t>Xem văn nghệ</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nSpc>
                          <a:spcPct val="150000"/>
                        </a:lnSpc>
                        <a:spcAft>
                          <a:spcPts val="1000"/>
                        </a:spcAft>
                      </a:pPr>
                      <a:r>
                        <a:rPr lang="en-US" sz="2000">
                          <a:effectLst/>
                          <a:latin typeface="UTM Avo" panose="02040603050506020204" pitchFamily="18" charset="0"/>
                          <a:ea typeface="Times New Roman" panose="02020603050405020304" pitchFamily="18" charset="0"/>
                          <a:cs typeface="Arial" panose="020B0604020202020204" pitchFamily="34" charset="0"/>
                        </a:rPr>
                        <a:t>Giúp giải trí, thần kinh thư giãn.</a:t>
                      </a:r>
                      <a:endParaRPr lang="en-US" sz="2000">
                        <a:effectLst/>
                        <a:latin typeface="UTM Avo" panose="02040603050506020204" pitchFamily="18" charset="0"/>
                        <a:ea typeface="Calibri" panose="020F0502020204030204" pitchFamily="34" charset="0"/>
                        <a:cs typeface="Arial" panose="020B0604020202020204" pitchFamily="34"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133608001"/>
                  </a:ext>
                </a:extLst>
              </a:tr>
            </a:tbl>
          </a:graphicData>
        </a:graphic>
      </p:graphicFrame>
    </p:spTree>
    <p:extLst>
      <p:ext uri="{BB962C8B-B14F-4D97-AF65-F5344CB8AC3E}">
        <p14:creationId xmlns:p14="http://schemas.microsoft.com/office/powerpoint/2010/main" val="68169455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pic>
        <p:nvPicPr>
          <p:cNvPr id="2" name="Picture 1">
            <a:extLst>
              <a:ext uri="{FF2B5EF4-FFF2-40B4-BE49-F238E27FC236}">
                <a16:creationId xmlns:a16="http://schemas.microsoft.com/office/drawing/2014/main" id="{502C7B6A-6607-9EA1-37BE-35694944C08A}"/>
              </a:ext>
            </a:extLst>
          </p:cNvPr>
          <p:cNvPicPr>
            <a:picLocks noChangeAspect="1"/>
          </p:cNvPicPr>
          <p:nvPr/>
        </p:nvPicPr>
        <p:blipFill rotWithShape="1">
          <a:blip r:embed="rId4">
            <a:extLst>
              <a:ext uri="{28A0092B-C50C-407E-A947-70E740481C1C}">
                <a14:useLocalDpi xmlns:a14="http://schemas.microsoft.com/office/drawing/2010/main" val="0"/>
              </a:ext>
            </a:extLst>
          </a:blip>
          <a:srcRect l="21293" t="30928" r="10525" b="15102"/>
          <a:stretch/>
        </p:blipFill>
        <p:spPr>
          <a:xfrm>
            <a:off x="1698747" y="2917255"/>
            <a:ext cx="8794507" cy="3615520"/>
          </a:xfrm>
          <a:prstGeom prst="rect">
            <a:avLst/>
          </a:prstGeom>
        </p:spPr>
      </p:pic>
      <p:sp>
        <p:nvSpPr>
          <p:cNvPr id="3" name="TextBox 2">
            <a:extLst>
              <a:ext uri="{FF2B5EF4-FFF2-40B4-BE49-F238E27FC236}">
                <a16:creationId xmlns:a16="http://schemas.microsoft.com/office/drawing/2014/main" id="{4EA02FB9-D169-F3AE-DE98-7118EA5E4C9E}"/>
              </a:ext>
            </a:extLst>
          </p:cNvPr>
          <p:cNvSpPr txBox="1"/>
          <p:nvPr/>
        </p:nvSpPr>
        <p:spPr>
          <a:xfrm>
            <a:off x="762000" y="1600200"/>
            <a:ext cx="11074400" cy="605422"/>
          </a:xfrm>
          <a:prstGeom prst="rect">
            <a:avLst/>
          </a:prstGeom>
          <a:noFill/>
        </p:spPr>
        <p:txBody>
          <a:bodyPr wrap="square" rtlCol="0">
            <a:spAutoFit/>
          </a:bodyPr>
          <a:lstStyle/>
          <a:p>
            <a:r>
              <a:rPr lang="en-US" sz="3334">
                <a:solidFill>
                  <a:srgbClr val="C00000"/>
                </a:solidFill>
                <a:latin typeface="UTM Avo" panose="02040603050506020204" pitchFamily="18" charset="0"/>
                <a:cs typeface="Arial" panose="020B0604020202020204" pitchFamily="34" charset="0"/>
              </a:rPr>
              <a:t>HĐ 4. Xây dựng thời gian biểu </a:t>
            </a:r>
          </a:p>
        </p:txBody>
      </p:sp>
      <p:sp>
        <p:nvSpPr>
          <p:cNvPr id="4" name="TextBox 3">
            <a:extLst>
              <a:ext uri="{FF2B5EF4-FFF2-40B4-BE49-F238E27FC236}">
                <a16:creationId xmlns:a16="http://schemas.microsoft.com/office/drawing/2014/main" id="{6FA0DA42-7348-C854-42ED-B3A12DF8009F}"/>
              </a:ext>
            </a:extLst>
          </p:cNvPr>
          <p:cNvSpPr txBox="1"/>
          <p:nvPr/>
        </p:nvSpPr>
        <p:spPr>
          <a:xfrm>
            <a:off x="457200" y="2290868"/>
            <a:ext cx="12217400" cy="461665"/>
          </a:xfrm>
          <a:prstGeom prst="rect">
            <a:avLst/>
          </a:prstGeom>
          <a:noFill/>
        </p:spPr>
        <p:txBody>
          <a:bodyPr wrap="square" rtlCol="0">
            <a:spAutoFit/>
          </a:bodyPr>
          <a:lstStyle/>
          <a:p>
            <a:pPr marL="381019" indent="-381019">
              <a:buFont typeface="Wingdings" panose="05000000000000000000" pitchFamily="2" charset="2"/>
              <a:buChar char="Ø"/>
            </a:pPr>
            <a:r>
              <a:rPr lang="en-US" sz="2400">
                <a:latin typeface="UTM Avo" panose="02040603050506020204" pitchFamily="18" charset="0"/>
                <a:cs typeface="Arial" panose="020B0604020202020204" pitchFamily="34" charset="0"/>
              </a:rPr>
              <a:t>Các em thực hiện xây dựng thời gian biểu theo bảng gợi ý dưới đây: </a:t>
            </a:r>
          </a:p>
        </p:txBody>
      </p:sp>
    </p:spTree>
    <p:extLst>
      <p:ext uri="{BB962C8B-B14F-4D97-AF65-F5344CB8AC3E}">
        <p14:creationId xmlns:p14="http://schemas.microsoft.com/office/powerpoint/2010/main" val="140647534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
        <p:nvSpPr>
          <p:cNvPr id="2" name="TextBox 1">
            <a:extLst>
              <a:ext uri="{FF2B5EF4-FFF2-40B4-BE49-F238E27FC236}">
                <a16:creationId xmlns:a16="http://schemas.microsoft.com/office/drawing/2014/main" id="{200590EA-8ABB-F6EC-7C6D-F104EEB4D9BC}"/>
              </a:ext>
            </a:extLst>
          </p:cNvPr>
          <p:cNvSpPr txBox="1"/>
          <p:nvPr/>
        </p:nvSpPr>
        <p:spPr>
          <a:xfrm>
            <a:off x="17515" y="845653"/>
            <a:ext cx="12192000" cy="707886"/>
          </a:xfrm>
          <a:prstGeom prst="rect">
            <a:avLst/>
          </a:prstGeom>
          <a:noFill/>
        </p:spPr>
        <p:txBody>
          <a:bodyPr wrap="square" rtlCol="0">
            <a:spAutoFit/>
          </a:bodyPr>
          <a:lstStyle/>
          <a:p>
            <a:pPr algn="ctr"/>
            <a:r>
              <a:rPr lang="en-US" sz="4000" b="1">
                <a:latin typeface="UTM Avo" panose="02040603050506020204" pitchFamily="18" charset="0"/>
                <a:cs typeface="Arial" panose="020B0604020202020204" pitchFamily="34" charset="0"/>
              </a:rPr>
              <a:t>HƯỚNG DẪN VỀ NHÀ </a:t>
            </a:r>
          </a:p>
        </p:txBody>
      </p:sp>
      <p:sp>
        <p:nvSpPr>
          <p:cNvPr id="3" name="Rounded Rectangle 27">
            <a:extLst>
              <a:ext uri="{FF2B5EF4-FFF2-40B4-BE49-F238E27FC236}">
                <a16:creationId xmlns:a16="http://schemas.microsoft.com/office/drawing/2014/main" id="{D17BAE61-3059-8943-3C18-632B6B783AA2}"/>
              </a:ext>
            </a:extLst>
          </p:cNvPr>
          <p:cNvSpPr/>
          <p:nvPr/>
        </p:nvSpPr>
        <p:spPr>
          <a:xfrm>
            <a:off x="942816" y="1800453"/>
            <a:ext cx="4741915" cy="2535089"/>
          </a:xfrm>
          <a:prstGeom prst="round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a:solidFill>
                  <a:schemeClr val="tx1"/>
                </a:solidFill>
                <a:latin typeface="UTM Avo" panose="02040603050506020204" pitchFamily="18" charset="0"/>
                <a:cs typeface="Arial" panose="020B0604020202020204" pitchFamily="34" charset="0"/>
              </a:rPr>
              <a:t>Ôn tập lại nội dung bài học ngày hôm nay </a:t>
            </a:r>
          </a:p>
        </p:txBody>
      </p:sp>
      <p:sp>
        <p:nvSpPr>
          <p:cNvPr id="4" name="Rounded Rectangle 28">
            <a:extLst>
              <a:ext uri="{FF2B5EF4-FFF2-40B4-BE49-F238E27FC236}">
                <a16:creationId xmlns:a16="http://schemas.microsoft.com/office/drawing/2014/main" id="{C640EB15-7815-CD2B-3B32-03D46F5AEA46}"/>
              </a:ext>
            </a:extLst>
          </p:cNvPr>
          <p:cNvSpPr/>
          <p:nvPr/>
        </p:nvSpPr>
        <p:spPr>
          <a:xfrm>
            <a:off x="6477000" y="1800453"/>
            <a:ext cx="4741915" cy="2535089"/>
          </a:xfrm>
          <a:prstGeom prst="round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a:solidFill>
                  <a:schemeClr val="tx1"/>
                </a:solidFill>
                <a:latin typeface="UTM Avo" panose="02040603050506020204" pitchFamily="18" charset="0"/>
                <a:cs typeface="Arial" panose="020B0604020202020204" pitchFamily="34" charset="0"/>
              </a:rPr>
              <a:t>Soạn bài mới, </a:t>
            </a:r>
            <a:r>
              <a:rPr lang="en-US" sz="3000" b="1" i="1">
                <a:solidFill>
                  <a:schemeClr val="tx1"/>
                </a:solidFill>
                <a:latin typeface="UTM Avo" panose="02040603050506020204" pitchFamily="18" charset="0"/>
                <a:cs typeface="Arial" panose="020B0604020202020204" pitchFamily="34" charset="0"/>
              </a:rPr>
              <a:t>Bài 18. Thức ăn đồ uống có lợi cho sức khoẻ</a:t>
            </a:r>
          </a:p>
        </p:txBody>
      </p:sp>
      <p:pic>
        <p:nvPicPr>
          <p:cNvPr id="5" name="Picture 14">
            <a:extLst>
              <a:ext uri="{FF2B5EF4-FFF2-40B4-BE49-F238E27FC236}">
                <a16:creationId xmlns:a16="http://schemas.microsoft.com/office/drawing/2014/main" id="{593F0B1F-2368-52A1-3516-7F2E900721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75701" y="4582456"/>
            <a:ext cx="4084531" cy="2279679"/>
          </a:xfrm>
          <a:prstGeom prst="rect">
            <a:avLst/>
          </a:prstGeom>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97F0D54-B65E-6BA3-06C1-B63951AD2BD6}"/>
              </a:ext>
            </a:extLst>
          </p:cNvPr>
          <p:cNvPicPr>
            <a:picLocks noChangeAspect="1"/>
          </p:cNvPicPr>
          <p:nvPr/>
        </p:nvPicPr>
        <p:blipFill>
          <a:blip r:embed="rId3"/>
          <a:stretch>
            <a:fillRect/>
          </a:stretch>
        </p:blipFill>
        <p:spPr>
          <a:xfrm>
            <a:off x="4936417" y="3753145"/>
            <a:ext cx="2622541" cy="2622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grpSp>
        <p:nvGrpSpPr>
          <p:cNvPr id="2" name="Group 1">
            <a:extLst>
              <a:ext uri="{FF2B5EF4-FFF2-40B4-BE49-F238E27FC236}">
                <a16:creationId xmlns:a16="http://schemas.microsoft.com/office/drawing/2014/main" id="{3BA813F6-5D03-A906-C461-DDADDC7EF8C2}"/>
              </a:ext>
            </a:extLst>
          </p:cNvPr>
          <p:cNvGrpSpPr/>
          <p:nvPr/>
        </p:nvGrpSpPr>
        <p:grpSpPr>
          <a:xfrm>
            <a:off x="4800600" y="2743200"/>
            <a:ext cx="2736543" cy="1558939"/>
            <a:chOff x="309542" y="967667"/>
            <a:chExt cx="2878585" cy="1558939"/>
          </a:xfrm>
        </p:grpSpPr>
        <p:pic>
          <p:nvPicPr>
            <p:cNvPr id="3" name="Picture 2">
              <a:hlinkClick r:id="rId4"/>
              <a:extLst>
                <a:ext uri="{FF2B5EF4-FFF2-40B4-BE49-F238E27FC236}">
                  <a16:creationId xmlns:a16="http://schemas.microsoft.com/office/drawing/2014/main" id="{71A95C0A-D294-AF07-9E62-38A1887DEA4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D9E6F943-4843-D349-5073-DB117362A8C1}"/>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2" name="Picture 1">
            <a:extLst>
              <a:ext uri="{FF2B5EF4-FFF2-40B4-BE49-F238E27FC236}">
                <a16:creationId xmlns:a16="http://schemas.microsoft.com/office/drawing/2014/main" id="{70DE8D8F-91EF-E7DF-A8B8-26D204FFAAE1}"/>
              </a:ext>
            </a:extLst>
          </p:cNvPr>
          <p:cNvPicPr>
            <a:picLocks noChangeAspect="1"/>
          </p:cNvPicPr>
          <p:nvPr/>
        </p:nvPicPr>
        <p:blipFill rotWithShape="1">
          <a:blip r:embed="rId4">
            <a:extLst>
              <a:ext uri="{28A0092B-C50C-407E-A947-70E740481C1C}">
                <a14:useLocalDpi xmlns:a14="http://schemas.microsoft.com/office/drawing/2010/main" val="0"/>
              </a:ext>
            </a:extLst>
          </a:blip>
          <a:srcRect l="41489" t="9752" r="10446" b="7695"/>
          <a:stretch/>
        </p:blipFill>
        <p:spPr>
          <a:xfrm>
            <a:off x="7010401" y="1920084"/>
            <a:ext cx="4065951" cy="4872462"/>
          </a:xfrm>
          <a:prstGeom prst="rect">
            <a:avLst/>
          </a:prstGeom>
        </p:spPr>
      </p:pic>
      <p:sp>
        <p:nvSpPr>
          <p:cNvPr id="3" name="Rectangle 2">
            <a:extLst>
              <a:ext uri="{FF2B5EF4-FFF2-40B4-BE49-F238E27FC236}">
                <a16:creationId xmlns:a16="http://schemas.microsoft.com/office/drawing/2014/main" id="{1E3FC3E8-5327-3CC7-31D5-778A3855B587}"/>
              </a:ext>
            </a:extLst>
          </p:cNvPr>
          <p:cNvSpPr/>
          <p:nvPr/>
        </p:nvSpPr>
        <p:spPr>
          <a:xfrm>
            <a:off x="747838" y="1313118"/>
            <a:ext cx="9595897" cy="607539"/>
          </a:xfrm>
          <a:prstGeom prst="rect">
            <a:avLst/>
          </a:prstGeom>
        </p:spPr>
        <p:txBody>
          <a:bodyPr wrap="none">
            <a:spAutoFit/>
          </a:bodyPr>
          <a:lstStyle/>
          <a:p>
            <a:pPr>
              <a:lnSpc>
                <a:spcPct val="150000"/>
              </a:lnSpc>
              <a:spcAft>
                <a:spcPts val="667"/>
              </a:spcAft>
            </a:pPr>
            <a:r>
              <a:rPr lang="en-US" sz="2600">
                <a:solidFill>
                  <a:srgbClr val="C00000"/>
                </a:solidFill>
                <a:latin typeface="UTM Avo" panose="02040603050506020204" pitchFamily="18" charset="0"/>
                <a:ea typeface="Times New Roman" panose="02020603050405020304" pitchFamily="18" charset="0"/>
                <a:cs typeface="Arial" panose="020B0604020202020204" pitchFamily="34" charset="0"/>
              </a:rPr>
              <a:t>HĐ 1: Xác định các bộ phận chính của cơ quan thần kinh</a:t>
            </a:r>
            <a:endParaRPr lang="en-US" sz="26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9DD5204D-2F8B-5F00-5A4D-1699C144297C}"/>
              </a:ext>
            </a:extLst>
          </p:cNvPr>
          <p:cNvSpPr txBox="1"/>
          <p:nvPr/>
        </p:nvSpPr>
        <p:spPr>
          <a:xfrm>
            <a:off x="747838" y="2192438"/>
            <a:ext cx="5500562" cy="3094693"/>
          </a:xfrm>
          <a:prstGeom prst="rect">
            <a:avLst/>
          </a:prstGeom>
          <a:noFill/>
        </p:spPr>
        <p:txBody>
          <a:bodyPr wrap="square" rtlCol="0">
            <a:spAutoFit/>
          </a:bodyPr>
          <a:lstStyle/>
          <a:p>
            <a:pPr algn="just">
              <a:lnSpc>
                <a:spcPct val="150000"/>
              </a:lnSpc>
            </a:pPr>
            <a:r>
              <a:rPr lang="en-US" sz="2600" b="1">
                <a:latin typeface="UTM Avo" panose="02040603050506020204" pitchFamily="18" charset="0"/>
                <a:cs typeface="Arial" panose="020B0604020202020204" pitchFamily="34" charset="0"/>
              </a:rPr>
              <a:t>Thảo luận nhóm đôi: </a:t>
            </a:r>
          </a:p>
          <a:p>
            <a:pPr algn="just">
              <a:lnSpc>
                <a:spcPct val="150000"/>
              </a:lnSpc>
            </a:pPr>
            <a:r>
              <a:rPr lang="en-US" sz="2600">
                <a:latin typeface="UTM Avo" panose="02040603050506020204" pitchFamily="18" charset="0"/>
                <a:cs typeface="Arial" panose="020B0604020202020204" pitchFamily="34" charset="0"/>
              </a:rPr>
              <a:t>Quan sát sơ đồ cơ quan thần kinh ở trang 93 SGK, chỉ và nói tên từng bộ phận của cơ quan thần kinh.</a:t>
            </a:r>
          </a:p>
        </p:txBody>
      </p:sp>
      <p:pic>
        <p:nvPicPr>
          <p:cNvPr id="5" name="Picture 15">
            <a:extLst>
              <a:ext uri="{FF2B5EF4-FFF2-40B4-BE49-F238E27FC236}">
                <a16:creationId xmlns:a16="http://schemas.microsoft.com/office/drawing/2014/main" id="{772B3321-1FA6-B38E-CDCE-445372D2F8F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31824"/>
          <a:stretch/>
        </p:blipFill>
        <p:spPr>
          <a:xfrm>
            <a:off x="2737328" y="4845652"/>
            <a:ext cx="3753991" cy="2264477"/>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7" name="Rectangle 6">
            <a:extLst>
              <a:ext uri="{FF2B5EF4-FFF2-40B4-BE49-F238E27FC236}">
                <a16:creationId xmlns:a16="http://schemas.microsoft.com/office/drawing/2014/main" id="{E6F91125-A335-ED9C-D335-FCCB7684BA5C}"/>
              </a:ext>
            </a:extLst>
          </p:cNvPr>
          <p:cNvSpPr/>
          <p:nvPr/>
        </p:nvSpPr>
        <p:spPr>
          <a:xfrm>
            <a:off x="7391400" y="3666123"/>
            <a:ext cx="4800600" cy="31918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5CBB399-5BA6-18C1-6B89-0FC61BBFA990}"/>
              </a:ext>
            </a:extLst>
          </p:cNvPr>
          <p:cNvPicPr>
            <a:picLocks noChangeAspect="1"/>
          </p:cNvPicPr>
          <p:nvPr/>
        </p:nvPicPr>
        <p:blipFill>
          <a:blip r:embed="rId4"/>
          <a:stretch>
            <a:fillRect/>
          </a:stretch>
        </p:blipFill>
        <p:spPr>
          <a:xfrm>
            <a:off x="1422398" y="1931794"/>
            <a:ext cx="4107931" cy="4873159"/>
          </a:xfrm>
          <a:prstGeom prst="rect">
            <a:avLst/>
          </a:prstGeom>
        </p:spPr>
      </p:pic>
      <p:sp>
        <p:nvSpPr>
          <p:cNvPr id="3" name="Rectangle 2">
            <a:extLst>
              <a:ext uri="{FF2B5EF4-FFF2-40B4-BE49-F238E27FC236}">
                <a16:creationId xmlns:a16="http://schemas.microsoft.com/office/drawing/2014/main" id="{FDB4D865-BB6F-40A6-6760-E3862BDDCB39}"/>
              </a:ext>
            </a:extLst>
          </p:cNvPr>
          <p:cNvSpPr/>
          <p:nvPr/>
        </p:nvSpPr>
        <p:spPr>
          <a:xfrm>
            <a:off x="609600" y="1316539"/>
            <a:ext cx="9454137" cy="607539"/>
          </a:xfrm>
          <a:prstGeom prst="rect">
            <a:avLst/>
          </a:prstGeom>
        </p:spPr>
        <p:txBody>
          <a:bodyPr wrap="square">
            <a:spAutoFit/>
          </a:bodyPr>
          <a:lstStyle/>
          <a:p>
            <a:pPr marL="457223" indent="-457223">
              <a:lnSpc>
                <a:spcPct val="150000"/>
              </a:lnSpc>
              <a:spcAft>
                <a:spcPts val="667"/>
              </a:spcAft>
              <a:buFont typeface="Wingdings" panose="05000000000000000000" pitchFamily="2" charset="2"/>
              <a:buChar char="Ø"/>
            </a:pPr>
            <a:r>
              <a:rPr lang="en-US" sz="2600">
                <a:latin typeface="UTM Avo" panose="02040603050506020204" pitchFamily="18" charset="0"/>
                <a:ea typeface="Times New Roman" panose="02020603050405020304" pitchFamily="18" charset="0"/>
                <a:cs typeface="Arial" panose="020B0604020202020204" pitchFamily="34" charset="0"/>
              </a:rPr>
              <a:t>Quan sát sơ đồ các cơ quan thần kinh và cho biết: </a:t>
            </a:r>
            <a:endParaRPr lang="en-US" sz="2600">
              <a:latin typeface="UTM Avo" panose="02040603050506020204" pitchFamily="18" charset="0"/>
              <a:ea typeface="Calibri" panose="020F0502020204030204" pitchFamily="34" charset="0"/>
              <a:cs typeface="Arial" panose="020B0604020202020204" pitchFamily="34" charset="0"/>
            </a:endParaRPr>
          </a:p>
        </p:txBody>
      </p:sp>
      <p:sp>
        <p:nvSpPr>
          <p:cNvPr id="4" name="Rounded Rectangular Callout 7">
            <a:extLst>
              <a:ext uri="{FF2B5EF4-FFF2-40B4-BE49-F238E27FC236}">
                <a16:creationId xmlns:a16="http://schemas.microsoft.com/office/drawing/2014/main" id="{80FB5AB4-D6AB-5302-6C6B-EF7598AFC684}"/>
              </a:ext>
            </a:extLst>
          </p:cNvPr>
          <p:cNvSpPr/>
          <p:nvPr/>
        </p:nvSpPr>
        <p:spPr>
          <a:xfrm>
            <a:off x="5788164" y="2243723"/>
            <a:ext cx="5661252" cy="1422400"/>
          </a:xfrm>
          <a:prstGeom prst="wedgeRoundRectCallout">
            <a:avLst>
              <a:gd name="adj1" fmla="val -52634"/>
              <a:gd name="adj2" fmla="val 35833"/>
              <a:gd name="adj3" fmla="val 16667"/>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600">
                <a:solidFill>
                  <a:schemeClr val="tx1"/>
                </a:solidFill>
              </a:rPr>
              <a:t>Em có nhận xét gì về vị trí của não và tủy sống trên cơ thể? </a:t>
            </a:r>
            <a:endParaRPr lang="en-US" sz="2600">
              <a:solidFill>
                <a:schemeClr val="tx1"/>
              </a:solidFill>
              <a:latin typeface="UTM Avo" panose="02040603050506020204" pitchFamily="18" charset="0"/>
            </a:endParaRPr>
          </a:p>
        </p:txBody>
      </p:sp>
      <p:sp>
        <p:nvSpPr>
          <p:cNvPr id="5" name="Right Arrow 8">
            <a:extLst>
              <a:ext uri="{FF2B5EF4-FFF2-40B4-BE49-F238E27FC236}">
                <a16:creationId xmlns:a16="http://schemas.microsoft.com/office/drawing/2014/main" id="{D7676550-006F-39D7-4873-96A578EAE2F9}"/>
              </a:ext>
            </a:extLst>
          </p:cNvPr>
          <p:cNvSpPr/>
          <p:nvPr/>
        </p:nvSpPr>
        <p:spPr>
          <a:xfrm>
            <a:off x="5486751" y="4705929"/>
            <a:ext cx="616136" cy="50038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UTM Avo" panose="02040603050506020204" pitchFamily="18" charset="0"/>
            </a:endParaRPr>
          </a:p>
        </p:txBody>
      </p:sp>
      <p:sp>
        <p:nvSpPr>
          <p:cNvPr id="6" name="Rectangle 5">
            <a:extLst>
              <a:ext uri="{FF2B5EF4-FFF2-40B4-BE49-F238E27FC236}">
                <a16:creationId xmlns:a16="http://schemas.microsoft.com/office/drawing/2014/main" id="{2C4C1A17-5705-F956-757A-91E949BC3370}"/>
              </a:ext>
            </a:extLst>
          </p:cNvPr>
          <p:cNvSpPr/>
          <p:nvPr/>
        </p:nvSpPr>
        <p:spPr>
          <a:xfrm>
            <a:off x="6152564" y="4072313"/>
            <a:ext cx="5506036" cy="1216551"/>
          </a:xfrm>
          <a:prstGeom prst="rect">
            <a:avLst/>
          </a:prstGeom>
        </p:spPr>
        <p:txBody>
          <a:bodyPr wrap="square">
            <a:spAutoFit/>
          </a:bodyPr>
          <a:lstStyle/>
          <a:p>
            <a:pPr marL="457223" indent="-457223">
              <a:lnSpc>
                <a:spcPct val="150000"/>
              </a:lnSpc>
              <a:buFont typeface="Wingdings" panose="05000000000000000000" pitchFamily="2" charset="2"/>
              <a:buChar char="§"/>
            </a:pPr>
            <a:r>
              <a:rPr lang="vi-VN" sz="2600"/>
              <a:t>Não được hộp sọ bảo vệ</a:t>
            </a:r>
            <a:r>
              <a:rPr lang="en-US" sz="2600">
                <a:latin typeface="UTM Avo" panose="02040603050506020204" pitchFamily="18" charset="0"/>
              </a:rPr>
              <a:t>.</a:t>
            </a:r>
          </a:p>
          <a:p>
            <a:pPr marL="457223" indent="-457223">
              <a:lnSpc>
                <a:spcPct val="150000"/>
              </a:lnSpc>
              <a:buFont typeface="Wingdings" panose="05000000000000000000" pitchFamily="2" charset="2"/>
              <a:buChar char="§"/>
            </a:pPr>
            <a:r>
              <a:rPr lang="vi-VN" sz="2600"/>
              <a:t>Tủy sống được cột sống bảo vệ</a:t>
            </a:r>
            <a:r>
              <a:rPr lang="en-US" sz="2600">
                <a:latin typeface="UTM Avo" panose="02040603050506020204" pitchFamily="18" charset="0"/>
              </a:rPr>
              <a:t>.</a:t>
            </a:r>
          </a:p>
        </p:txBody>
      </p:sp>
    </p:spTree>
    <p:extLst>
      <p:ext uri="{BB962C8B-B14F-4D97-AF65-F5344CB8AC3E}">
        <p14:creationId xmlns:p14="http://schemas.microsoft.com/office/powerpoint/2010/main" val="3220314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2" name="Picture 2">
            <a:extLst>
              <a:ext uri="{FF2B5EF4-FFF2-40B4-BE49-F238E27FC236}">
                <a16:creationId xmlns:a16="http://schemas.microsoft.com/office/drawing/2014/main" id="{1BCA74A9-D7F6-59D1-ECD5-602E49C615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8227" y="5613400"/>
            <a:ext cx="2918941" cy="3350290"/>
          </a:xfrm>
          <a:prstGeom prst="rect">
            <a:avLst/>
          </a:prstGeom>
        </p:spPr>
      </p:pic>
      <p:pic>
        <p:nvPicPr>
          <p:cNvPr id="4" name="Picture 15">
            <a:extLst>
              <a:ext uri="{FF2B5EF4-FFF2-40B4-BE49-F238E27FC236}">
                <a16:creationId xmlns:a16="http://schemas.microsoft.com/office/drawing/2014/main" id="{20F27132-891B-09A8-6C32-6FA661F973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64449" y="5097781"/>
            <a:ext cx="1883502" cy="1760219"/>
          </a:xfrm>
          <a:prstGeom prst="rect">
            <a:avLst/>
          </a:prstGeom>
        </p:spPr>
      </p:pic>
      <p:pic>
        <p:nvPicPr>
          <p:cNvPr id="5" name="Picture 17">
            <a:extLst>
              <a:ext uri="{FF2B5EF4-FFF2-40B4-BE49-F238E27FC236}">
                <a16:creationId xmlns:a16="http://schemas.microsoft.com/office/drawing/2014/main" id="{7BC14DE9-5FB9-2D24-9F52-903DFF80B8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5600" y="5051935"/>
            <a:ext cx="1372610" cy="1806065"/>
          </a:xfrm>
          <a:prstGeom prst="rect">
            <a:avLst/>
          </a:prstGeom>
        </p:spPr>
      </p:pic>
      <p:sp>
        <p:nvSpPr>
          <p:cNvPr id="6" name="Rectangle 5">
            <a:extLst>
              <a:ext uri="{FF2B5EF4-FFF2-40B4-BE49-F238E27FC236}">
                <a16:creationId xmlns:a16="http://schemas.microsoft.com/office/drawing/2014/main" id="{46B3D724-3C55-33DE-8B79-38F5B70FDF95}"/>
              </a:ext>
            </a:extLst>
          </p:cNvPr>
          <p:cNvSpPr/>
          <p:nvPr/>
        </p:nvSpPr>
        <p:spPr>
          <a:xfrm>
            <a:off x="758146" y="1399768"/>
            <a:ext cx="9595897" cy="607539"/>
          </a:xfrm>
          <a:prstGeom prst="rect">
            <a:avLst/>
          </a:prstGeom>
        </p:spPr>
        <p:txBody>
          <a:bodyPr wrap="none">
            <a:spAutoFit/>
          </a:bodyPr>
          <a:lstStyle/>
          <a:p>
            <a:pPr>
              <a:lnSpc>
                <a:spcPct val="150000"/>
              </a:lnSpc>
              <a:spcAft>
                <a:spcPts val="667"/>
              </a:spcAft>
            </a:pPr>
            <a:r>
              <a:rPr lang="en-US" sz="2600">
                <a:solidFill>
                  <a:srgbClr val="C00000"/>
                </a:solidFill>
                <a:latin typeface="UTM Avo" panose="02040603050506020204" pitchFamily="18" charset="0"/>
                <a:ea typeface="Times New Roman" panose="02020603050405020304" pitchFamily="18" charset="0"/>
                <a:cs typeface="Arial" panose="020B0604020202020204" pitchFamily="34" charset="0"/>
              </a:rPr>
              <a:t>HĐ 1: Xác định các bộ phận chính của cơ quan thần kinh</a:t>
            </a:r>
            <a:endParaRPr lang="en-US" sz="26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E1BF0BE-76D5-2AD4-4CAA-4DE36982EB29}"/>
              </a:ext>
            </a:extLst>
          </p:cNvPr>
          <p:cNvSpPr/>
          <p:nvPr/>
        </p:nvSpPr>
        <p:spPr>
          <a:xfrm>
            <a:off x="0" y="2159000"/>
            <a:ext cx="12192000" cy="660400"/>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UTM Avo" panose="02040603050506020204" pitchFamily="18" charset="0"/>
                <a:cs typeface="Arial" panose="020B0604020202020204" pitchFamily="34" charset="0"/>
              </a:rPr>
              <a:t>TIỂU KẾT </a:t>
            </a:r>
          </a:p>
        </p:txBody>
      </p:sp>
      <p:sp>
        <p:nvSpPr>
          <p:cNvPr id="8" name="Cloud 7">
            <a:extLst>
              <a:ext uri="{FF2B5EF4-FFF2-40B4-BE49-F238E27FC236}">
                <a16:creationId xmlns:a16="http://schemas.microsoft.com/office/drawing/2014/main" id="{5B552174-D297-A5C3-958C-2D331E2E1BC0}"/>
              </a:ext>
            </a:extLst>
          </p:cNvPr>
          <p:cNvSpPr/>
          <p:nvPr/>
        </p:nvSpPr>
        <p:spPr>
          <a:xfrm>
            <a:off x="1533683" y="3313399"/>
            <a:ext cx="9124634" cy="2997294"/>
          </a:xfrm>
          <a:prstGeom prst="cloud">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a:solidFill>
                  <a:schemeClr val="tx1"/>
                </a:solidFill>
                <a:latin typeface="UTM Avo" panose="02040603050506020204" pitchFamily="18" charset="0"/>
                <a:cs typeface="Arial" panose="020B0604020202020204" pitchFamily="34" charset="0"/>
              </a:rPr>
              <a:t>Cơ quan thần kinh bao gồm: não, tuỷ sống và các dây thần kinh</a:t>
            </a:r>
          </a:p>
        </p:txBody>
      </p:sp>
    </p:spTree>
    <p:extLst>
      <p:ext uri="{BB962C8B-B14F-4D97-AF65-F5344CB8AC3E}">
        <p14:creationId xmlns:p14="http://schemas.microsoft.com/office/powerpoint/2010/main" val="8141076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2" name="Picture 3">
            <a:extLst>
              <a:ext uri="{FF2B5EF4-FFF2-40B4-BE49-F238E27FC236}">
                <a16:creationId xmlns:a16="http://schemas.microsoft.com/office/drawing/2014/main" id="{E5BC6510-6D72-61EE-8050-679AECD67E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9001" y="4020996"/>
            <a:ext cx="2743426" cy="2831924"/>
          </a:xfrm>
          <a:prstGeom prst="rect">
            <a:avLst/>
          </a:prstGeom>
        </p:spPr>
      </p:pic>
      <p:pic>
        <p:nvPicPr>
          <p:cNvPr id="3" name="Picture 2">
            <a:extLst>
              <a:ext uri="{FF2B5EF4-FFF2-40B4-BE49-F238E27FC236}">
                <a16:creationId xmlns:a16="http://schemas.microsoft.com/office/drawing/2014/main" id="{D5BB8034-2A35-3531-2A92-2C2843627E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86" t="18627" r="4757" b="-587"/>
          <a:stretch/>
        </p:blipFill>
        <p:spPr>
          <a:xfrm>
            <a:off x="7162800" y="2482250"/>
            <a:ext cx="5029200" cy="4472713"/>
          </a:xfrm>
          <a:prstGeom prst="rect">
            <a:avLst/>
          </a:prstGeom>
        </p:spPr>
      </p:pic>
      <p:sp>
        <p:nvSpPr>
          <p:cNvPr id="4" name="Rectangle 3">
            <a:extLst>
              <a:ext uri="{FF2B5EF4-FFF2-40B4-BE49-F238E27FC236}">
                <a16:creationId xmlns:a16="http://schemas.microsoft.com/office/drawing/2014/main" id="{63044A94-A9D5-561F-F7F8-002CF497A599}"/>
              </a:ext>
            </a:extLst>
          </p:cNvPr>
          <p:cNvSpPr/>
          <p:nvPr/>
        </p:nvSpPr>
        <p:spPr>
          <a:xfrm>
            <a:off x="355600" y="1783020"/>
            <a:ext cx="12039600" cy="618118"/>
          </a:xfrm>
          <a:prstGeom prst="rect">
            <a:avLst/>
          </a:prstGeom>
        </p:spPr>
        <p:txBody>
          <a:bodyPr wrap="square">
            <a:spAutoFit/>
          </a:bodyPr>
          <a:lstStyle/>
          <a:p>
            <a:pPr>
              <a:lnSpc>
                <a:spcPct val="150000"/>
              </a:lnSpc>
            </a:pPr>
            <a:r>
              <a:rPr lang="en-US" sz="2600" i="1">
                <a:latin typeface="UTM Avo" panose="02040603050506020204" pitchFamily="18" charset="0"/>
              </a:rPr>
              <a:t>Dựa vào sơ đồ trang 94 SGK để nói về một số chức năng của não :</a:t>
            </a:r>
          </a:p>
        </p:txBody>
      </p:sp>
      <p:sp>
        <p:nvSpPr>
          <p:cNvPr id="5" name="Rectangle 4">
            <a:extLst>
              <a:ext uri="{FF2B5EF4-FFF2-40B4-BE49-F238E27FC236}">
                <a16:creationId xmlns:a16="http://schemas.microsoft.com/office/drawing/2014/main" id="{64405511-2B93-99DA-4FC8-DE89F0F2F03D}"/>
              </a:ext>
            </a:extLst>
          </p:cNvPr>
          <p:cNvSpPr/>
          <p:nvPr/>
        </p:nvSpPr>
        <p:spPr>
          <a:xfrm>
            <a:off x="762000" y="1361068"/>
            <a:ext cx="4543231" cy="607539"/>
          </a:xfrm>
          <a:prstGeom prst="rect">
            <a:avLst/>
          </a:prstGeom>
        </p:spPr>
        <p:txBody>
          <a:bodyPr wrap="none">
            <a:spAutoFit/>
          </a:bodyPr>
          <a:lstStyle/>
          <a:p>
            <a:pPr>
              <a:lnSpc>
                <a:spcPct val="150000"/>
              </a:lnSpc>
              <a:spcAft>
                <a:spcPts val="667"/>
              </a:spcAft>
            </a:pPr>
            <a:r>
              <a:rPr lang="en-US" sz="2600">
                <a:solidFill>
                  <a:srgbClr val="C00000"/>
                </a:solidFill>
                <a:latin typeface="UTM Avo" panose="02040603050506020204" pitchFamily="18" charset="0"/>
                <a:ea typeface="Times New Roman" panose="02020603050405020304" pitchFamily="18" charset="0"/>
                <a:cs typeface="Arial" panose="020B0604020202020204" pitchFamily="34" charset="0"/>
              </a:rPr>
              <a:t>HĐ 2: Chức năng của não </a:t>
            </a:r>
            <a:endParaRPr lang="en-US" sz="26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
        <p:nvSpPr>
          <p:cNvPr id="6" name="Cloud Callout 5">
            <a:extLst>
              <a:ext uri="{FF2B5EF4-FFF2-40B4-BE49-F238E27FC236}">
                <a16:creationId xmlns:a16="http://schemas.microsoft.com/office/drawing/2014/main" id="{275D4574-4A10-3B9A-265F-3C7ABC994F1D}"/>
              </a:ext>
            </a:extLst>
          </p:cNvPr>
          <p:cNvSpPr/>
          <p:nvPr/>
        </p:nvSpPr>
        <p:spPr>
          <a:xfrm>
            <a:off x="2971800" y="2482250"/>
            <a:ext cx="4114801" cy="1623720"/>
          </a:xfrm>
          <a:prstGeom prst="cloudCallout">
            <a:avLst>
              <a:gd name="adj1" fmla="val -38976"/>
              <a:gd name="adj2" fmla="val 66970"/>
            </a:avLst>
          </a:prstGeom>
          <a:solidFill>
            <a:schemeClr val="accent6">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a:solidFill>
                  <a:schemeClr val="tx1"/>
                </a:solidFill>
                <a:latin typeface="UTM Avo" panose="02040603050506020204" pitchFamily="18" charset="0"/>
                <a:cs typeface="Arial" panose="020B0604020202020204" pitchFamily="34" charset="0"/>
              </a:rPr>
              <a:t>Chức năng của não là gì?</a:t>
            </a:r>
          </a:p>
        </p:txBody>
      </p:sp>
    </p:spTree>
    <p:extLst>
      <p:ext uri="{BB962C8B-B14F-4D97-AF65-F5344CB8AC3E}">
        <p14:creationId xmlns:p14="http://schemas.microsoft.com/office/powerpoint/2010/main" val="11494989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5" name="Rectangle 4">
            <a:extLst>
              <a:ext uri="{FF2B5EF4-FFF2-40B4-BE49-F238E27FC236}">
                <a16:creationId xmlns:a16="http://schemas.microsoft.com/office/drawing/2014/main" id="{EB0BD458-62E1-7A40-1C04-17D349C1F460}"/>
              </a:ext>
            </a:extLst>
          </p:cNvPr>
          <p:cNvSpPr/>
          <p:nvPr/>
        </p:nvSpPr>
        <p:spPr>
          <a:xfrm>
            <a:off x="7391400" y="3666123"/>
            <a:ext cx="4800600" cy="31918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2" name="Rectangle 1">
            <a:extLst>
              <a:ext uri="{FF2B5EF4-FFF2-40B4-BE49-F238E27FC236}">
                <a16:creationId xmlns:a16="http://schemas.microsoft.com/office/drawing/2014/main" id="{9B323BE6-857E-31C6-0C23-44A8744CCDD0}"/>
              </a:ext>
            </a:extLst>
          </p:cNvPr>
          <p:cNvSpPr/>
          <p:nvPr/>
        </p:nvSpPr>
        <p:spPr>
          <a:xfrm>
            <a:off x="685800" y="1430014"/>
            <a:ext cx="4543231" cy="607539"/>
          </a:xfrm>
          <a:prstGeom prst="rect">
            <a:avLst/>
          </a:prstGeom>
        </p:spPr>
        <p:txBody>
          <a:bodyPr wrap="none">
            <a:spAutoFit/>
          </a:bodyPr>
          <a:lstStyle/>
          <a:p>
            <a:pPr>
              <a:lnSpc>
                <a:spcPct val="150000"/>
              </a:lnSpc>
              <a:spcAft>
                <a:spcPts val="667"/>
              </a:spcAft>
            </a:pPr>
            <a:r>
              <a:rPr lang="en-US" sz="2600">
                <a:solidFill>
                  <a:srgbClr val="C00000"/>
                </a:solidFill>
                <a:latin typeface="UTM Avo" panose="02040603050506020204" pitchFamily="18" charset="0"/>
                <a:ea typeface="Times New Roman" panose="02020603050405020304" pitchFamily="18" charset="0"/>
                <a:cs typeface="Arial" panose="020B0604020202020204" pitchFamily="34" charset="0"/>
              </a:rPr>
              <a:t>HĐ 2: Chức năng của não </a:t>
            </a:r>
            <a:endParaRPr lang="en-US" sz="260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pic>
        <p:nvPicPr>
          <p:cNvPr id="3" name="Picture 2" descr="Toán soroban – cân bằng khả năng phát triển não bộ của trẻ">
            <a:extLst>
              <a:ext uri="{FF2B5EF4-FFF2-40B4-BE49-F238E27FC236}">
                <a16:creationId xmlns:a16="http://schemas.microsoft.com/office/drawing/2014/main" id="{E2F0E40D-14C1-B81C-24D5-8A07FD47A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01" y="2376561"/>
            <a:ext cx="5448300" cy="42525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9402EB-5658-C547-4D22-65FB00944BF3}"/>
              </a:ext>
            </a:extLst>
          </p:cNvPr>
          <p:cNvSpPr txBox="1"/>
          <p:nvPr/>
        </p:nvSpPr>
        <p:spPr>
          <a:xfrm>
            <a:off x="5638800" y="1981200"/>
            <a:ext cx="6047151" cy="4326056"/>
          </a:xfrm>
          <a:prstGeom prst="rect">
            <a:avLst/>
          </a:prstGeom>
          <a:noFill/>
        </p:spPr>
        <p:txBody>
          <a:bodyPr wrap="square" rtlCol="0">
            <a:spAutoFit/>
          </a:bodyPr>
          <a:lstStyle/>
          <a:p>
            <a:pPr>
              <a:lnSpc>
                <a:spcPct val="150000"/>
              </a:lnSpc>
            </a:pPr>
            <a:r>
              <a:rPr lang="en-US" sz="2600" b="1" dirty="0" err="1">
                <a:latin typeface="UTM Avo" panose="02040603050506020204" pitchFamily="18" charset="0"/>
                <a:cs typeface="Arial" panose="020B0604020202020204" pitchFamily="34" charset="0"/>
              </a:rPr>
              <a:t>Chức</a:t>
            </a:r>
            <a:r>
              <a:rPr lang="en-US" sz="2600" b="1" dirty="0">
                <a:latin typeface="UTM Avo" panose="02040603050506020204" pitchFamily="18" charset="0"/>
                <a:cs typeface="Arial" panose="020B0604020202020204" pitchFamily="34" charset="0"/>
              </a:rPr>
              <a:t> </a:t>
            </a:r>
            <a:r>
              <a:rPr lang="en-US" sz="2600" b="1" dirty="0" err="1">
                <a:latin typeface="UTM Avo" panose="02040603050506020204" pitchFamily="18" charset="0"/>
                <a:cs typeface="Arial" panose="020B0604020202020204" pitchFamily="34" charset="0"/>
              </a:rPr>
              <a:t>năng</a:t>
            </a:r>
            <a:r>
              <a:rPr lang="en-US" sz="2600" b="1" dirty="0">
                <a:latin typeface="UTM Avo" panose="02040603050506020204" pitchFamily="18" charset="0"/>
                <a:cs typeface="Arial" panose="020B0604020202020204" pitchFamily="34" charset="0"/>
              </a:rPr>
              <a:t> </a:t>
            </a:r>
            <a:r>
              <a:rPr lang="en-US" sz="2600" b="1" dirty="0" err="1">
                <a:latin typeface="UTM Avo" panose="02040603050506020204" pitchFamily="18" charset="0"/>
                <a:cs typeface="Arial" panose="020B0604020202020204" pitchFamily="34" charset="0"/>
              </a:rPr>
              <a:t>của</a:t>
            </a:r>
            <a:r>
              <a:rPr lang="en-US" sz="2600" b="1" dirty="0">
                <a:latin typeface="UTM Avo" panose="02040603050506020204" pitchFamily="18" charset="0"/>
                <a:cs typeface="Arial" panose="020B0604020202020204" pitchFamily="34" charset="0"/>
              </a:rPr>
              <a:t> </a:t>
            </a:r>
            <a:r>
              <a:rPr lang="en-US" sz="2600" b="1" dirty="0" err="1">
                <a:latin typeface="UTM Avo" panose="02040603050506020204" pitchFamily="18" charset="0"/>
                <a:cs typeface="Arial" panose="020B0604020202020204" pitchFamily="34" charset="0"/>
              </a:rPr>
              <a:t>não</a:t>
            </a:r>
            <a:r>
              <a:rPr lang="en-US" sz="2600" b="1" dirty="0">
                <a:latin typeface="UTM Avo" panose="02040603050506020204" pitchFamily="18" charset="0"/>
                <a:cs typeface="Arial" panose="020B0604020202020204" pitchFamily="34" charset="0"/>
              </a:rPr>
              <a:t>: </a:t>
            </a:r>
          </a:p>
          <a:p>
            <a:pPr marL="381019" indent="-381019">
              <a:lnSpc>
                <a:spcPct val="150000"/>
              </a:lnSpc>
              <a:buFont typeface="Wingdings" panose="05000000000000000000" pitchFamily="2" charset="2"/>
              <a:buChar char="§"/>
            </a:pPr>
            <a:r>
              <a:rPr lang="en-US" sz="2600" dirty="0" err="1">
                <a:latin typeface="UTM Avo" panose="02040603050506020204" pitchFamily="18" charset="0"/>
                <a:cs typeface="Arial" panose="020B0604020202020204" pitchFamily="34" charset="0"/>
              </a:rPr>
              <a:t>Giúp</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em</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suy</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nghĩ</a:t>
            </a:r>
            <a:endParaRPr lang="en-US" sz="2600" dirty="0">
              <a:latin typeface="UTM Avo" panose="02040603050506020204" pitchFamily="18" charset="0"/>
              <a:cs typeface="Arial" panose="020B0604020202020204" pitchFamily="34" charset="0"/>
            </a:endParaRPr>
          </a:p>
          <a:p>
            <a:pPr marL="381019" indent="-381019">
              <a:lnSpc>
                <a:spcPct val="150000"/>
              </a:lnSpc>
              <a:buFont typeface="Wingdings" panose="05000000000000000000" pitchFamily="2" charset="2"/>
              <a:buChar char="§"/>
            </a:pPr>
            <a:r>
              <a:rPr lang="en-US" sz="2600" dirty="0" err="1">
                <a:latin typeface="UTM Avo" panose="02040603050506020204" pitchFamily="18" charset="0"/>
                <a:cs typeface="Arial" panose="020B0604020202020204" pitchFamily="34" charset="0"/>
              </a:rPr>
              <a:t>Điều</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khiển</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cách</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ứng</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xử</a:t>
            </a:r>
            <a:endParaRPr lang="en-US" sz="2600" dirty="0">
              <a:latin typeface="UTM Avo" panose="02040603050506020204" pitchFamily="18" charset="0"/>
              <a:cs typeface="Arial" panose="020B0604020202020204" pitchFamily="34" charset="0"/>
            </a:endParaRPr>
          </a:p>
          <a:p>
            <a:pPr marL="381019" indent="-381019">
              <a:lnSpc>
                <a:spcPct val="150000"/>
              </a:lnSpc>
              <a:buFont typeface="Wingdings" panose="05000000000000000000" pitchFamily="2" charset="2"/>
              <a:buChar char="§"/>
            </a:pPr>
            <a:r>
              <a:rPr lang="en-US" sz="2600" dirty="0" err="1">
                <a:latin typeface="UTM Avo" panose="02040603050506020204" pitchFamily="18" charset="0"/>
                <a:cs typeface="Arial" panose="020B0604020202020204" pitchFamily="34" charset="0"/>
              </a:rPr>
              <a:t>Điều</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khiển</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cảm</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xúc</a:t>
            </a:r>
            <a:endParaRPr lang="en-US" sz="2600" dirty="0">
              <a:latin typeface="UTM Avo" panose="02040603050506020204" pitchFamily="18" charset="0"/>
              <a:cs typeface="Arial" panose="020B0604020202020204" pitchFamily="34" charset="0"/>
            </a:endParaRPr>
          </a:p>
          <a:p>
            <a:pPr marL="381019" indent="-381019">
              <a:lnSpc>
                <a:spcPct val="150000"/>
              </a:lnSpc>
              <a:buFont typeface="Wingdings" panose="05000000000000000000" pitchFamily="2" charset="2"/>
              <a:buChar char="§"/>
            </a:pPr>
            <a:r>
              <a:rPr lang="en-US" sz="2600" dirty="0" err="1">
                <a:latin typeface="UTM Avo" panose="02040603050506020204" pitchFamily="18" charset="0"/>
                <a:cs typeface="Arial" panose="020B0604020202020204" pitchFamily="34" charset="0"/>
              </a:rPr>
              <a:t>Tiếp</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nhận</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thông</a:t>
            </a:r>
            <a:r>
              <a:rPr lang="en-US" sz="2600" dirty="0">
                <a:latin typeface="UTM Avo" panose="02040603050506020204" pitchFamily="18" charset="0"/>
                <a:cs typeface="Arial" panose="020B0604020202020204" pitchFamily="34" charset="0"/>
              </a:rPr>
              <a:t> tin </a:t>
            </a:r>
            <a:r>
              <a:rPr lang="en-US" sz="2600" dirty="0" err="1">
                <a:latin typeface="UTM Avo" panose="02040603050506020204" pitchFamily="18" charset="0"/>
                <a:cs typeface="Arial" panose="020B0604020202020204" pitchFamily="34" charset="0"/>
              </a:rPr>
              <a:t>từ</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các</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giác</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quan</a:t>
            </a:r>
            <a:endParaRPr lang="en-US" sz="2600" dirty="0">
              <a:latin typeface="UTM Avo" panose="02040603050506020204" pitchFamily="18" charset="0"/>
              <a:cs typeface="Arial" panose="020B0604020202020204" pitchFamily="34" charset="0"/>
            </a:endParaRPr>
          </a:p>
          <a:p>
            <a:pPr marL="381019" indent="-381019">
              <a:lnSpc>
                <a:spcPct val="150000"/>
              </a:lnSpc>
              <a:buFont typeface="Wingdings" panose="05000000000000000000" pitchFamily="2" charset="2"/>
              <a:buChar char="§"/>
            </a:pPr>
            <a:r>
              <a:rPr lang="en-US" sz="2600" dirty="0" err="1">
                <a:latin typeface="UTM Avo" panose="02040603050506020204" pitchFamily="18" charset="0"/>
                <a:cs typeface="Arial" panose="020B0604020202020204" pitchFamily="34" charset="0"/>
              </a:rPr>
              <a:t>Điều</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khiển</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mọi</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cử</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động</a:t>
            </a:r>
            <a:endParaRPr lang="en-US" sz="26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625979802"/>
      </p:ext>
    </p:extLst>
  </p:cSld>
  <p:clrMapOvr>
    <a:masterClrMapping/>
  </p:clrMapOvr>
  <p:transition>
    <p:fade/>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24</TotalTime>
  <Words>1517</Words>
  <Application>Microsoft Office PowerPoint</Application>
  <PresentationFormat>Widescreen</PresentationFormat>
  <Paragraphs>130</Paragraphs>
  <Slides>36</Slides>
  <Notes>34</Notes>
  <HiddenSlides>0</HiddenSlides>
  <MMClips>13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Calibri</vt:lpstr>
      <vt:lpstr>Calibri Light</vt:lpstr>
      <vt:lpstr>UTM Avo</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lamqu</dc:creator>
  <dc:description>9Slide.vn</dc:description>
  <cp:lastModifiedBy>Monkey</cp:lastModifiedBy>
  <cp:revision>6</cp:revision>
  <dcterms:created xsi:type="dcterms:W3CDTF">2023-04-10T09:01:57Z</dcterms:created>
  <dcterms:modified xsi:type="dcterms:W3CDTF">2023-08-16T01:41:04Z</dcterms:modified>
  <cp:category>9Slide.vn</cp:category>
</cp:coreProperties>
</file>