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09" r:id="rId3"/>
    <p:sldId id="302" r:id="rId4"/>
    <p:sldId id="283" r:id="rId5"/>
    <p:sldId id="284" r:id="rId6"/>
    <p:sldId id="285" r:id="rId7"/>
    <p:sldId id="286" r:id="rId8"/>
    <p:sldId id="287" r:id="rId9"/>
    <p:sldId id="310" r:id="rId10"/>
    <p:sldId id="312" r:id="rId11"/>
    <p:sldId id="305" r:id="rId12"/>
    <p:sldId id="296" r:id="rId13"/>
    <p:sldId id="313" r:id="rId14"/>
    <p:sldId id="297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8FDEF-55B8-42FE-9E5D-789C8D22523F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A5DA-DE3F-4782-BB1C-9AA224F78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0993-A0AD-4581-90D4-61383DD28A2C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EEEF-92BF-484D-8934-C455D6D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974" y="76200"/>
            <a:ext cx="2091226" cy="1524000"/>
          </a:xfrm>
          <a:custGeom>
            <a:avLst/>
            <a:gdLst/>
            <a:ahLst/>
            <a:cxnLst/>
            <a:rect l="l" t="t" r="r" b="b"/>
            <a:pathLst>
              <a:path w="4230168" h="4114800">
                <a:moveTo>
                  <a:pt x="0" y="0"/>
                </a:moveTo>
                <a:lnTo>
                  <a:pt x="4230168" y="0"/>
                </a:lnTo>
                <a:lnTo>
                  <a:pt x="4230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699391"/>
            <a:ext cx="8086458" cy="158611"/>
            <a:chOff x="0" y="0"/>
            <a:chExt cx="4259533" cy="626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59533" cy="62661"/>
            </a:xfrm>
            <a:custGeom>
              <a:avLst/>
              <a:gdLst/>
              <a:ahLst/>
              <a:cxnLst/>
              <a:rect l="l" t="t" r="r" b="b"/>
              <a:pathLst>
                <a:path w="4259533" h="62661">
                  <a:moveTo>
                    <a:pt x="0" y="0"/>
                  </a:moveTo>
                  <a:lnTo>
                    <a:pt x="4259533" y="0"/>
                  </a:lnTo>
                  <a:lnTo>
                    <a:pt x="4259533" y="62661"/>
                  </a:lnTo>
                  <a:lnTo>
                    <a:pt x="0" y="62661"/>
                  </a:lnTo>
                  <a:close/>
                </a:path>
              </a:pathLst>
            </a:custGeom>
            <a:solidFill>
              <a:srgbClr val="F79C7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59533" cy="100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239001" y="4267202"/>
            <a:ext cx="1805295" cy="2341413"/>
          </a:xfrm>
          <a:custGeom>
            <a:avLst/>
            <a:gdLst/>
            <a:ahLst/>
            <a:cxnLst/>
            <a:rect l="l" t="t" r="r" b="b"/>
            <a:pathLst>
              <a:path w="3610589" h="3512119">
                <a:moveTo>
                  <a:pt x="0" y="0"/>
                </a:moveTo>
                <a:lnTo>
                  <a:pt x="3610589" y="0"/>
                </a:lnTo>
                <a:lnTo>
                  <a:pt x="3610589" y="3512118"/>
                </a:lnTo>
                <a:lnTo>
                  <a:pt x="0" y="35121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1DF24EF2-19B2-A45E-DE00-44D0C26B378C}"/>
              </a:ext>
            </a:extLst>
          </p:cNvPr>
          <p:cNvSpPr/>
          <p:nvPr/>
        </p:nvSpPr>
        <p:spPr>
          <a:xfrm>
            <a:off x="2132209" y="4377548"/>
            <a:ext cx="4879583" cy="2480452"/>
          </a:xfrm>
          <a:custGeom>
            <a:avLst/>
            <a:gdLst/>
            <a:ahLst/>
            <a:cxnLst/>
            <a:rect l="l" t="t" r="r" b="b"/>
            <a:pathLst>
              <a:path w="2295169" h="875033">
                <a:moveTo>
                  <a:pt x="0" y="0"/>
                </a:moveTo>
                <a:lnTo>
                  <a:pt x="2295169" y="0"/>
                </a:lnTo>
                <a:lnTo>
                  <a:pt x="2295169" y="875033"/>
                </a:lnTo>
                <a:lnTo>
                  <a:pt x="0" y="8750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762000" y="1828800"/>
            <a:ext cx="784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28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CHÀO MỪNG CÁC EM ĐẾN VỚI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</a:p>
          <a:p>
            <a:pPr algn="ctr"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VÀ  ĐỊA LÍ 4 - BỘ SÁCH CÁNH DIỀU</a:t>
            </a:r>
          </a:p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 NAY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6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8923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Hãy nêu những ví dụ cho thấy người dân Nam Bộ đã biết cách chung sống hài hòa với thiên nhiên.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88589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Em hãy hoàn thành bảng theo gợi ý dưới đây vào vở.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" y="2514600"/>
          <a:ext cx="81534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động sản xuất của vùng Nam Bộ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kiện phát triển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xuất công nghiệp</a:t>
                      </a:r>
                      <a:endParaRPr lang="en-US" sz="24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xuất lúa</a:t>
                      </a:r>
                      <a:endParaRPr lang="en-US" sz="24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2400" baseline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trồng thủy sản</a:t>
                      </a:r>
                      <a:endParaRPr lang="en-US" sz="240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 l="45058" t="33563" r="24854" b="51170"/>
          <a:stretch>
            <a:fillRect/>
          </a:stretch>
        </p:blipFill>
        <p:spPr bwMode="auto">
          <a:xfrm>
            <a:off x="266700" y="152400"/>
            <a:ext cx="2933700" cy="53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04800" y="460254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Giới thiệu một nhân vật lịch sử tiêu biểu mà em biết trong phong trào đấu tranh yêu nước và cách mạng của đồng bào Nam Bộ theo gới ý: tiểu sử, chiến công, điều em học được từ nhân vật.</a:t>
            </a:r>
          </a:p>
        </p:txBody>
      </p:sp>
    </p:spTree>
    <p:extLst>
      <p:ext uri="{BB962C8B-B14F-4D97-AF65-F5344CB8AC3E}">
        <p14:creationId xmlns:p14="http://schemas.microsoft.com/office/powerpoint/2010/main" val="86956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5805" t="24165" r="4727" b="13790"/>
          <a:stretch>
            <a:fillRect/>
          </a:stretch>
        </p:blipFill>
        <p:spPr bwMode="auto">
          <a:xfrm>
            <a:off x="457200" y="304800"/>
            <a:ext cx="8229600" cy="56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DDFFD4-5EC4-908F-F34B-939BECF07835}"/>
              </a:ext>
            </a:extLst>
          </p:cNvPr>
          <p:cNvSpPr txBox="1"/>
          <p:nvPr/>
        </p:nvSpPr>
        <p:spPr>
          <a:xfrm>
            <a:off x="457200" y="1066800"/>
            <a:ext cx="8077201" cy="6376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Lựa chọn một trong hai nhiệm vụ dưới đây: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46388" t="32569" r="25953" b="53984"/>
          <a:stretch>
            <a:fillRect/>
          </a:stretch>
        </p:blipFill>
        <p:spPr bwMode="auto">
          <a:xfrm>
            <a:off x="381000" y="1524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29554" y="228601"/>
            <a:ext cx="1792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defRPr/>
            </a:pPr>
            <a:r>
              <a:rPr lang="en-US" sz="28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 vụ:</a:t>
            </a:r>
            <a:endParaRPr lang="en-US" sz="2800" ker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DFFD4-5EC4-908F-F34B-939BECF07835}"/>
              </a:ext>
            </a:extLst>
          </p:cNvPr>
          <p:cNvSpPr txBox="1"/>
          <p:nvPr/>
        </p:nvSpPr>
        <p:spPr>
          <a:xfrm>
            <a:off x="152400" y="1828800"/>
            <a:ext cx="8839200" cy="31412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a) Làm một áp phích giới thiệu về hoạt động sản xuất của người dân ở vùng Nam Bộ theo gợi ý dưới đây: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Lựa chọn một hoạt động sản xuất ở vùng Nam Bộ.</a:t>
            </a:r>
          </a:p>
          <a:p>
            <a:pPr marL="457200" marR="0" lvl="0" indent="-45720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Tìm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và chọn lọc thông tin, tranh anhrveef hoạt động sản xuất mà em chọn.</a:t>
            </a:r>
          </a:p>
          <a:p>
            <a:pPr marR="0" lvl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900" kern="0" baseline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Sắp</a:t>
            </a:r>
            <a:r>
              <a:rPr lang="en-US" sz="1900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xếp tranh ảnh, thông tin vào áp phích để giới thiệu  về hoạt động sản xuất đó.</a:t>
            </a:r>
          </a:p>
          <a:p>
            <a:pPr marL="457200" marR="0" lvl="0" indent="-45720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Trang trí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và hoàn thiện áp phích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DFFD4-5EC4-908F-F34B-939BECF07835}"/>
              </a:ext>
            </a:extLst>
          </p:cNvPr>
          <p:cNvSpPr txBox="1"/>
          <p:nvPr/>
        </p:nvSpPr>
        <p:spPr>
          <a:xfrm>
            <a:off x="304800" y="5257800"/>
            <a:ext cx="8610600" cy="1158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kumimoji="0" lang="en-US" sz="22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Tìm hiểu một chợ nổi ở vùng Nam Bộ. Đóng vai hướng dẫn viên du lịch giới thiệu về chợ nổi đó.</a:t>
            </a:r>
            <a:endParaRPr kumimoji="0" lang="en-US" sz="2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DFFD4-5EC4-908F-F34B-939BECF07835}"/>
              </a:ext>
            </a:extLst>
          </p:cNvPr>
          <p:cNvSpPr txBox="1"/>
          <p:nvPr/>
        </p:nvSpPr>
        <p:spPr>
          <a:xfrm>
            <a:off x="304800" y="1295400"/>
            <a:ext cx="8534400" cy="19409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Việc lấy tên các nhân vật lịch sử (Trương Định, Nguyễn Trung Trực, Nguyễn Thị Định,……) đặt tên cho đường phố, trường học có ý nghĩa như thế nào?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46388" t="32569" r="25953" b="53984"/>
          <a:stretch>
            <a:fillRect/>
          </a:stretch>
        </p:blipFill>
        <p:spPr bwMode="auto">
          <a:xfrm>
            <a:off x="381000" y="1524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29554" y="404336"/>
            <a:ext cx="1792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defRPr/>
            </a:pPr>
            <a:r>
              <a:rPr lang="en-US" sz="28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 vụ:</a:t>
            </a:r>
            <a:endParaRPr lang="en-US" sz="2800" ker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657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657600"/>
            <a:ext cx="2552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52400" y="5791200"/>
            <a:ext cx="2895600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>
              <a:lnSpc>
                <a:spcPct val="150000"/>
              </a:lnSpc>
              <a:defRPr/>
            </a:pPr>
            <a:r>
              <a:rPr lang="en-US" sz="16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 đài “Bình Tây Đại nguyên soái” Trương Định</a:t>
            </a:r>
            <a:endParaRPr lang="en-US" sz="1600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5791200"/>
            <a:ext cx="2895600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>
              <a:lnSpc>
                <a:spcPct val="150000"/>
              </a:lnSpc>
              <a:defRPr/>
            </a:pPr>
            <a:r>
              <a:rPr lang="en-US" sz="16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 Trung Trực - Người anh hùng trên sông Nhật Tảo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5791200"/>
            <a:ext cx="2971800" cy="743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30">
              <a:lnSpc>
                <a:spcPct val="150000"/>
              </a:lnSpc>
              <a:defRPr/>
            </a:pPr>
            <a:r>
              <a:rPr lang="en-US" sz="15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 Thị Định - Nữ tướng của Quân đội nhân dân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89BE52-14E9-8390-ED48-72A9ADFB608A}"/>
              </a:ext>
            </a:extLst>
          </p:cNvPr>
          <p:cNvGrpSpPr>
            <a:grpSpLocks noChangeAspect="1"/>
          </p:cNvGrpSpPr>
          <p:nvPr/>
        </p:nvGrpSpPr>
        <p:grpSpPr>
          <a:xfrm>
            <a:off x="228526" y="1371599"/>
            <a:ext cx="8229674" cy="2664929"/>
            <a:chOff x="0" y="0"/>
            <a:chExt cx="6350000" cy="2540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A602A46-723F-B516-213A-956D4D4BE9AD}"/>
                </a:ext>
              </a:extLst>
            </p:cNvPr>
            <p:cNvSpPr/>
            <p:nvPr/>
          </p:nvSpPr>
          <p:spPr>
            <a:xfrm>
              <a:off x="0" y="0"/>
              <a:ext cx="6350000" cy="2540000"/>
            </a:xfrm>
            <a:custGeom>
              <a:avLst/>
              <a:gdLst/>
              <a:ahLst/>
              <a:cxnLst/>
              <a:rect l="l" t="t" r="r" b="b"/>
              <a:pathLst>
                <a:path w="6350000" h="254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t="-33281" b="-33281"/>
              </a:stretch>
            </a:blipFill>
          </p:spPr>
          <p:txBody>
            <a:bodyPr/>
            <a:lstStyle/>
            <a:p>
              <a:endParaRPr lang="en-US" sz="80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EE15378-9F96-DB7D-ED99-0FAF18EE9192}"/>
              </a:ext>
            </a:extLst>
          </p:cNvPr>
          <p:cNvGrpSpPr/>
          <p:nvPr/>
        </p:nvGrpSpPr>
        <p:grpSpPr>
          <a:xfrm>
            <a:off x="990601" y="228599"/>
            <a:ext cx="6705603" cy="957119"/>
            <a:chOff x="-2729421" y="-865442"/>
            <a:chExt cx="3965433" cy="37812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B5AF914-F2F4-2E55-EB30-4F495A91A269}"/>
                </a:ext>
              </a:extLst>
            </p:cNvPr>
            <p:cNvSpPr/>
            <p:nvPr/>
          </p:nvSpPr>
          <p:spPr>
            <a:xfrm>
              <a:off x="-2504113" y="-865442"/>
              <a:ext cx="3559876" cy="378122"/>
            </a:xfrm>
            <a:custGeom>
              <a:avLst/>
              <a:gdLst/>
              <a:ahLst/>
              <a:cxnLst/>
              <a:rect l="l" t="t" r="r" b="b"/>
              <a:pathLst>
                <a:path w="1856373" h="378121">
                  <a:moveTo>
                    <a:pt x="37345" y="0"/>
                  </a:moveTo>
                  <a:lnTo>
                    <a:pt x="1819028" y="0"/>
                  </a:lnTo>
                  <a:cubicBezTo>
                    <a:pt x="1839653" y="0"/>
                    <a:pt x="1856373" y="16720"/>
                    <a:pt x="1856373" y="37345"/>
                  </a:cubicBezTo>
                  <a:lnTo>
                    <a:pt x="1856373" y="340775"/>
                  </a:lnTo>
                  <a:cubicBezTo>
                    <a:pt x="1856373" y="350680"/>
                    <a:pt x="1852438" y="360179"/>
                    <a:pt x="1845435" y="367182"/>
                  </a:cubicBezTo>
                  <a:cubicBezTo>
                    <a:pt x="1838431" y="374186"/>
                    <a:pt x="1828932" y="378121"/>
                    <a:pt x="1819028" y="378121"/>
                  </a:cubicBezTo>
                  <a:lnTo>
                    <a:pt x="37345" y="378121"/>
                  </a:lnTo>
                  <a:cubicBezTo>
                    <a:pt x="16720" y="378121"/>
                    <a:pt x="0" y="361401"/>
                    <a:pt x="0" y="340775"/>
                  </a:cubicBezTo>
                  <a:lnTo>
                    <a:pt x="0" y="37345"/>
                  </a:lnTo>
                  <a:cubicBezTo>
                    <a:pt x="0" y="16720"/>
                    <a:pt x="16720" y="0"/>
                    <a:pt x="37345" y="0"/>
                  </a:cubicBezTo>
                  <a:close/>
                </a:path>
              </a:pathLst>
            </a:custGeom>
            <a:solidFill>
              <a:srgbClr val="57BBFF"/>
            </a:solidFill>
          </p:spPr>
          <p:txBody>
            <a:bodyPr/>
            <a:lstStyle/>
            <a:p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6F97A1A-5FF9-0512-A591-086BBD146992}"/>
                </a:ext>
              </a:extLst>
            </p:cNvPr>
            <p:cNvSpPr txBox="1"/>
            <p:nvPr/>
          </p:nvSpPr>
          <p:spPr>
            <a:xfrm>
              <a:off x="-2729421" y="-865441"/>
              <a:ext cx="3965433" cy="3010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66"/>
                </a:lnSpc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HƯỚNG DẪN VỀ NHÀ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FA94E9-D13E-3B35-2E19-9C407AEEE2CE}"/>
              </a:ext>
            </a:extLst>
          </p:cNvPr>
          <p:cNvGrpSpPr/>
          <p:nvPr/>
        </p:nvGrpSpPr>
        <p:grpSpPr>
          <a:xfrm>
            <a:off x="-385" y="4193808"/>
            <a:ext cx="9035573" cy="707886"/>
            <a:chOff x="1408381" y="5935637"/>
            <a:chExt cx="16188130" cy="1061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273C03-3356-E3B5-A47E-D18C1ED9F9AD}"/>
                </a:ext>
              </a:extLst>
            </p:cNvPr>
            <p:cNvSpPr txBox="1"/>
            <p:nvPr/>
          </p:nvSpPr>
          <p:spPr>
            <a:xfrm>
              <a:off x="2895599" y="6270346"/>
              <a:ext cx="14700912" cy="465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5"/>
                </a:lnSpc>
              </a:pP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hôm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nay.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ECFF98-953A-931C-A47F-6525F6B29B89}"/>
                </a:ext>
              </a:extLst>
            </p:cNvPr>
            <p:cNvSpPr txBox="1"/>
            <p:nvPr/>
          </p:nvSpPr>
          <p:spPr>
            <a:xfrm>
              <a:off x="1408381" y="5935637"/>
              <a:ext cx="147436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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5F0407-5E9C-9037-BF45-99FDF20C018B}"/>
              </a:ext>
            </a:extLst>
          </p:cNvPr>
          <p:cNvGrpSpPr/>
          <p:nvPr/>
        </p:nvGrpSpPr>
        <p:grpSpPr>
          <a:xfrm>
            <a:off x="-385" y="5102868"/>
            <a:ext cx="9035573" cy="707886"/>
            <a:chOff x="1408381" y="5935637"/>
            <a:chExt cx="16188130" cy="1061829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3B0873FC-8C4B-4963-8AEA-4F6D9DEBDBB6}"/>
                </a:ext>
              </a:extLst>
            </p:cNvPr>
            <p:cNvSpPr txBox="1"/>
            <p:nvPr/>
          </p:nvSpPr>
          <p:spPr>
            <a:xfrm>
              <a:off x="2895599" y="6270346"/>
              <a:ext cx="14700912" cy="465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5"/>
                </a:lnSpc>
              </a:pP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E527D1-92C0-023D-E1D7-65DFD300C8FE}"/>
                </a:ext>
              </a:extLst>
            </p:cNvPr>
            <p:cNvSpPr txBox="1"/>
            <p:nvPr/>
          </p:nvSpPr>
          <p:spPr>
            <a:xfrm>
              <a:off x="1408381" y="5935637"/>
              <a:ext cx="147436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UTM Avo" panose="02040603050506020204" pitchFamily="18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US" sz="4000"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AB25D-841C-65F1-07F3-5840DA9E86C8}"/>
              </a:ext>
            </a:extLst>
          </p:cNvPr>
          <p:cNvGrpSpPr/>
          <p:nvPr/>
        </p:nvGrpSpPr>
        <p:grpSpPr>
          <a:xfrm>
            <a:off x="0" y="6047457"/>
            <a:ext cx="9303758" cy="707886"/>
            <a:chOff x="1408381" y="5935633"/>
            <a:chExt cx="16668611" cy="1061828"/>
          </a:xfrm>
        </p:grpSpPr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53F7A95E-7B83-5B70-96F8-B6E2BB8000EB}"/>
                </a:ext>
              </a:extLst>
            </p:cNvPr>
            <p:cNvSpPr txBox="1"/>
            <p:nvPr/>
          </p:nvSpPr>
          <p:spPr>
            <a:xfrm>
              <a:off x="2882744" y="5988926"/>
              <a:ext cx="15194248" cy="6924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20: Thành phố Hồ Chí Minh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12297D-5A15-DAFA-0AD3-C92CFB48B783}"/>
                </a:ext>
              </a:extLst>
            </p:cNvPr>
            <p:cNvSpPr txBox="1"/>
            <p:nvPr/>
          </p:nvSpPr>
          <p:spPr>
            <a:xfrm>
              <a:off x="1408381" y="5935633"/>
              <a:ext cx="1474363" cy="106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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1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6" y="0"/>
            <a:ext cx="9145588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04800" y="228601"/>
            <a:ext cx="86868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endParaRPr lang="en-GB" sz="60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endParaRPr lang="en-GB" sz="60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0"/>
            <a:ext cx="86868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0" y="890371"/>
            <a:ext cx="1254410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3" y="4805266"/>
            <a:ext cx="1330630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3"/>
            <a:ext cx="1363893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4"/>
            <a:ext cx="7813370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0"/>
            <a:ext cx="7813370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5" y="726949"/>
            <a:ext cx="430503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20086" y="2832509"/>
            <a:ext cx="7314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trong-dong-3"/>
          <p:cNvPicPr>
            <a:picLocks noChangeAspect="1" noChangeArrowheads="1"/>
          </p:cNvPicPr>
          <p:nvPr/>
        </p:nvPicPr>
        <p:blipFill>
          <a:blip r:embed="rId2">
            <a:lum bright="-42000" contrast="54000"/>
          </a:blip>
          <a:srcRect/>
          <a:stretch>
            <a:fillRect/>
          </a:stretch>
        </p:blipFill>
        <p:spPr bwMode="auto">
          <a:xfrm>
            <a:off x="1676400" y="914400"/>
            <a:ext cx="60579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Ban-do-Vn-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590800" y="762000"/>
            <a:ext cx="396689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352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505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8670926" y="7302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 Black" pitchFamily="34" charset="0"/>
              <a:cs typeface="Arial" charset="0"/>
            </a:endParaRPr>
          </a:p>
        </p:txBody>
      </p:sp>
      <p:pic>
        <p:nvPicPr>
          <p:cNvPr id="6156" name="Picture 1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8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066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9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67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057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8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28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8700" y="457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43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181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648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447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9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867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19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02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8700" y="4495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048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352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8305802" y="2743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6781802" y="3048004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1295402" y="4191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914402" y="342900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304800" y="1676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auto">
          <a:xfrm>
            <a:off x="2362202" y="4800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3048000" y="3505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4953000" y="3657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6934200" y="4191000"/>
            <a:ext cx="5334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AutoShape 24"/>
          <p:cNvSpPr>
            <a:spLocks noChangeArrowheads="1"/>
          </p:cNvSpPr>
          <p:nvPr/>
        </p:nvSpPr>
        <p:spPr bwMode="auto">
          <a:xfrm>
            <a:off x="2286002" y="2590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auto">
          <a:xfrm>
            <a:off x="4876802" y="2514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auto">
          <a:xfrm>
            <a:off x="8382002" y="388620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Title 267"/>
          <p:cNvSpPr txBox="1">
            <a:spLocks/>
          </p:cNvSpPr>
          <p:nvPr/>
        </p:nvSpPr>
        <p:spPr bwMode="auto">
          <a:xfrm>
            <a:off x="2514600" y="236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WordArt 31"/>
          <p:cNvSpPr>
            <a:spLocks noChangeArrowheads="1" noChangeShapeType="1" noTextEdit="1"/>
          </p:cNvSpPr>
          <p:nvPr/>
        </p:nvSpPr>
        <p:spPr bwMode="auto">
          <a:xfrm>
            <a:off x="2362200" y="1143000"/>
            <a:ext cx="44196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LỊCH SỬ và ĐỊA LÍ 4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66800" y="2895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19: DÂN CƯ, HOẠT ĐỘNG SẢN XUẤT VÀ MỘT SỐ NÉT VĂN HÓA Ở VÙNG NAM BỘ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4)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2" grpId="0" animBg="1"/>
      <p:bldP spid="54" grpId="0" animBg="1"/>
      <p:bldP spid="56" grpId="0" animBg="1"/>
      <p:bldP spid="57" grpId="0" animBg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23098" t="24384" r="2518" b="7908"/>
          <a:stretch>
            <a:fillRect/>
          </a:stretch>
        </p:blipFill>
        <p:spPr bwMode="auto">
          <a:xfrm>
            <a:off x="457201" y="304800"/>
            <a:ext cx="83057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3376221-B236-03CD-BF8B-B18F5EC2D907}"/>
              </a:ext>
            </a:extLst>
          </p:cNvPr>
          <p:cNvSpPr txBox="1"/>
          <p:nvPr/>
        </p:nvSpPr>
        <p:spPr>
          <a:xfrm>
            <a:off x="2665811" y="1600200"/>
            <a:ext cx="36195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LÀM VIỆC NHÓM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A2B305-DC99-4C90-4981-D3AE588C37CD}"/>
              </a:ext>
            </a:extLst>
          </p:cNvPr>
          <p:cNvSpPr txBox="1"/>
          <p:nvPr/>
        </p:nvSpPr>
        <p:spPr>
          <a:xfrm>
            <a:off x="95249" y="2438400"/>
            <a:ext cx="89535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8, 9, 10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C364F563-398C-28B2-72BD-4C1B047EC170}"/>
              </a:ext>
            </a:extLst>
          </p:cNvPr>
          <p:cNvSpPr txBox="1"/>
          <p:nvPr/>
        </p:nvSpPr>
        <p:spPr>
          <a:xfrm>
            <a:off x="1089018" y="1371600"/>
            <a:ext cx="706411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b="1" spc="8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endParaRPr lang="vi-VN" sz="2400" b="1" spc="8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3">
            <a:extLst>
              <a:ext uri="{FF2B5EF4-FFF2-40B4-BE49-F238E27FC236}">
                <a16:creationId xmlns:a16="http://schemas.microsoft.com/office/drawing/2014/main" id="{E62CA4DA-3DE7-6347-D135-C23BD8F3357F}"/>
              </a:ext>
            </a:extLst>
          </p:cNvPr>
          <p:cNvSpPr txBox="1"/>
          <p:nvPr/>
        </p:nvSpPr>
        <p:spPr>
          <a:xfrm>
            <a:off x="914400" y="711369"/>
            <a:ext cx="8077200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pc="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spc="80">
                <a:latin typeface="Times New Roman" pitchFamily="18" charset="0"/>
                <a:cs typeface="Times New Roman" pitchFamily="18" charset="0"/>
              </a:rPr>
              <a:t>Truyền thống yêu nước và cách mạng của đồng bào</a:t>
            </a:r>
            <a:r>
              <a:rPr lang="en-US" sz="2200" b="1" spc="80">
                <a:latin typeface="Times New Roman" pitchFamily="18" charset="0"/>
                <a:cs typeface="Times New Roman" pitchFamily="18" charset="0"/>
              </a:rPr>
              <a:t> Nam Bộ</a:t>
            </a:r>
            <a:endParaRPr lang="en-US" sz="2200" b="1" spc="8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" y="685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241628C9-0BE7-D85B-E947-F5579A8790DC}"/>
              </a:ext>
            </a:extLst>
          </p:cNvPr>
          <p:cNvSpPr/>
          <p:nvPr/>
        </p:nvSpPr>
        <p:spPr>
          <a:xfrm>
            <a:off x="457200" y="3041073"/>
            <a:ext cx="2031665" cy="5403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22" name="Rectangle: Rounded Corners 18">
            <a:extLst>
              <a:ext uri="{FF2B5EF4-FFF2-40B4-BE49-F238E27FC236}">
                <a16:creationId xmlns:a16="http://schemas.microsoft.com/office/drawing/2014/main" id="{9708802C-53E4-112F-8C79-8075B6A0635B}"/>
              </a:ext>
            </a:extLst>
          </p:cNvPr>
          <p:cNvSpPr/>
          <p:nvPr/>
        </p:nvSpPr>
        <p:spPr>
          <a:xfrm>
            <a:off x="3962400" y="3048000"/>
            <a:ext cx="1836313" cy="5403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 2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54292" t="24344" r="33644" b="46519"/>
          <a:stretch>
            <a:fillRect/>
          </a:stretch>
        </p:blipFill>
        <p:spPr bwMode="auto">
          <a:xfrm>
            <a:off x="381000" y="3810000"/>
            <a:ext cx="2809875" cy="2667000"/>
          </a:xfrm>
          <a:prstGeom prst="rect">
            <a:avLst/>
          </a:prstGeom>
          <a:noFill/>
        </p:spPr>
      </p:pic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 l="52979" t="58257" r="34625" b="24277"/>
          <a:stretch>
            <a:fillRect/>
          </a:stretch>
        </p:blipFill>
        <p:spPr bwMode="auto">
          <a:xfrm>
            <a:off x="3505200" y="3810000"/>
            <a:ext cx="2895600" cy="2667000"/>
          </a:xfrm>
          <a:prstGeom prst="rect">
            <a:avLst/>
          </a:prstGeom>
          <a:noFill/>
        </p:spPr>
      </p:pic>
      <p:pic>
        <p:nvPicPr>
          <p:cNvPr id="24577" name="Picture 10"/>
          <p:cNvPicPr>
            <a:picLocks noChangeAspect="1" noChangeArrowheads="1"/>
          </p:cNvPicPr>
          <p:nvPr/>
        </p:nvPicPr>
        <p:blipFill>
          <a:blip r:embed="rId4"/>
          <a:srcRect l="52657" t="50836" r="35716" b="22433"/>
          <a:stretch>
            <a:fillRect/>
          </a:stretch>
        </p:blipFill>
        <p:spPr bwMode="auto">
          <a:xfrm>
            <a:off x="6629401" y="3886200"/>
            <a:ext cx="2133600" cy="259079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: Rounded Corners 18">
            <a:extLst>
              <a:ext uri="{FF2B5EF4-FFF2-40B4-BE49-F238E27FC236}">
                <a16:creationId xmlns:a16="http://schemas.microsoft.com/office/drawing/2014/main" id="{9708802C-53E4-112F-8C79-8075B6A0635B}"/>
              </a:ext>
            </a:extLst>
          </p:cNvPr>
          <p:cNvSpPr/>
          <p:nvPr/>
        </p:nvSpPr>
        <p:spPr>
          <a:xfrm>
            <a:off x="6621887" y="3048000"/>
            <a:ext cx="1836313" cy="5403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40398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B9FE9C-9DCD-3184-62C0-81FD606A3A79}"/>
              </a:ext>
            </a:extLst>
          </p:cNvPr>
          <p:cNvGrpSpPr/>
          <p:nvPr/>
        </p:nvGrpSpPr>
        <p:grpSpPr>
          <a:xfrm>
            <a:off x="287001" y="685800"/>
            <a:ext cx="2456199" cy="5410200"/>
            <a:chOff x="23812" y="1051802"/>
            <a:chExt cx="7445294" cy="9220910"/>
          </a:xfrm>
        </p:grpSpPr>
        <p:pic>
          <p:nvPicPr>
            <p:cNvPr id="3" name="Picture 16">
              <a:extLst>
                <a:ext uri="{FF2B5EF4-FFF2-40B4-BE49-F238E27FC236}">
                  <a16:creationId xmlns:a16="http://schemas.microsoft.com/office/drawing/2014/main" id="{0BB6D455-4050-095B-E7CC-165F9C6B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3812" y="3051807"/>
              <a:ext cx="7239000" cy="72209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39DB5E-1963-D1AD-66BE-FD996D4D5992}"/>
                </a:ext>
              </a:extLst>
            </p:cNvPr>
            <p:cNvSpPr txBox="1"/>
            <p:nvPr/>
          </p:nvSpPr>
          <p:spPr>
            <a:xfrm>
              <a:off x="77707" y="1051802"/>
              <a:ext cx="7391399" cy="12064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CÂU HỎI THẢO LUẬN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8053EF-9C3D-870B-0517-7D125FA7CE32}"/>
              </a:ext>
            </a:extLst>
          </p:cNvPr>
          <p:cNvSpPr txBox="1"/>
          <p:nvPr/>
        </p:nvSpPr>
        <p:spPr>
          <a:xfrm>
            <a:off x="3124200" y="228600"/>
            <a:ext cx="5791200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800" dirty="0">
                <a:latin typeface="+mj-lt"/>
              </a:rPr>
              <a:t>Tìm hiểu, kể lại câu chuyện lịch sử về các </a:t>
            </a:r>
            <a:r>
              <a:rPr lang="vi-VN" sz="2800">
                <a:latin typeface="+mj-lt"/>
              </a:rPr>
              <a:t>nhân vật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lịch sử: Trương Định - “Bình Tây Đại nguyên soái”; Nguyễn Trung Trực - Người anh hùng trên sông Nhật Tảo và Nguyễn Thị Định - Nữ tướng của Quân đội nhân dân Việt Nam.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800">
                <a:latin typeface="+mj-lt"/>
              </a:rPr>
              <a:t>Hoàn thành </a:t>
            </a:r>
            <a:r>
              <a:rPr lang="vi-VN" sz="2800" dirty="0">
                <a:latin typeface="+mj-lt"/>
              </a:rPr>
              <a:t>thông tin vào Phiếu học tập tương ứng với nhân vật mình được giao nhiệm vụ.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EC82A79-2C42-6AD4-75EE-70695727505D}"/>
              </a:ext>
            </a:extLst>
          </p:cNvPr>
          <p:cNvGrpSpPr/>
          <p:nvPr/>
        </p:nvGrpSpPr>
        <p:grpSpPr>
          <a:xfrm>
            <a:off x="2209800" y="6172200"/>
            <a:ext cx="137119" cy="182825"/>
            <a:chOff x="0" y="0"/>
            <a:chExt cx="812800" cy="812800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4C8AFD6B-4191-7BC4-AA1E-10A651B767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4736"/>
            </a:solidFill>
          </p:spPr>
          <p:txBody>
            <a:bodyPr/>
            <a:lstStyle/>
            <a:p>
              <a:endParaRPr lang="en-US" sz="800">
                <a:latin typeface="UTM Avo" panose="02040603050506020204" pitchFamily="18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2B40A140-FF7D-CA31-1858-226C10A42EF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33"/>
                </a:lnSpc>
              </a:pPr>
              <a:endParaRPr sz="800">
                <a:latin typeface="UTM Avo" panose="02040603050506020204" pitchFamily="18"/>
              </a:endParaRPr>
            </a:p>
          </p:txBody>
        </p:sp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23BB2206-B5B4-3440-C4F9-EC7695678D9C}"/>
              </a:ext>
            </a:extLst>
          </p:cNvPr>
          <p:cNvGrpSpPr/>
          <p:nvPr/>
        </p:nvGrpSpPr>
        <p:grpSpPr>
          <a:xfrm>
            <a:off x="2453681" y="4876800"/>
            <a:ext cx="137119" cy="182825"/>
            <a:chOff x="0" y="0"/>
            <a:chExt cx="812800" cy="812800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32CDC2E0-870F-D9DA-A613-786752B107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BF8D"/>
            </a:solidFill>
          </p:spPr>
          <p:txBody>
            <a:bodyPr/>
            <a:lstStyle/>
            <a:p>
              <a:endParaRPr lang="en-US" sz="800">
                <a:latin typeface="UTM Avo" panose="02040603050506020204" pitchFamily="18"/>
              </a:endParaRPr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254659FA-E204-D38D-3044-84994328E03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33"/>
                </a:lnSpc>
              </a:pPr>
              <a:endParaRPr sz="800">
                <a:latin typeface="UTM Avo" panose="02040603050506020204" pitchFamily="18"/>
              </a:endParaRPr>
            </a:p>
          </p:txBody>
        </p:sp>
      </p:grpSp>
      <p:grpSp>
        <p:nvGrpSpPr>
          <p:cNvPr id="12" name="Group 38">
            <a:extLst>
              <a:ext uri="{FF2B5EF4-FFF2-40B4-BE49-F238E27FC236}">
                <a16:creationId xmlns:a16="http://schemas.microsoft.com/office/drawing/2014/main" id="{A129653E-7192-B22E-6DBF-E08F9203220A}"/>
              </a:ext>
            </a:extLst>
          </p:cNvPr>
          <p:cNvGrpSpPr/>
          <p:nvPr/>
        </p:nvGrpSpPr>
        <p:grpSpPr>
          <a:xfrm>
            <a:off x="2743200" y="5410200"/>
            <a:ext cx="137119" cy="182825"/>
            <a:chOff x="0" y="0"/>
            <a:chExt cx="812800" cy="812800"/>
          </a:xfrm>
        </p:grpSpPr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CF1223CE-1BAD-8456-C5ED-4B52CB346A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63A"/>
            </a:solidFill>
          </p:spPr>
          <p:txBody>
            <a:bodyPr/>
            <a:lstStyle/>
            <a:p>
              <a:endParaRPr lang="en-US" sz="800">
                <a:latin typeface="UTM Avo" panose="02040603050506020204" pitchFamily="18"/>
              </a:endParaRPr>
            </a:p>
          </p:txBody>
        </p:sp>
        <p:sp>
          <p:nvSpPr>
            <p:cNvPr id="14" name="TextBox 40">
              <a:extLst>
                <a:ext uri="{FF2B5EF4-FFF2-40B4-BE49-F238E27FC236}">
                  <a16:creationId xmlns:a16="http://schemas.microsoft.com/office/drawing/2014/main" id="{9F1A2B59-14FD-1D35-7DD2-C89A2BE9F4D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933"/>
                </a:lnSpc>
              </a:pPr>
              <a:endParaRPr sz="800">
                <a:latin typeface="UTM Avo" panose="02040603050506020204" pitchFamily="18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4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9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F4724B-6F22-F251-2429-AEE722D618B5}"/>
              </a:ext>
            </a:extLst>
          </p:cNvPr>
          <p:cNvSpPr txBox="1"/>
          <p:nvPr/>
        </p:nvSpPr>
        <p:spPr>
          <a:xfrm>
            <a:off x="1371600" y="914400"/>
            <a:ext cx="7162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HOÀN THÀNH PHIẾU HỌC TẬP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257114B-C5D9-8FB5-C202-70C7608A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60033"/>
              </p:ext>
            </p:extLst>
          </p:nvPr>
        </p:nvGraphicFramePr>
        <p:xfrm>
          <a:off x="304800" y="2438400"/>
          <a:ext cx="8534401" cy="3571240"/>
        </p:xfrm>
        <a:graphic>
          <a:graphicData uri="http://schemas.openxmlformats.org/drawingml/2006/table">
            <a:tbl>
              <a:tblPr firstRow="1" bandRow="1"/>
              <a:tblGrid>
                <a:gridCol w="2537909">
                  <a:extLst>
                    <a:ext uri="{9D8B030D-6E8A-4147-A177-3AD203B41FA5}">
                      <a16:colId xmlns:a16="http://schemas.microsoft.com/office/drawing/2014/main" val="1553110123"/>
                    </a:ext>
                  </a:extLst>
                </a:gridCol>
                <a:gridCol w="1729291">
                  <a:extLst>
                    <a:ext uri="{9D8B030D-6E8A-4147-A177-3AD203B41FA5}">
                      <a16:colId xmlns:a16="http://schemas.microsoft.com/office/drawing/2014/main" val="3169679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210213632"/>
                    </a:ext>
                  </a:extLst>
                </a:gridCol>
                <a:gridCol w="1975458">
                  <a:extLst>
                    <a:ext uri="{9D8B030D-6E8A-4147-A177-3AD203B41FA5}">
                      <a16:colId xmlns:a16="http://schemas.microsoft.com/office/drawing/2014/main" val="3824524141"/>
                    </a:ext>
                  </a:extLst>
                </a:gridCol>
                <a:gridCol w="158143">
                  <a:extLst>
                    <a:ext uri="{9D8B030D-6E8A-4147-A177-3AD203B41FA5}">
                      <a16:colId xmlns:a16="http://schemas.microsoft.com/office/drawing/2014/main" val="3281427909"/>
                    </a:ext>
                  </a:extLst>
                </a:gridCol>
              </a:tblGrid>
              <a:tr h="157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 ra ở đâu?</a:t>
                      </a: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 em ấn tượng về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 vật?</a:t>
                      </a: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 học được gì từ nhân vật?</a:t>
                      </a: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917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Trương</a:t>
                      </a:r>
                      <a:r>
                        <a:rPr lang="en-US" sz="2000" b="1" baseline="0">
                          <a:latin typeface="Times New Roman" pitchFamily="18" charset="0"/>
                          <a:cs typeface="Times New Roman" pitchFamily="18" charset="0"/>
                        </a:rPr>
                        <a:t> Định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10659"/>
                  </a:ext>
                </a:extLst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Trung Trực</a:t>
                      </a:r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3864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Thị Định</a:t>
                      </a:r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UTM Avo" panose="02040603050506020204" pitchFamily="18"/>
                        <a:cs typeface="Arial" panose="020B0604020202020204" pitchFamily="34" charset="0"/>
                      </a:endParaRPr>
                    </a:p>
                  </a:txBody>
                  <a:tcPr marL="45720" marR="45720" marT="30480" marB="30480" anchor="ctr">
                    <a:lnL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DEC9C11-A92C-ABC9-656D-5BB8F06BAC1B}"/>
              </a:ext>
            </a:extLst>
          </p:cNvPr>
          <p:cNvSpPr txBox="1"/>
          <p:nvPr/>
        </p:nvSpPr>
        <p:spPr>
          <a:xfrm>
            <a:off x="304800" y="1746622"/>
            <a:ext cx="8477250" cy="539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 hoàn thành những nội dung dưới đây về nhân vật lịch sử.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6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742D1DD5-BBAF-4938-B567-30875C32898E}"/>
              </a:ext>
            </a:extLst>
          </p:cNvPr>
          <p:cNvSpPr/>
          <p:nvPr/>
        </p:nvSpPr>
        <p:spPr>
          <a:xfrm>
            <a:off x="4419600" y="990600"/>
            <a:ext cx="4343400" cy="965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609630">
              <a:defRPr/>
            </a:pP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Trương Định - “Bình Tây Đại nguyên soái”; 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4292" t="24344" r="33644" b="46519"/>
          <a:stretch>
            <a:fillRect/>
          </a:stretch>
        </p:blipFill>
        <p:spPr bwMode="auto">
          <a:xfrm>
            <a:off x="304800" y="1143000"/>
            <a:ext cx="3267075" cy="49530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4"/>
          <a:srcRect l="35883" t="35464" r="46119" b="44512"/>
          <a:stretch>
            <a:fillRect/>
          </a:stretch>
        </p:blipFill>
        <p:spPr bwMode="auto">
          <a:xfrm>
            <a:off x="4191000" y="21336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2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9C36569F-7919-CBCF-7B79-EEF643492187}"/>
              </a:ext>
            </a:extLst>
          </p:cNvPr>
          <p:cNvSpPr/>
          <p:nvPr/>
        </p:nvSpPr>
        <p:spPr>
          <a:xfrm>
            <a:off x="4278460" y="533400"/>
            <a:ext cx="3874940" cy="66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 Trung Trực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 l="35569" t="51074" r="34992" b="22434"/>
          <a:stretch>
            <a:fillRect/>
          </a:stretch>
        </p:blipFill>
        <p:spPr bwMode="auto">
          <a:xfrm>
            <a:off x="3698749" y="1600200"/>
            <a:ext cx="491185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 l="52979" t="58257" r="34625" b="24277"/>
          <a:stretch>
            <a:fillRect/>
          </a:stretch>
        </p:blipFill>
        <p:spPr bwMode="auto">
          <a:xfrm>
            <a:off x="304800" y="1447800"/>
            <a:ext cx="289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8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9C36569F-7919-CBCF-7B79-EEF643492187}"/>
              </a:ext>
            </a:extLst>
          </p:cNvPr>
          <p:cNvSpPr/>
          <p:nvPr/>
        </p:nvSpPr>
        <p:spPr>
          <a:xfrm>
            <a:off x="4278460" y="533400"/>
            <a:ext cx="3874940" cy="66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Định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9"/>
          <p:cNvPicPr>
            <a:picLocks noChangeAspect="1" noChangeArrowheads="1"/>
          </p:cNvPicPr>
          <p:nvPr/>
        </p:nvPicPr>
        <p:blipFill>
          <a:blip r:embed="rId2"/>
          <a:srcRect l="34550" t="49641" r="46986" b="22429"/>
          <a:stretch>
            <a:fillRect/>
          </a:stretch>
        </p:blipFill>
        <p:spPr bwMode="auto">
          <a:xfrm>
            <a:off x="3276601" y="1371600"/>
            <a:ext cx="5562599" cy="4800599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 l="52657" t="50836" r="35716" b="22433"/>
          <a:stretch>
            <a:fillRect/>
          </a:stretch>
        </p:blipFill>
        <p:spPr bwMode="auto">
          <a:xfrm>
            <a:off x="228600" y="1295401"/>
            <a:ext cx="2895600" cy="4876799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23473" t="24384" r="2556" b="7690"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615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17</cp:revision>
  <dcterms:created xsi:type="dcterms:W3CDTF">2024-03-05T11:45:00Z</dcterms:created>
  <dcterms:modified xsi:type="dcterms:W3CDTF">2025-05-12T15:26:16Z</dcterms:modified>
</cp:coreProperties>
</file>