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23"/>
  </p:notesMasterIdLst>
  <p:sldIdLst>
    <p:sldId id="257" r:id="rId3"/>
    <p:sldId id="290" r:id="rId4"/>
    <p:sldId id="267" r:id="rId5"/>
    <p:sldId id="418" r:id="rId6"/>
    <p:sldId id="258" r:id="rId7"/>
    <p:sldId id="259" r:id="rId8"/>
    <p:sldId id="261" r:id="rId9"/>
    <p:sldId id="262" r:id="rId10"/>
    <p:sldId id="266" r:id="rId11"/>
    <p:sldId id="411" r:id="rId12"/>
    <p:sldId id="265" r:id="rId13"/>
    <p:sldId id="409" r:id="rId14"/>
    <p:sldId id="398" r:id="rId15"/>
    <p:sldId id="419" r:id="rId16"/>
    <p:sldId id="421" r:id="rId17"/>
    <p:sldId id="420" r:id="rId18"/>
    <p:sldId id="422" r:id="rId19"/>
    <p:sldId id="423" r:id="rId20"/>
    <p:sldId id="412" r:id="rId21"/>
    <p:sldId id="4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8E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8" d="100"/>
          <a:sy n="28" d="100"/>
        </p:scale>
        <p:origin x="2376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73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50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4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70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65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163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0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3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3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36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73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282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14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286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95AD9C2-ADB4-55D6-78FA-155C95E84ADC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4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3E00982-EE14-901C-68E2-CABEFCB7D504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FD01C0-C812-6A2B-087B-55D8F5E73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519" y="129970"/>
            <a:ext cx="1706933" cy="46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1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38F990-DEE3-3151-062F-582CB90E3F5E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8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24728E-A619-1134-4B28-043A214B0BFB}"/>
              </a:ext>
            </a:extLst>
          </p:cNvPr>
          <p:cNvSpPr/>
          <p:nvPr userDrawn="1"/>
        </p:nvSpPr>
        <p:spPr>
          <a:xfrm>
            <a:off x="0" y="6381135"/>
            <a:ext cx="1641987" cy="4768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71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398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856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3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512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8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79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81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47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8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21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3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8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15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5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27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6D7EFE-9149-EB52-5FC2-7CB25E1669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FB7BB6-90E3-9500-9DAB-8489C1FCE89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0B035E-6CAF-5DB0-8ECD-7F599A6835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71C7F5-3CB1-027D-4CA9-60A60EF920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40846-779F-FEFA-F59F-9B94DB0EAA1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F85DA2-C194-4CB1-4352-1A64B41373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8558" y="2073281"/>
            <a:ext cx="821202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882C0A-882F-11E8-65C1-6D970684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56" y="315083"/>
            <a:ext cx="1347333" cy="16033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0F5EFF-776C-1A41-0D21-55621AD47E50}"/>
              </a:ext>
            </a:extLst>
          </p:cNvPr>
          <p:cNvSpPr txBox="1"/>
          <p:nvPr/>
        </p:nvSpPr>
        <p:spPr>
          <a:xfrm>
            <a:off x="2418080" y="548640"/>
            <a:ext cx="89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 cho bạn nghe những điều em học được trong chủ đề: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D8C5B1-CCDD-33B9-7D1A-1C6A4CBC0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559" y="1939563"/>
            <a:ext cx="7976235" cy="434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409707-7455-CB79-0901-977B98986692}"/>
              </a:ext>
            </a:extLst>
          </p:cNvPr>
          <p:cNvGrpSpPr/>
          <p:nvPr/>
        </p:nvGrpSpPr>
        <p:grpSpPr>
          <a:xfrm>
            <a:off x="1471874" y="412014"/>
            <a:ext cx="863784" cy="1015663"/>
            <a:chOff x="1142299" y="701274"/>
            <a:chExt cx="863784" cy="1015663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84DB3EDE-5E7E-4C92-F2FE-47542A9E352F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36A7A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7EF0A76D-DB5F-4683-57C7-FF7933C21190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2299" y="701274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6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25302E-17A0-81C7-768B-CC0B7E0A2FB7}"/>
              </a:ext>
            </a:extLst>
          </p:cNvPr>
          <p:cNvSpPr txBox="1"/>
          <p:nvPr/>
        </p:nvSpPr>
        <p:spPr>
          <a:xfrm>
            <a:off x="2278335" y="528168"/>
            <a:ext cx="8592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b) Nêu giá trị của chữ số 2 trong mỗi số viết ở câu a.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27EF3-A6AF-5B29-D104-7BFA8BB30615}"/>
              </a:ext>
            </a:extLst>
          </p:cNvPr>
          <p:cNvSpPr txBox="1"/>
          <p:nvPr/>
        </p:nvSpPr>
        <p:spPr>
          <a:xfrm>
            <a:off x="994410" y="2938760"/>
            <a:ext cx="103670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3 461 285,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1 306 524,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720 451,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20 000.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539E8070-245A-33EB-03FE-CD54C9377B01}"/>
              </a:ext>
            </a:extLst>
          </p:cNvPr>
          <p:cNvSpPr txBox="1"/>
          <p:nvPr/>
        </p:nvSpPr>
        <p:spPr>
          <a:xfrm>
            <a:off x="1371600" y="458792"/>
            <a:ext cx="10401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Trong chuyến du lịch với gia đình, Toàn đã theo dõi thông tin về số ki-lô-mét đi được và số lít xăng đã dùng của ô tô rồi ghi lại trong bảng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4A34650-B435-DCA4-F741-436CF59CCC75}"/>
              </a:ext>
            </a:extLst>
          </p:cNvPr>
          <p:cNvSpPr/>
          <p:nvPr/>
        </p:nvSpPr>
        <p:spPr>
          <a:xfrm>
            <a:off x="562496" y="51113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396DA-9F21-31F8-A09D-52EB2BB0F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" y="2550339"/>
            <a:ext cx="10430827" cy="1550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EE7B51-4796-BAB2-5DF5-856F5B5E9F97}"/>
              </a:ext>
            </a:extLst>
          </p:cNvPr>
          <p:cNvSpPr txBox="1"/>
          <p:nvPr/>
        </p:nvSpPr>
        <p:spPr>
          <a:xfrm>
            <a:off x="1565910" y="4434840"/>
            <a:ext cx="9384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 thông tin trên, theo em 50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xăng có đủ cho ô tô đó đi đoạn đường 400 km không?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15A2F3B-6F85-525C-AC7C-FDF43B6E8E1C}"/>
              </a:ext>
            </a:extLst>
          </p:cNvPr>
          <p:cNvSpPr txBox="1"/>
          <p:nvPr/>
        </p:nvSpPr>
        <p:spPr>
          <a:xfrm>
            <a:off x="1348740" y="1417320"/>
            <a:ext cx="96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ki-lô-mét ô tô dùng hết số lít xăng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 : 10 = 0,12 (</a:t>
            </a:r>
            <a:r>
              <a:rPr lang="vi-VN" sz="36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đi đoạn đường 400 m, ô tô cần dùng số lít xăng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0,12 × 400 = 48 (</a:t>
            </a:r>
            <a:r>
              <a:rPr lang="vi-VN" sz="36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 48 </a:t>
            </a:r>
            <a:r>
              <a:rPr lang="vi-VN" sz="36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 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&lt; 50 </a:t>
            </a:r>
            <a:r>
              <a:rPr lang="vi-VN" sz="36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nên 50 </a:t>
            </a:r>
            <a:r>
              <a:rPr lang="vi-VN" sz="3600" b="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xăng đủ cho ô tô đó đi đoạn đường 400 km.</a:t>
            </a:r>
          </a:p>
        </p:txBody>
      </p:sp>
    </p:spTree>
    <p:extLst>
      <p:ext uri="{BB962C8B-B14F-4D97-AF65-F5344CB8AC3E}">
        <p14:creationId xmlns:p14="http://schemas.microsoft.com/office/powerpoint/2010/main" val="26936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1511186" y="30539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BEEA26-57F6-F218-0F85-FFD9C2B30A8E}"/>
              </a:ext>
            </a:extLst>
          </p:cNvPr>
          <p:cNvSpPr txBox="1"/>
          <p:nvPr/>
        </p:nvSpPr>
        <p:spPr>
          <a:xfrm>
            <a:off x="2388870" y="403860"/>
            <a:ext cx="6012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2ECA7F-528E-5E70-2336-CEF5CA280419}"/>
              </a:ext>
            </a:extLst>
          </p:cNvPr>
          <p:cNvSpPr txBox="1"/>
          <p:nvPr/>
        </p:nvSpPr>
        <p:spPr>
          <a:xfrm>
            <a:off x="1097280" y="1329690"/>
            <a:ext cx="66636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quả điều tra về sự yêu thích của các môn thể thao của 400 học sinh ở một trường tiểu học được cho trên biểu đồ hình quạt tròn như hình bên. Số học sinh thích bóng rổ có khoảng: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60 học sinh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80 học sinh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100 học sinh</a:t>
            </a:r>
          </a:p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160 học sinh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8DE09-4300-E067-47CF-A2392BF9A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07" y="2160270"/>
            <a:ext cx="3565860" cy="350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296BD9-D907-F15D-FC7F-3668226BEB94}"/>
              </a:ext>
            </a:extLst>
          </p:cNvPr>
          <p:cNvSpPr txBox="1"/>
          <p:nvPr/>
        </p:nvSpPr>
        <p:spPr>
          <a:xfrm>
            <a:off x="1314450" y="1405890"/>
            <a:ext cx="97040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biểu đồ ta thấy  phần trăm số học sinh thích bóng rổ lớn hơn 25% và nhỏ hơn 50%.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25% số học sinh là: 400 × 25 : 100 = 100 (học sinh)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50% số học sinh là: 400 × 50 : 100 = 200 (học sinh)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Do đó số học sinh thích bóng rổ lớn hơn 100 và nhỏ hơn 200.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 100 &lt; 160 &lt; 200</a:t>
            </a: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số học sinh thích bóng rổ có khoảng 160 học sinh.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endParaRPr lang="vi-VN" sz="32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2965FE3-2414-75EC-0790-1E6F980BAFED}"/>
              </a:ext>
            </a:extLst>
          </p:cNvPr>
          <p:cNvSpPr/>
          <p:nvPr/>
        </p:nvSpPr>
        <p:spPr>
          <a:xfrm>
            <a:off x="584086" y="428580"/>
            <a:ext cx="760073" cy="741044"/>
          </a:xfrm>
          <a:prstGeom prst="ellipse">
            <a:avLst/>
          </a:prstGeom>
          <a:solidFill>
            <a:srgbClr val="FFFF99"/>
          </a:solidFill>
          <a:ln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2A4FD-D599-AFBA-9662-3C7634F2464D}"/>
              </a:ext>
            </a:extLst>
          </p:cNvPr>
          <p:cNvSpPr txBox="1"/>
          <p:nvPr/>
        </p:nvSpPr>
        <p:spPr>
          <a:xfrm>
            <a:off x="1412240" y="351790"/>
            <a:ext cx="9966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tung đồng xu nhiều lần và ghi lại kết quả như sau: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F7B36C9-C0BD-7055-666F-131B5EC6A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0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35999-BD30-E58C-C29D-9556B747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42" y="1648777"/>
            <a:ext cx="9896475" cy="1571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E7845-74AD-0CAC-4AA7-C361042C4EEA}"/>
              </a:ext>
            </a:extLst>
          </p:cNvPr>
          <p:cNvSpPr txBox="1"/>
          <p:nvPr/>
        </p:nvSpPr>
        <p:spPr>
          <a:xfrm>
            <a:off x="1360170" y="3474720"/>
            <a:ext cx="97155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xu.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ngửa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xu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Trang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xu.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8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8CD12-4CBA-82C7-378F-13F23BC032A3}"/>
              </a:ext>
            </a:extLst>
          </p:cNvPr>
          <p:cNvSpPr txBox="1"/>
          <p:nvPr/>
        </p:nvSpPr>
        <p:spPr>
          <a:xfrm>
            <a:off x="1485900" y="754380"/>
            <a:ext cx="9201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Trang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xu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+ 16 = 40 (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FD9BF1-34D2-827E-E2DE-1FA65D4F1A29}"/>
                  </a:ext>
                </a:extLst>
              </p:cNvPr>
              <p:cNvSpPr txBox="1"/>
              <p:nvPr/>
            </p:nvSpPr>
            <p:spPr>
              <a:xfrm>
                <a:off x="1028700" y="2343150"/>
                <a:ext cx="10389870" cy="1582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giữa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sấp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xu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xuất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Trang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tung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xu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FD9BF1-34D2-827E-E2DE-1FA65D4F1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2343150"/>
                <a:ext cx="10389870" cy="1582228"/>
              </a:xfrm>
              <a:prstGeom prst="rect">
                <a:avLst/>
              </a:prstGeom>
              <a:blipFill>
                <a:blip r:embed="rId2"/>
                <a:stretch>
                  <a:fillRect l="-2113" t="-6923" r="-2054" b="-6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FC3F92-65A0-5F4C-8D91-788C4CAACF37}"/>
                  </a:ext>
                </a:extLst>
              </p:cNvPr>
              <p:cNvSpPr txBox="1"/>
              <p:nvPr/>
            </p:nvSpPr>
            <p:spPr>
              <a:xfrm>
                <a:off x="1005840" y="4126230"/>
                <a:ext cx="10389870" cy="1636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Tỉ số giữa số lần mặt ngửa đồng xu xuất hiện và tổng số lần Trang đã tung đồng xu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FC3F92-65A0-5F4C-8D91-788C4CAAC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40" y="4126230"/>
                <a:ext cx="10389870" cy="1636730"/>
              </a:xfrm>
              <a:prstGeom prst="rect">
                <a:avLst/>
              </a:prstGeom>
              <a:blipFill>
                <a:blip r:embed="rId3"/>
                <a:stretch>
                  <a:fillRect l="-2054" t="-6716" r="-2054" b="-3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29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83980" y="507156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181" y="3703160"/>
            <a:ext cx="11327350" cy="371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hlinkClick r:id="rId8" action="ppaction://hlinksldjump"/>
            <a:extLst>
              <a:ext uri="{FF2B5EF4-FFF2-40B4-BE49-F238E27FC236}">
                <a16:creationId xmlns:a16="http://schemas.microsoft.com/office/drawing/2014/main" id="{EC695F7B-A119-9BBA-7E7E-B765E75A1334}"/>
              </a:ext>
            </a:extLst>
          </p:cNvPr>
          <p:cNvSpPr/>
          <p:nvPr/>
        </p:nvSpPr>
        <p:spPr>
          <a:xfrm>
            <a:off x="0" y="6369269"/>
            <a:ext cx="1681655" cy="488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2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5"/>
            <a:ext cx="8963492" cy="3486273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529782" y="603456"/>
            <a:ext cx="82505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Trong một cuộc khảo sát, số học sinh thích các môn học như sau: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Toán: 15 bạn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Tiếng Việt: 10 bạn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Khoa học: 5 bạn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Hỏi môn học được nhiều bạn yêu thích nhất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2006930" y="4799737"/>
            <a:ext cx="8051471" cy="1209179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192123" y="3066471"/>
              <a:ext cx="3750829" cy="718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 Toán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811127" y="4837492"/>
            <a:ext cx="953350" cy="857536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61512" y="6193207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4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51076" y="350298"/>
            <a:ext cx="7160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Một hộp có 3 viên bi: 1 đỏ, 1 xanh, 1 vàng. Lấy ngẫu nhiên 1 viên bi. Khả năng lấy được bi đỏ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12350" y="6203038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B00AA4-9760-5574-492A-A92B71C7D997}"/>
              </a:ext>
            </a:extLst>
          </p:cNvPr>
          <p:cNvGrpSpPr/>
          <p:nvPr/>
        </p:nvGrpSpPr>
        <p:grpSpPr>
          <a:xfrm>
            <a:off x="1733797" y="3089690"/>
            <a:ext cx="8051471" cy="1209179"/>
            <a:chOff x="6830721" y="2864057"/>
            <a:chExt cx="4537107" cy="1129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BD8AF38-2976-B1A6-8EA6-AFB0E8791AE0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FDE18D-64B5-4D16-63F5-243519D1667A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949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6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xảy ra</a:t>
              </a:r>
              <a:endParaRPr lang="en-US" sz="6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A423F0-2CF8-3625-3D82-1D11DAA69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8872" y="417109"/>
            <a:ext cx="753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Tung một đồng xu, khả năng xuất hiện mặt ngửa là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 %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82854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FB38F5A4-BDFB-84EB-86F4-26FBAE50AC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90494" y="4729531"/>
            <a:ext cx="957111" cy="13653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EA8FB20-E78F-DF32-B626-C7862A7E02BB}"/>
              </a:ext>
            </a:extLst>
          </p:cNvPr>
          <p:cNvGrpSpPr/>
          <p:nvPr/>
        </p:nvGrpSpPr>
        <p:grpSpPr>
          <a:xfrm>
            <a:off x="1733797" y="3089690"/>
            <a:ext cx="8051471" cy="1209179"/>
            <a:chOff x="6830721" y="2864057"/>
            <a:chExt cx="4537107" cy="1129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758615B-A1A8-8F1D-76C6-EA766C4A678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1072EA-9394-52BC-01DB-14EC30DC798B}"/>
                </a:ext>
              </a:extLst>
            </p:cNvPr>
            <p:cNvSpPr txBox="1"/>
            <p:nvPr/>
          </p:nvSpPr>
          <p:spPr>
            <a:xfrm>
              <a:off x="7098437" y="2888926"/>
              <a:ext cx="3750829" cy="1035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66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50 %</a:t>
              </a:r>
              <a:endParaRPr lang="en-US" sz="6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5BA35F-0ED3-57E9-51E1-F01F118A93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2967292" y="316231"/>
            <a:ext cx="7827378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Nếu tung một con xúc xắc 6 mặt (đánh số từ 1 đến 6), xác suất để ra số 7 là bao nhiêu %: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0" y="6094884"/>
            <a:ext cx="1684632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826F48-89D6-99A3-32E5-3D6875073604}"/>
              </a:ext>
            </a:extLst>
          </p:cNvPr>
          <p:cNvGrpSpPr/>
          <p:nvPr/>
        </p:nvGrpSpPr>
        <p:grpSpPr>
          <a:xfrm>
            <a:off x="1733797" y="3089692"/>
            <a:ext cx="8051471" cy="2017669"/>
            <a:chOff x="6830721" y="2864057"/>
            <a:chExt cx="4537107" cy="1129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2CFD107-A142-980F-63C3-B7D8F210318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/>
                <p:nvPr/>
              </p:nvSpPr>
              <p:spPr>
                <a:xfrm>
                  <a:off x="7486567" y="3081779"/>
                  <a:ext cx="3750829" cy="6721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7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7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%</m:t>
                        </m:r>
                      </m:oMath>
                    </m:oMathPara>
                  </a14:m>
                  <a:endParaRPr lang="en-US" sz="7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9832C99E-3CC5-C327-8AC5-1C99AC2D9E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6567" y="3081779"/>
                  <a:ext cx="3750829" cy="67217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2E488EE-EC0C-04D0-4847-6F502C7E6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9537994" y="3127445"/>
            <a:ext cx="953350" cy="8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6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548</Words>
  <Application>Microsoft Office PowerPoint</Application>
  <PresentationFormat>Widescreen</PresentationFormat>
  <Paragraphs>66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AllRoundGothic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SVN-Cookies</vt:lpstr>
      <vt:lpstr>字魂156号-萌趣苏打饼</vt:lpstr>
      <vt:lpstr>思源宋体 CN Heavy</vt:lpstr>
      <vt:lpstr>思源宋体 CN Medium</vt:lpstr>
      <vt:lpstr>思源黑体 CN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1</cp:revision>
  <dcterms:created xsi:type="dcterms:W3CDTF">2024-02-13T12:59:58Z</dcterms:created>
  <dcterms:modified xsi:type="dcterms:W3CDTF">2025-04-19T15:26:11Z</dcterms:modified>
</cp:coreProperties>
</file>