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9"/>
  </p:notesMasterIdLst>
  <p:sldIdLst>
    <p:sldId id="290" r:id="rId3"/>
    <p:sldId id="426" r:id="rId4"/>
    <p:sldId id="258" r:id="rId5"/>
    <p:sldId id="259" r:id="rId6"/>
    <p:sldId id="260" r:id="rId7"/>
    <p:sldId id="264" r:id="rId8"/>
    <p:sldId id="257" r:id="rId9"/>
    <p:sldId id="411" r:id="rId10"/>
    <p:sldId id="265" r:id="rId11"/>
    <p:sldId id="409" r:id="rId12"/>
    <p:sldId id="398" r:id="rId13"/>
    <p:sldId id="427" r:id="rId14"/>
    <p:sldId id="419" r:id="rId15"/>
    <p:sldId id="421" r:id="rId16"/>
    <p:sldId id="412" r:id="rId17"/>
    <p:sldId id="4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8E6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26" d="100"/>
          <a:sy n="26" d="100"/>
        </p:scale>
        <p:origin x="2460" y="10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B9ACB-E139-4351-9FFE-07F67B888628}"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4436DA-6D52-4080-B377-A3F75FB46932}" type="slidenum">
              <a:rPr lang="en-US" smtClean="0"/>
              <a:t>‹#›</a:t>
            </a:fld>
            <a:endParaRPr lang="en-US"/>
          </a:p>
        </p:txBody>
      </p:sp>
    </p:spTree>
    <p:extLst>
      <p:ext uri="{BB962C8B-B14F-4D97-AF65-F5344CB8AC3E}">
        <p14:creationId xmlns:p14="http://schemas.microsoft.com/office/powerpoint/2010/main" val="3468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smtClean="0">
                <a:sym typeface="+mn-ea"/>
              </a:rPr>
              <a:t>hien tran </a:t>
            </a:r>
            <a:r>
              <a:rPr lang="en-US" dirty="0" err="1" smtClean="0">
                <a:sym typeface="+mn-ea"/>
              </a:rPr>
              <a:t>zalo</a:t>
            </a:r>
            <a:r>
              <a:rPr lang="en-US" dirty="0" smtClean="0">
                <a:sym typeface="+mn-ea"/>
              </a:rPr>
              <a:t> 0353095025</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DD5E-4A19-49A3-94AC-840C6DD9E6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93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358181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341073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DD5E-4A19-49A3-94AC-840C6DD9E6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453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25E92-B48B-4C34-9912-695BBBC6F7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C4C90C-5394-4852-B41E-CC0BEDAB9BD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E89774F-FC79-44FD-9A47-D95EA65851B4}"/>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ED0D0B29-57BF-4CD6-996D-52249D40F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8183C5-5F4B-451F-B8AB-1A3E6C2474CA}"/>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999509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59284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3534044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41263700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4203465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2974416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2359590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1342832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EDC08F6-2CEF-4AC7-B444-769E350DC550}"/>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3" name="页脚占位符 2">
            <a:extLst>
              <a:ext uri="{FF2B5EF4-FFF2-40B4-BE49-F238E27FC236}">
                <a16:creationId xmlns:a16="http://schemas.microsoft.com/office/drawing/2014/main" id="{428CBFAE-1898-4332-BB34-64C3EFA59D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0C4A9B6-CB0F-455F-AA55-6098F3BED130}"/>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3080333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76881A-7624-41FB-B7E7-F723B86DFC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079A044-98F0-4F59-867E-80EB5DD03A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978202C-16F9-4CC3-B38A-818E4DA0F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3DAD757-D038-42F5-AE98-55FDC2EA107F}"/>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F67ACFB1-C0F6-459D-B6F4-4DA6CCE47F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59EACF2-748E-41FE-B60D-BACA734CBF57}"/>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3597836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8BB46-04ED-44C2-A651-B9D1D38FA7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CBBC31-31A9-471E-8E1F-28915E4F66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0EB3C59-FFD8-4408-9745-A18DD04AD4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01E271B-7319-437D-8F36-37172D9D2AB3}"/>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AEE3B651-7228-483C-B4F4-E750988740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4D0DBF-B94A-442E-B217-386BA2F37188}"/>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711473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328A-AF91-4EF2-9BF2-A60F3847DF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31B804-16E0-4448-906D-DAE606E1250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D6F082-DBAA-4E83-A19D-CF3DCC0A6E24}"/>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D975EF53-007F-499E-BD66-08DAF8F2FD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F514B30-45D5-4639-97D8-5421EA07E888}"/>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3727282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EEBDD4-F202-46D7-BDB8-49C20D8186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E871E9A-E740-495C-84AA-99A55EE7A95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C25-1C0E-4078-955F-AB8778E27724}"/>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591AA638-FA32-42BD-A731-98AB865E78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14128E-E2DF-461C-B828-6AD0741594D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308014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7194642-2669-419B-A4FF-38F70DEF4D1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F4C97E6-9E47-4226-8FA7-4A5DD873254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54F3CE-01E1-4848-AE68-5905AE16FD21}"/>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86620933-0C99-4584-A36B-4B08D7EBF7A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AA00F5C-5728-4FC0-8D2A-B05BF72C9C24}"/>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60286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6976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78067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89274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5036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6122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63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25218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5731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43A19B-0682-408F-9EA3-BB32B1588B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D51779F-090D-49F5-AD8E-9573BCA67D9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E177304-A0BB-4F8B-AF67-B54F76E33256}"/>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7015A844-2A9E-49B4-B12E-92ECFD06D1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ABA4C34-718E-4023-A977-A983BF893D5E}"/>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825512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1987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680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563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82586-EFE0-4680-8AB6-845349AE9F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5A1601-5DB8-4538-883C-7F7091A041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5259F6A-47F6-41F4-B97A-0DFBE630F58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3D84CC4-197B-4581-B982-7503C39C7B29}"/>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308974A7-D859-477E-96A5-15469B4494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4580CF-9D27-4B22-AF32-1F8143F6C9C5}"/>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1389214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C06900-4403-460F-9E67-95BCBBC82C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6C7519B-0D75-4132-A6B5-3269A9DFA5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8591BEC-E165-482E-898E-D163F8F2365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D493E77-15C9-4BDD-9417-87AA9953FD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35D6D69-92B4-4677-91A7-B481A9AF9E2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4D0883-C436-4230-8609-FF141345DACB}"/>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8" name="页脚占位符 7">
            <a:extLst>
              <a:ext uri="{FF2B5EF4-FFF2-40B4-BE49-F238E27FC236}">
                <a16:creationId xmlns:a16="http://schemas.microsoft.com/office/drawing/2014/main" id="{3F67E65F-3E20-4095-87BC-58601A4C68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78E9A2-DEAD-49F2-9B6C-ADC1E59A5021}"/>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15535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257068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5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5509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84415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3A2FE6DE-75C2-44A6-B279-165291AC71FE}"/>
              </a:ext>
            </a:extLst>
          </p:cNvPr>
          <p:cNvSpPr>
            <a:spLocks noGrp="1"/>
          </p:cNvSpPr>
          <p:nvPr>
            <p:ph type="title"/>
          </p:nvPr>
        </p:nvSpPr>
        <p:spPr>
          <a:xfrm>
            <a:off x="1335995" y="498475"/>
            <a:ext cx="10515600" cy="758825"/>
          </a:xfrm>
          <a:prstGeom prst="rect">
            <a:avLst/>
          </a:prstGeom>
        </p:spPr>
        <p:txBody>
          <a:bodyPr>
            <a:normAutofit/>
          </a:bodyPr>
          <a:lstStyle>
            <a:lvl1pPr>
              <a:defRPr sz="3200">
                <a:latin typeface="思源宋体 CN Heavy" panose="02020900000000000000" pitchFamily="18" charset="-122"/>
                <a:ea typeface="思源宋体 CN Heavy" panose="02020900000000000000" pitchFamily="18" charset="-122"/>
              </a:defRPr>
            </a:lvl1pPr>
          </a:lstStyle>
          <a:p>
            <a:r>
              <a:rPr lang="zh-CN" altLang="en-US"/>
              <a:t>单击此处编辑母版标题样式</a:t>
            </a:r>
          </a:p>
        </p:txBody>
      </p:sp>
      <p:sp>
        <p:nvSpPr>
          <p:cNvPr id="3" name="日期占位符 2">
            <a:extLst>
              <a:ext uri="{FF2B5EF4-FFF2-40B4-BE49-F238E27FC236}">
                <a16:creationId xmlns:a16="http://schemas.microsoft.com/office/drawing/2014/main" id="{6780CEE0-0BBA-4403-BE1C-4B03E84996DC}"/>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2025/4/19</a:t>
            </a:fld>
            <a:endParaRPr lang="zh-CN" altLang="en-US"/>
          </a:p>
        </p:txBody>
      </p:sp>
      <p:sp>
        <p:nvSpPr>
          <p:cNvPr id="4" name="页脚占位符 3">
            <a:extLst>
              <a:ext uri="{FF2B5EF4-FFF2-40B4-BE49-F238E27FC236}">
                <a16:creationId xmlns:a16="http://schemas.microsoft.com/office/drawing/2014/main" id="{85730735-EFA1-4E13-B636-47082262E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D3DE56-3FEA-47C1-8759-48E11F88A04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pic>
        <p:nvPicPr>
          <p:cNvPr id="9" name="图片 8">
            <a:extLst>
              <a:ext uri="{FF2B5EF4-FFF2-40B4-BE49-F238E27FC236}">
                <a16:creationId xmlns:a16="http://schemas.microsoft.com/office/drawing/2014/main" id="{B6257965-D53B-4CF5-BDA6-B0119345EE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5725" y="-62707"/>
            <a:ext cx="1504950" cy="1881188"/>
          </a:xfrm>
          <a:prstGeom prst="rect">
            <a:avLst/>
          </a:prstGeom>
        </p:spPr>
      </p:pic>
    </p:spTree>
    <p:extLst>
      <p:ext uri="{BB962C8B-B14F-4D97-AF65-F5344CB8AC3E}">
        <p14:creationId xmlns:p14="http://schemas.microsoft.com/office/powerpoint/2010/main" val="156155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72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4/19/2025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3584921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2.png"/><Relationship Id="rId5" Type="http://schemas.openxmlformats.org/officeDocument/2006/relationships/slideLayout" Target="../slideLayouts/slideLayout2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3.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23.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slideLayout" Target="../slideLayouts/slideLayout2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37B146-3EA3-4FB5-A29C-40AB36262B8C}"/>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979382" y="924748"/>
            <a:ext cx="11072990" cy="5190465"/>
          </a:xfrm>
          <a:prstGeom prst="rect">
            <a:avLst/>
          </a:prstGeom>
        </p:spPr>
      </p:pic>
      <p:pic>
        <p:nvPicPr>
          <p:cNvPr id="12" name="图片 11">
            <a:extLst>
              <a:ext uri="{FF2B5EF4-FFF2-40B4-BE49-F238E27FC236}">
                <a16:creationId xmlns:a16="http://schemas.microsoft.com/office/drawing/2014/main" id="{29503CF0-267C-4AE3-9590-519444FBA1BD}"/>
              </a:ext>
            </a:extLst>
          </p:cNvPr>
          <p:cNvPicPr>
            <a:picLocks noChangeAspect="1"/>
          </p:cNvPicPr>
          <p:nvPr/>
        </p:nvPicPr>
        <p:blipFill rotWithShape="1">
          <a:blip r:embed="rId3">
            <a:extLst>
              <a:ext uri="{28A0092B-C50C-407E-A947-70E740481C1C}">
                <a14:useLocalDpi xmlns:a14="http://schemas.microsoft.com/office/drawing/2010/main" val="0"/>
              </a:ext>
            </a:extLst>
          </a:blip>
          <a:srcRect l="4488" t="62558" r="62512"/>
          <a:stretch/>
        </p:blipFill>
        <p:spPr>
          <a:xfrm>
            <a:off x="8810230" y="4515729"/>
            <a:ext cx="4051727" cy="2154921"/>
          </a:xfrm>
          <a:prstGeom prst="rect">
            <a:avLst/>
          </a:prstGeom>
        </p:spPr>
      </p:pic>
      <p:pic>
        <p:nvPicPr>
          <p:cNvPr id="18" name="图片 17">
            <a:extLst>
              <a:ext uri="{FF2B5EF4-FFF2-40B4-BE49-F238E27FC236}">
                <a16:creationId xmlns:a16="http://schemas.microsoft.com/office/drawing/2014/main" id="{5A1D5B4A-3B82-4547-8413-5A1C897C9B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391522"/>
            <a:ext cx="4378666" cy="4378666"/>
          </a:xfrm>
          <a:prstGeom prst="rect">
            <a:avLst/>
          </a:prstGeom>
        </p:spPr>
      </p:pic>
      <p:pic>
        <p:nvPicPr>
          <p:cNvPr id="5" name="图片 50">
            <a:extLst>
              <a:ext uri="{FF2B5EF4-FFF2-40B4-BE49-F238E27FC236}">
                <a16:creationId xmlns:a16="http://schemas.microsoft.com/office/drawing/2014/main" id="{355ACECD-9F60-0B0E-1A71-C3B80BD8A637}"/>
              </a:ext>
            </a:extLst>
          </p:cNvPr>
          <p:cNvPicPr>
            <a:picLocks noChangeAspect="1"/>
          </p:cNvPicPr>
          <p:nvPr/>
        </p:nvPicPr>
        <p:blipFill rotWithShape="1">
          <a:blip r:embed="rId3">
            <a:extLst>
              <a:ext uri="{28A0092B-C50C-407E-A947-70E740481C1C}">
                <a14:useLocalDpi xmlns:a14="http://schemas.microsoft.com/office/drawing/2010/main" val="0"/>
              </a:ext>
            </a:extLst>
          </a:blip>
          <a:srcRect t="-1" r="60606" b="36945"/>
          <a:stretch/>
        </p:blipFill>
        <p:spPr>
          <a:xfrm>
            <a:off x="-7542" y="3528813"/>
            <a:ext cx="4437117" cy="3329187"/>
          </a:xfrm>
          <a:prstGeom prst="rect">
            <a:avLst/>
          </a:prstGeom>
        </p:spPr>
      </p:pic>
      <p:pic>
        <p:nvPicPr>
          <p:cNvPr id="7" name="Picture 6">
            <a:extLst>
              <a:ext uri="{FF2B5EF4-FFF2-40B4-BE49-F238E27FC236}">
                <a16:creationId xmlns:a16="http://schemas.microsoft.com/office/drawing/2014/main" id="{223786F0-0B1E-8DD5-C819-9C06358783C8}"/>
              </a:ext>
            </a:extLst>
          </p:cNvPr>
          <p:cNvPicPr>
            <a:picLocks noChangeAspect="1"/>
          </p:cNvPicPr>
          <p:nvPr/>
        </p:nvPicPr>
        <p:blipFill>
          <a:blip r:embed="rId5"/>
          <a:stretch>
            <a:fillRect/>
          </a:stretch>
        </p:blipFill>
        <p:spPr>
          <a:xfrm>
            <a:off x="2006405" y="2022430"/>
            <a:ext cx="9337097" cy="2813140"/>
          </a:xfrm>
          <a:prstGeom prst="rect">
            <a:avLst/>
          </a:prstGeom>
        </p:spPr>
      </p:pic>
    </p:spTree>
    <p:extLst>
      <p:ext uri="{BB962C8B-B14F-4D97-AF65-F5344CB8AC3E}">
        <p14:creationId xmlns:p14="http://schemas.microsoft.com/office/powerpoint/2010/main" val="504498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strVal val="4*#ppt_w"/>
                                          </p:val>
                                        </p:tav>
                                        <p:tav tm="100000">
                                          <p:val>
                                            <p:strVal val="#ppt_w"/>
                                          </p:val>
                                        </p:tav>
                                      </p:tavLst>
                                    </p:anim>
                                    <p:anim calcmode="lin" valueType="num">
                                      <p:cBhvr>
                                        <p:cTn id="31"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2D141-C5AD-6B99-1E65-E86BA5B41392}"/>
              </a:ext>
            </a:extLst>
          </p:cNvPr>
          <p:cNvSpPr txBox="1"/>
          <p:nvPr/>
        </p:nvSpPr>
        <p:spPr>
          <a:xfrm>
            <a:off x="2351723" y="482650"/>
            <a:ext cx="7035164" cy="1077218"/>
          </a:xfrm>
          <a:prstGeom prst="rect">
            <a:avLst/>
          </a:prstGeom>
          <a:noFill/>
        </p:spPr>
        <p:txBody>
          <a:bodyPr wrap="square">
            <a:spAutoFit/>
          </a:bodyPr>
          <a:lstStyle/>
          <a:p>
            <a:pPr marL="514350" indent="-514350" algn="ctr">
              <a:buAutoNum type="alphaLcParenR"/>
            </a:pP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hạt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giống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lúa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loại</a:t>
            </a:r>
            <a:r>
              <a:rPr lang="en-US" sz="3200" b="0" i="0" dirty="0">
                <a:solidFill>
                  <a:srgbClr val="FF0000"/>
                </a:solidFill>
                <a:effectLst/>
                <a:latin typeface="Cambria" panose="02040503050406030204" pitchFamily="18" charset="0"/>
                <a:ea typeface="Cambria" panose="02040503050406030204" pitchFamily="18" charset="0"/>
              </a:rPr>
              <a:t> D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5 000 × 25 : 100 = 1 250 (</a:t>
            </a:r>
            <a:r>
              <a:rPr lang="en-US" sz="3200" b="0" i="0" dirty="0" err="1">
                <a:solidFill>
                  <a:srgbClr val="FF0000"/>
                </a:solidFill>
                <a:effectLst/>
                <a:latin typeface="Cambria" panose="02040503050406030204" pitchFamily="18" charset="0"/>
                <a:ea typeface="Cambria" panose="02040503050406030204" pitchFamily="18" charset="0"/>
              </a:rPr>
              <a:t>hạt</a:t>
            </a:r>
            <a:r>
              <a:rPr lang="en-US" sz="3200" b="0" i="0" dirty="0">
                <a:solidFill>
                  <a:srgbClr val="FF0000"/>
                </a:solidFill>
                <a:effectLst/>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41C09806-B9F5-8D7F-A95B-27054C97F10E}"/>
              </a:ext>
            </a:extLst>
          </p:cNvPr>
          <p:cNvSpPr txBox="1"/>
          <p:nvPr/>
        </p:nvSpPr>
        <p:spPr>
          <a:xfrm>
            <a:off x="1174432" y="1579930"/>
            <a:ext cx="9535477" cy="1077218"/>
          </a:xfrm>
          <a:prstGeom prst="rect">
            <a:avLst/>
          </a:prstGeom>
          <a:noFill/>
        </p:spPr>
        <p:txBody>
          <a:bodyPr wrap="square">
            <a:spAutoFit/>
          </a:bodyPr>
          <a:lstStyle/>
          <a:p>
            <a:pPr algn="ctr"/>
            <a:r>
              <a:rPr lang="en-US" sz="3200" b="0" i="0" dirty="0">
                <a:solidFill>
                  <a:srgbClr val="FF0000"/>
                </a:solidFill>
                <a:effectLst/>
                <a:latin typeface="Cambria" panose="02040503050406030204" pitchFamily="18" charset="0"/>
                <a:ea typeface="Cambria" panose="02040503050406030204" pitchFamily="18" charset="0"/>
              </a:rPr>
              <a:t>b)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hạt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giống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lúa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loại</a:t>
            </a:r>
            <a:r>
              <a:rPr lang="en-US" sz="3200" b="0" i="0" dirty="0">
                <a:solidFill>
                  <a:srgbClr val="FF0000"/>
                </a:solidFill>
                <a:effectLst/>
                <a:latin typeface="Cambria" panose="02040503050406030204" pitchFamily="18" charset="0"/>
                <a:ea typeface="Cambria" panose="02040503050406030204" pitchFamily="18" charset="0"/>
              </a:rPr>
              <a:t> C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5 000 × 20 : 100 = 1 000 (</a:t>
            </a:r>
            <a:r>
              <a:rPr lang="en-US" sz="3200" b="0" i="0" dirty="0" err="1">
                <a:solidFill>
                  <a:srgbClr val="FF0000"/>
                </a:solidFill>
                <a:effectLst/>
                <a:latin typeface="Cambria" panose="02040503050406030204" pitchFamily="18" charset="0"/>
                <a:ea typeface="Cambria" panose="02040503050406030204" pitchFamily="18" charset="0"/>
              </a:rPr>
              <a:t>hạt</a:t>
            </a:r>
            <a:r>
              <a:rPr lang="en-US" sz="3200" b="0" i="0" dirty="0">
                <a:solidFill>
                  <a:srgbClr val="FF0000"/>
                </a:solidFill>
                <a:effectLst/>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3E9B3CFA-2BE0-958C-C032-C7743A83A01B}"/>
              </a:ext>
            </a:extLst>
          </p:cNvPr>
          <p:cNvPicPr>
            <a:picLocks noChangeAspect="1"/>
          </p:cNvPicPr>
          <p:nvPr/>
        </p:nvPicPr>
        <p:blipFill>
          <a:blip r:embed="rId2"/>
          <a:stretch>
            <a:fillRect/>
          </a:stretch>
        </p:blipFill>
        <p:spPr>
          <a:xfrm>
            <a:off x="3158490" y="2850832"/>
            <a:ext cx="5756910" cy="3623318"/>
          </a:xfrm>
          <a:prstGeom prst="rect">
            <a:avLst/>
          </a:prstGeom>
        </p:spPr>
      </p:pic>
      <p:sp>
        <p:nvSpPr>
          <p:cNvPr id="9" name="TextBox 8">
            <a:extLst>
              <a:ext uri="{FF2B5EF4-FFF2-40B4-BE49-F238E27FC236}">
                <a16:creationId xmlns:a16="http://schemas.microsoft.com/office/drawing/2014/main" id="{17C43D5E-A4E5-D0D6-522E-06CD78BDABE2}"/>
              </a:ext>
            </a:extLst>
          </p:cNvPr>
          <p:cNvSpPr txBox="1"/>
          <p:nvPr/>
        </p:nvSpPr>
        <p:spPr>
          <a:xfrm>
            <a:off x="1574483" y="3145840"/>
            <a:ext cx="2060258" cy="584775"/>
          </a:xfrm>
          <a:prstGeom prst="rect">
            <a:avLst/>
          </a:prstGeom>
          <a:noFill/>
        </p:spPr>
        <p:txBody>
          <a:bodyPr wrap="square">
            <a:spAutoFit/>
          </a:bodyPr>
          <a:lstStyle/>
          <a:p>
            <a:pPr algn="ctr"/>
            <a:r>
              <a:rPr lang="en-US" sz="3200" b="0" i="0" dirty="0">
                <a:solidFill>
                  <a:srgbClr val="FF0000"/>
                </a:solidFill>
                <a:effectLst/>
                <a:latin typeface="Cambria" panose="02040503050406030204" pitchFamily="18" charset="0"/>
                <a:ea typeface="Cambria" panose="02040503050406030204" pitchFamily="18" charset="0"/>
              </a:rPr>
              <a:t>c)</a:t>
            </a:r>
          </a:p>
        </p:txBody>
      </p:sp>
      <p:sp>
        <p:nvSpPr>
          <p:cNvPr id="16" name="Rectangle 15">
            <a:extLst>
              <a:ext uri="{FF2B5EF4-FFF2-40B4-BE49-F238E27FC236}">
                <a16:creationId xmlns:a16="http://schemas.microsoft.com/office/drawing/2014/main" id="{8CDF9DC9-7362-FF25-B576-360DFE82E8B6}"/>
              </a:ext>
            </a:extLst>
          </p:cNvPr>
          <p:cNvSpPr/>
          <p:nvPr/>
        </p:nvSpPr>
        <p:spPr>
          <a:xfrm>
            <a:off x="4160520" y="3703320"/>
            <a:ext cx="754380" cy="422910"/>
          </a:xfrm>
          <a:prstGeom prst="rect">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Cambria" panose="02040503050406030204" pitchFamily="18" charset="0"/>
                <a:ea typeface="Cambria" panose="02040503050406030204" pitchFamily="18" charset="0"/>
              </a:rPr>
              <a:t>1750</a:t>
            </a:r>
          </a:p>
        </p:txBody>
      </p:sp>
      <p:sp>
        <p:nvSpPr>
          <p:cNvPr id="17" name="Rectangle 16">
            <a:extLst>
              <a:ext uri="{FF2B5EF4-FFF2-40B4-BE49-F238E27FC236}">
                <a16:creationId xmlns:a16="http://schemas.microsoft.com/office/drawing/2014/main" id="{D383D4A1-0001-7C57-C4BB-B32F6BE3AD59}"/>
              </a:ext>
            </a:extLst>
          </p:cNvPr>
          <p:cNvSpPr/>
          <p:nvPr/>
        </p:nvSpPr>
        <p:spPr>
          <a:xfrm>
            <a:off x="5143500" y="4560570"/>
            <a:ext cx="754380" cy="422910"/>
          </a:xfrm>
          <a:prstGeom prst="rect">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Cambria" panose="02040503050406030204" pitchFamily="18" charset="0"/>
                <a:ea typeface="Cambria" panose="02040503050406030204" pitchFamily="18" charset="0"/>
              </a:rPr>
              <a:t>1000</a:t>
            </a:r>
          </a:p>
        </p:txBody>
      </p:sp>
      <p:sp>
        <p:nvSpPr>
          <p:cNvPr id="19" name="Rectangle 18">
            <a:extLst>
              <a:ext uri="{FF2B5EF4-FFF2-40B4-BE49-F238E27FC236}">
                <a16:creationId xmlns:a16="http://schemas.microsoft.com/office/drawing/2014/main" id="{EB5880D5-F7E9-6AA4-648B-B9B13288C1D5}"/>
              </a:ext>
            </a:extLst>
          </p:cNvPr>
          <p:cNvSpPr/>
          <p:nvPr/>
        </p:nvSpPr>
        <p:spPr>
          <a:xfrm>
            <a:off x="6195060" y="4537710"/>
            <a:ext cx="754380" cy="422910"/>
          </a:xfrm>
          <a:prstGeom prst="rect">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Cambria" panose="02040503050406030204" pitchFamily="18" charset="0"/>
                <a:ea typeface="Cambria" panose="02040503050406030204" pitchFamily="18" charset="0"/>
              </a:rPr>
              <a:t>1000</a:t>
            </a:r>
          </a:p>
        </p:txBody>
      </p:sp>
      <p:sp>
        <p:nvSpPr>
          <p:cNvPr id="20" name="Rectangle 19">
            <a:extLst>
              <a:ext uri="{FF2B5EF4-FFF2-40B4-BE49-F238E27FC236}">
                <a16:creationId xmlns:a16="http://schemas.microsoft.com/office/drawing/2014/main" id="{3DAFE335-9184-DAFD-7075-7E9BC5436108}"/>
              </a:ext>
            </a:extLst>
          </p:cNvPr>
          <p:cNvSpPr/>
          <p:nvPr/>
        </p:nvSpPr>
        <p:spPr>
          <a:xfrm>
            <a:off x="7223760" y="4240530"/>
            <a:ext cx="754380" cy="422910"/>
          </a:xfrm>
          <a:prstGeom prst="rect">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Cambria" panose="02040503050406030204" pitchFamily="18" charset="0"/>
                <a:ea typeface="Cambria" panose="02040503050406030204" pitchFamily="18" charset="0"/>
              </a:rPr>
              <a:t>1250</a:t>
            </a:r>
          </a:p>
        </p:txBody>
      </p:sp>
    </p:spTree>
    <p:extLst>
      <p:ext uri="{BB962C8B-B14F-4D97-AF65-F5344CB8AC3E}">
        <p14:creationId xmlns:p14="http://schemas.microsoft.com/office/powerpoint/2010/main" val="124912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6" grpId="0" animBg="1"/>
      <p:bldP spid="17"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39E8070-245A-33EB-03FE-CD54C9377B01}"/>
              </a:ext>
            </a:extLst>
          </p:cNvPr>
          <p:cNvSpPr txBox="1"/>
          <p:nvPr/>
        </p:nvSpPr>
        <p:spPr>
          <a:xfrm>
            <a:off x="1405891" y="595952"/>
            <a:ext cx="10001249" cy="2246769"/>
          </a:xfrm>
          <a:prstGeom prst="rect">
            <a:avLst/>
          </a:prstGeom>
          <a:noFill/>
        </p:spPr>
        <p:txBody>
          <a:bodyPr wrap="square" rtlCol="0">
            <a:spAutoFit/>
          </a:bodyPr>
          <a:lstStyle/>
          <a:p>
            <a:pPr lvl="0" algn="just">
              <a:defRPr/>
            </a:pPr>
            <a:r>
              <a:rPr lang="vi-VN" sz="2800" b="1" dirty="0">
                <a:solidFill>
                  <a:srgbClr val="5B9BD5">
                    <a:lumMod val="10000"/>
                  </a:srgbClr>
                </a:solidFill>
                <a:latin typeface="Cambria" panose="02040503050406030204" pitchFamily="18" charset="0"/>
              </a:rPr>
              <a:t>Anh Tuấn mua 3 lọ tinh dầu quế. Cửa hàng A bán mỗi lọ giá 89 900 đồng với ưu đãi “Mua 2, tặng 1”. Cửa hàng B bán mỗi loại giá 84 900 đồng với ưu đãi “Giảm 50% giá bán cho 2 lọ đầu tiên”. Theo em, anh Tuấn nên mua tinh dầu quế ở cửa hàng nào thì có lợi hơn?</a:t>
            </a:r>
            <a:endParaRPr kumimoji="0" lang="en-US" sz="2800" b="1" i="0" u="none" strike="noStrike" kern="1200" cap="none" spc="0" normalizeH="0" baseline="0" noProof="0" dirty="0">
              <a:ln>
                <a:noFill/>
              </a:ln>
              <a:solidFill>
                <a:srgbClr val="5B9BD5">
                  <a:lumMod val="10000"/>
                </a:srgbClr>
              </a:solidFill>
              <a:effectLst/>
              <a:uLnTx/>
              <a:uFillTx/>
              <a:latin typeface="Cambria" panose="02040503050406030204" pitchFamily="18" charset="0"/>
            </a:endParaRPr>
          </a:p>
        </p:txBody>
      </p:sp>
      <p:sp>
        <p:nvSpPr>
          <p:cNvPr id="2" name="Oval 1">
            <a:extLst>
              <a:ext uri="{FF2B5EF4-FFF2-40B4-BE49-F238E27FC236}">
                <a16:creationId xmlns:a16="http://schemas.microsoft.com/office/drawing/2014/main" id="{14A34650-B435-DCA4-F741-436CF59CCC75}"/>
              </a:ext>
            </a:extLst>
          </p:cNvPr>
          <p:cNvSpPr/>
          <p:nvPr/>
        </p:nvSpPr>
        <p:spPr>
          <a:xfrm>
            <a:off x="482486" y="522560"/>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latin typeface="Cambria" panose="02040503050406030204" pitchFamily="18" charset="0"/>
                <a:ea typeface="Cambria" panose="02040503050406030204" pitchFamily="18" charset="0"/>
              </a:rPr>
              <a:t>6</a:t>
            </a:r>
          </a:p>
        </p:txBody>
      </p:sp>
      <p:pic>
        <p:nvPicPr>
          <p:cNvPr id="4" name="Picture 3">
            <a:extLst>
              <a:ext uri="{FF2B5EF4-FFF2-40B4-BE49-F238E27FC236}">
                <a16:creationId xmlns:a16="http://schemas.microsoft.com/office/drawing/2014/main" id="{7E4F752A-1698-99C9-D766-0CC0380AA63D}"/>
              </a:ext>
            </a:extLst>
          </p:cNvPr>
          <p:cNvPicPr>
            <a:picLocks noChangeAspect="1"/>
          </p:cNvPicPr>
          <p:nvPr/>
        </p:nvPicPr>
        <p:blipFill>
          <a:blip r:embed="rId3"/>
          <a:stretch>
            <a:fillRect/>
          </a:stretch>
        </p:blipFill>
        <p:spPr>
          <a:xfrm>
            <a:off x="2423160" y="2923739"/>
            <a:ext cx="7485697" cy="323226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A4CB2F-8C92-926A-2308-FE8D49013969}"/>
              </a:ext>
            </a:extLst>
          </p:cNvPr>
          <p:cNvSpPr txBox="1"/>
          <p:nvPr/>
        </p:nvSpPr>
        <p:spPr>
          <a:xfrm>
            <a:off x="1325880" y="1440180"/>
            <a:ext cx="939546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Mua 3 lọ tinh dầu quế ở cửa hàng A hết số tiền là:</a:t>
            </a:r>
          </a:p>
          <a:p>
            <a:pPr algn="ctr"/>
            <a:r>
              <a:rPr lang="vi-VN" sz="3200" b="0" i="0" dirty="0">
                <a:solidFill>
                  <a:srgbClr val="FF0000"/>
                </a:solidFill>
                <a:effectLst/>
                <a:latin typeface="Cambria" panose="02040503050406030204" pitchFamily="18" charset="0"/>
                <a:ea typeface="Cambria" panose="02040503050406030204" pitchFamily="18" charset="0"/>
              </a:rPr>
              <a:t>89 900 × 2 = 179 800 (đồng)</a:t>
            </a:r>
          </a:p>
          <a:p>
            <a:pPr algn="ctr"/>
            <a:r>
              <a:rPr lang="vi-VN" sz="3200" b="0" i="0" dirty="0">
                <a:solidFill>
                  <a:srgbClr val="FF0000"/>
                </a:solidFill>
                <a:effectLst/>
                <a:latin typeface="Cambria" panose="02040503050406030204" pitchFamily="18" charset="0"/>
                <a:ea typeface="Cambria" panose="02040503050406030204" pitchFamily="18" charset="0"/>
              </a:rPr>
              <a:t>Mua 3 lọ tinh dầu quế ở cửa hàng B hết số tiền là:</a:t>
            </a:r>
          </a:p>
          <a:p>
            <a:pPr algn="ctr"/>
            <a:r>
              <a:rPr lang="vi-VN" sz="3200" b="0" i="0" dirty="0">
                <a:solidFill>
                  <a:srgbClr val="FF0000"/>
                </a:solidFill>
                <a:effectLst/>
                <a:latin typeface="Cambria" panose="02040503050406030204" pitchFamily="18" charset="0"/>
                <a:ea typeface="Cambria" panose="02040503050406030204" pitchFamily="18" charset="0"/>
              </a:rPr>
              <a:t>(84 900 × 50 : 100) × 2 + 84 900 = 169 800 (đồng)</a:t>
            </a:r>
          </a:p>
          <a:p>
            <a:pPr algn="just"/>
            <a:r>
              <a:rPr lang="vi-VN" sz="3200" b="0" i="0" dirty="0">
                <a:solidFill>
                  <a:srgbClr val="FF0000"/>
                </a:solidFill>
                <a:effectLst/>
                <a:latin typeface="Cambria" panose="02040503050406030204" pitchFamily="18" charset="0"/>
                <a:ea typeface="Cambria" panose="02040503050406030204" pitchFamily="18" charset="0"/>
              </a:rPr>
              <a:t>Vậy anh Tuấn nên mua tinh dầu quế ở cửa hàng B thì có lợi hơn.</a:t>
            </a:r>
          </a:p>
        </p:txBody>
      </p:sp>
    </p:spTree>
    <p:extLst>
      <p:ext uri="{BB962C8B-B14F-4D97-AF65-F5344CB8AC3E}">
        <p14:creationId xmlns:p14="http://schemas.microsoft.com/office/powerpoint/2010/main" val="421347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2965FE3-2414-75EC-0790-1E6F980BAFED}"/>
              </a:ext>
            </a:extLst>
          </p:cNvPr>
          <p:cNvSpPr/>
          <p:nvPr/>
        </p:nvSpPr>
        <p:spPr>
          <a:xfrm>
            <a:off x="1579766" y="545420"/>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5E2700"/>
                </a:solidFill>
                <a:latin typeface="Cambria" panose="02040503050406030204" pitchFamily="18" charset="0"/>
                <a:ea typeface="Cambria" panose="02040503050406030204" pitchFamily="18" charset="0"/>
              </a:rPr>
              <a:t>7</a:t>
            </a:r>
          </a:p>
        </p:txBody>
      </p:sp>
      <p:sp>
        <p:nvSpPr>
          <p:cNvPr id="4" name="TextBox 3">
            <a:extLst>
              <a:ext uri="{FF2B5EF4-FFF2-40B4-BE49-F238E27FC236}">
                <a16:creationId xmlns:a16="http://schemas.microsoft.com/office/drawing/2014/main" id="{DC52A4FD-D599-AFBA-9662-3C7634F2464D}"/>
              </a:ext>
            </a:extLst>
          </p:cNvPr>
          <p:cNvSpPr txBox="1"/>
          <p:nvPr/>
        </p:nvSpPr>
        <p:spPr>
          <a:xfrm>
            <a:off x="2447290" y="598170"/>
            <a:ext cx="8829040" cy="1815882"/>
          </a:xfrm>
          <a:prstGeom prst="rect">
            <a:avLst/>
          </a:prstGeom>
          <a:noFill/>
        </p:spPr>
        <p:txBody>
          <a:bodyPr wrap="square" rtlCol="0">
            <a:spAutoFit/>
          </a:bodyPr>
          <a:lstStyle/>
          <a:p>
            <a:pPr algn="just"/>
            <a:r>
              <a:rPr lang="vi-VN" sz="2800" b="1" dirty="0">
                <a:solidFill>
                  <a:srgbClr val="000000"/>
                </a:solidFill>
                <a:latin typeface="Cambria" panose="02040503050406030204" pitchFamily="18" charset="0"/>
                <a:ea typeface="Cambria" panose="02040503050406030204" pitchFamily="18" charset="0"/>
              </a:rPr>
              <a:t>Một hố cát có dạng hình hộp chữ nhật với chiều dài 5 m, chiều rộng 1,8 m. Người ta đổ vào hố cát đó một lớp cát dày 40 cm. Hỏi người ta đã đổ vào hố cát đó bao nhiêu tấn cát? Biết rằng 1 m3 cát nặng 1,7 tấn.</a:t>
            </a:r>
            <a:endParaRPr lang="en-US" sz="28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175688C-D869-2304-A225-64CC3B6A0DD4}"/>
              </a:ext>
            </a:extLst>
          </p:cNvPr>
          <p:cNvPicPr>
            <a:picLocks noChangeAspect="1"/>
          </p:cNvPicPr>
          <p:nvPr/>
        </p:nvPicPr>
        <p:blipFill>
          <a:blip r:embed="rId2"/>
          <a:stretch>
            <a:fillRect/>
          </a:stretch>
        </p:blipFill>
        <p:spPr>
          <a:xfrm>
            <a:off x="3783330" y="2604056"/>
            <a:ext cx="5862637" cy="3549093"/>
          </a:xfrm>
          <a:prstGeom prst="rect">
            <a:avLst/>
          </a:prstGeom>
        </p:spPr>
      </p:pic>
    </p:spTree>
    <p:extLst>
      <p:ext uri="{BB962C8B-B14F-4D97-AF65-F5344CB8AC3E}">
        <p14:creationId xmlns:p14="http://schemas.microsoft.com/office/powerpoint/2010/main" val="26936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CC2BF-65F6-0D34-6783-23CB18E2D9BC}"/>
              </a:ext>
            </a:extLst>
          </p:cNvPr>
          <p:cNvSpPr txBox="1"/>
          <p:nvPr/>
        </p:nvSpPr>
        <p:spPr>
          <a:xfrm>
            <a:off x="1085850" y="1165860"/>
            <a:ext cx="9818370" cy="3970318"/>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Đổi 40 cm = 0,4 m</a:t>
            </a:r>
          </a:p>
          <a:p>
            <a:pPr algn="ctr"/>
            <a:r>
              <a:rPr lang="vi-VN" sz="3600" b="0" i="0" dirty="0">
                <a:solidFill>
                  <a:srgbClr val="FF0000"/>
                </a:solidFill>
                <a:effectLst/>
                <a:latin typeface="Cambria" panose="02040503050406030204" pitchFamily="18" charset="0"/>
                <a:ea typeface="Cambria" panose="02040503050406030204" pitchFamily="18" charset="0"/>
              </a:rPr>
              <a:t>Thể tích cát đã đổ vào hố là:</a:t>
            </a:r>
          </a:p>
          <a:p>
            <a:pPr algn="ctr"/>
            <a:r>
              <a:rPr lang="vi-VN" sz="3600" b="0" i="0" dirty="0">
                <a:solidFill>
                  <a:srgbClr val="FF0000"/>
                </a:solidFill>
                <a:effectLst/>
                <a:latin typeface="Cambria" panose="02040503050406030204" pitchFamily="18" charset="0"/>
                <a:ea typeface="Cambria" panose="02040503050406030204" pitchFamily="18" charset="0"/>
              </a:rPr>
              <a:t>5 × 1,8 × 0,4 = 3,6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Người ta đã đổ vào hố cát đó số tấn cát là:</a:t>
            </a:r>
          </a:p>
          <a:p>
            <a:pPr algn="ctr"/>
            <a:r>
              <a:rPr lang="vi-VN" sz="3600" b="0" i="0" dirty="0">
                <a:solidFill>
                  <a:srgbClr val="FF0000"/>
                </a:solidFill>
                <a:effectLst/>
                <a:latin typeface="Cambria" panose="02040503050406030204" pitchFamily="18" charset="0"/>
                <a:ea typeface="Cambria" panose="02040503050406030204" pitchFamily="18" charset="0"/>
              </a:rPr>
              <a:t>1,7 × 3,6 = 6,12 (tấn)</a:t>
            </a:r>
          </a:p>
          <a:p>
            <a:pPr algn="r"/>
            <a:r>
              <a:rPr lang="vi-VN" sz="3600" b="0" i="0" dirty="0">
                <a:solidFill>
                  <a:srgbClr val="FF0000"/>
                </a:solidFill>
                <a:effectLst/>
                <a:latin typeface="Cambria" panose="02040503050406030204" pitchFamily="18" charset="0"/>
                <a:ea typeface="Cambria" panose="02040503050406030204" pitchFamily="18" charset="0"/>
              </a:rPr>
              <a:t>Đáp số: 6,12 tấn cát.</a:t>
            </a:r>
          </a:p>
        </p:txBody>
      </p:sp>
    </p:spTree>
    <p:extLst>
      <p:ext uri="{BB962C8B-B14F-4D97-AF65-F5344CB8AC3E}">
        <p14:creationId xmlns:p14="http://schemas.microsoft.com/office/powerpoint/2010/main" val="34784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37B146-3EA3-4FB5-A29C-40AB36262B8C}"/>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205108" y="542133"/>
            <a:ext cx="11781784" cy="5867998"/>
          </a:xfrm>
          <a:prstGeom prst="rect">
            <a:avLst/>
          </a:prstGeom>
        </p:spPr>
      </p:pic>
      <p:pic>
        <p:nvPicPr>
          <p:cNvPr id="12" name="图片 11">
            <a:extLst>
              <a:ext uri="{FF2B5EF4-FFF2-40B4-BE49-F238E27FC236}">
                <a16:creationId xmlns:a16="http://schemas.microsoft.com/office/drawing/2014/main" id="{29503CF0-267C-4AE3-9590-519444FBA1BD}"/>
              </a:ext>
            </a:extLst>
          </p:cNvPr>
          <p:cNvPicPr>
            <a:picLocks noChangeAspect="1"/>
          </p:cNvPicPr>
          <p:nvPr/>
        </p:nvPicPr>
        <p:blipFill rotWithShape="1">
          <a:blip r:embed="rId3">
            <a:extLst>
              <a:ext uri="{28A0092B-C50C-407E-A947-70E740481C1C}">
                <a14:useLocalDpi xmlns:a14="http://schemas.microsoft.com/office/drawing/2010/main" val="0"/>
              </a:ext>
            </a:extLst>
          </a:blip>
          <a:srcRect l="4488" t="62558" r="62512"/>
          <a:stretch/>
        </p:blipFill>
        <p:spPr>
          <a:xfrm>
            <a:off x="8474463" y="4016500"/>
            <a:ext cx="4051727" cy="2154921"/>
          </a:xfrm>
          <a:prstGeom prst="rect">
            <a:avLst/>
          </a:prstGeom>
        </p:spPr>
      </p:pic>
      <p:pic>
        <p:nvPicPr>
          <p:cNvPr id="18" name="图片 17">
            <a:extLst>
              <a:ext uri="{FF2B5EF4-FFF2-40B4-BE49-F238E27FC236}">
                <a16:creationId xmlns:a16="http://schemas.microsoft.com/office/drawing/2014/main" id="{5A1D5B4A-3B82-4547-8413-5A1C897C9B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13452" y="-419866"/>
            <a:ext cx="5140804" cy="5140804"/>
          </a:xfrm>
          <a:prstGeom prst="rect">
            <a:avLst/>
          </a:prstGeom>
        </p:spPr>
      </p:pic>
      <p:grpSp>
        <p:nvGrpSpPr>
          <p:cNvPr id="9" name="Group 8">
            <a:extLst>
              <a:ext uri="{FF2B5EF4-FFF2-40B4-BE49-F238E27FC236}">
                <a16:creationId xmlns:a16="http://schemas.microsoft.com/office/drawing/2014/main" id="{AFA78D94-CD95-B2B5-891C-1BCD0ADA2B0B}"/>
              </a:ext>
            </a:extLst>
          </p:cNvPr>
          <p:cNvGrpSpPr/>
          <p:nvPr/>
        </p:nvGrpSpPr>
        <p:grpSpPr>
          <a:xfrm>
            <a:off x="5377892" y="2877227"/>
            <a:ext cx="5343799" cy="1230073"/>
            <a:chOff x="674228" y="4862098"/>
            <a:chExt cx="5343799" cy="1230073"/>
          </a:xfrm>
        </p:grpSpPr>
        <p:sp>
          <p:nvSpPr>
            <p:cNvPr id="6" name="Rectangle: Rounded Corners 5">
              <a:extLst>
                <a:ext uri="{FF2B5EF4-FFF2-40B4-BE49-F238E27FC236}">
                  <a16:creationId xmlns:a16="http://schemas.microsoft.com/office/drawing/2014/main" id="{8AD05053-814D-94D5-70D4-93727C4CA59E}"/>
                </a:ext>
              </a:extLst>
            </p:cNvPr>
            <p:cNvSpPr/>
            <p:nvPr/>
          </p:nvSpPr>
          <p:spPr>
            <a:xfrm>
              <a:off x="674228" y="4862098"/>
              <a:ext cx="5343799" cy="1230073"/>
            </a:xfrm>
            <a:prstGeom prst="roundRect">
              <a:avLst>
                <a:gd name="adj" fmla="val 50000"/>
              </a:avLst>
            </a:prstGeom>
            <a:solidFill>
              <a:srgbClr val="E2F6F6"/>
            </a:solidFill>
            <a:ln w="28575">
              <a:solidFill>
                <a:srgbClr val="36A7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4C36DFC5-8066-5FD9-EBDA-AD10E167FC4B}"/>
                </a:ext>
              </a:extLst>
            </p:cNvPr>
            <p:cNvSpPr txBox="1"/>
            <p:nvPr/>
          </p:nvSpPr>
          <p:spPr>
            <a:xfrm>
              <a:off x="783980" y="507156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Ôn tập </a:t>
              </a:r>
              <a:r>
                <a:rPr kumimoji="0" lang="en-US" sz="3200" b="1" i="0" u="none" strike="noStrike" kern="1200" cap="none" spc="0" normalizeH="0" baseline="0" noProof="0" dirty="0" err="1">
                  <a:ln>
                    <a:noFill/>
                  </a:ln>
                  <a:solidFill>
                    <a:srgbClr val="5B9BD5">
                      <a:lumMod val="10000"/>
                    </a:srgbClr>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5B9BD5">
                      <a:lumMod val="10000"/>
                    </a:srgbClr>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5B9BD5">
                      <a:lumMod val="10000"/>
                    </a:srgbClr>
                  </a:solidFill>
                  <a:effectLst/>
                  <a:uLnTx/>
                  <a:uFillTx/>
                  <a:latin typeface="Cambria" panose="02040503050406030204" pitchFamily="18" charset="0"/>
                  <a:ea typeface="+mn-ea"/>
                  <a:cs typeface="+mn-cs"/>
                </a:rPr>
                <a:t>học</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1989E851-FC44-A791-4890-504875369E39}"/>
              </a:ext>
            </a:extLst>
          </p:cNvPr>
          <p:cNvGrpSpPr/>
          <p:nvPr/>
        </p:nvGrpSpPr>
        <p:grpSpPr>
          <a:xfrm>
            <a:off x="1974508" y="4184685"/>
            <a:ext cx="4188409" cy="1230073"/>
            <a:chOff x="608093" y="4877618"/>
            <a:chExt cx="4188409" cy="1230073"/>
          </a:xfrm>
        </p:grpSpPr>
        <p:sp>
          <p:nvSpPr>
            <p:cNvPr id="13" name="Rectangle: Rounded Corners 12">
              <a:extLst>
                <a:ext uri="{FF2B5EF4-FFF2-40B4-BE49-F238E27FC236}">
                  <a16:creationId xmlns:a16="http://schemas.microsoft.com/office/drawing/2014/main" id="{6016673D-4FE1-10EE-77FC-D3DACAA478FD}"/>
                </a:ext>
              </a:extLst>
            </p:cNvPr>
            <p:cNvSpPr/>
            <p:nvPr/>
          </p:nvSpPr>
          <p:spPr>
            <a:xfrm>
              <a:off x="608093" y="4877618"/>
              <a:ext cx="4188409" cy="1230073"/>
            </a:xfrm>
            <a:prstGeom prst="roundRect">
              <a:avLst>
                <a:gd name="adj" fmla="val 50000"/>
              </a:avLst>
            </a:prstGeom>
            <a:solidFill>
              <a:srgbClr val="E2F6F6"/>
            </a:solidFill>
            <a:ln w="28575">
              <a:solidFill>
                <a:srgbClr val="36A7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19CE7425-A767-AC27-9E23-C967004FDE55}"/>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Chuẩn bị bài mới.</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Picture 15">
            <a:extLst>
              <a:ext uri="{FF2B5EF4-FFF2-40B4-BE49-F238E27FC236}">
                <a16:creationId xmlns:a16="http://schemas.microsoft.com/office/drawing/2014/main" id="{97819661-921A-B485-6598-AA705601DF4E}"/>
              </a:ext>
            </a:extLst>
          </p:cNvPr>
          <p:cNvPicPr>
            <a:picLocks noChangeAspect="1"/>
          </p:cNvPicPr>
          <p:nvPr/>
        </p:nvPicPr>
        <p:blipFill>
          <a:blip r:embed="rId5"/>
          <a:stretch>
            <a:fillRect/>
          </a:stretch>
        </p:blipFill>
        <p:spPr>
          <a:xfrm>
            <a:off x="4050004" y="1349361"/>
            <a:ext cx="3956647" cy="1822862"/>
          </a:xfrm>
          <a:prstGeom prst="rect">
            <a:avLst/>
          </a:prstGeom>
        </p:spPr>
      </p:pic>
    </p:spTree>
    <p:extLst>
      <p:ext uri="{BB962C8B-B14F-4D97-AF65-F5344CB8AC3E}">
        <p14:creationId xmlns:p14="http://schemas.microsoft.com/office/powerpoint/2010/main" val="1420037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4*#ppt_w"/>
                                          </p:val>
                                        </p:tav>
                                        <p:tav tm="100000">
                                          <p:val>
                                            <p:strVal val="#ppt_w"/>
                                          </p:val>
                                        </p:tav>
                                      </p:tavLst>
                                    </p:anim>
                                    <p:anim calcmode="lin" valueType="num">
                                      <p:cBhvr>
                                        <p:cTn id="30"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strVal val="4*#ppt_w"/>
                                          </p:val>
                                        </p:tav>
                                        <p:tav tm="100000">
                                          <p:val>
                                            <p:strVal val="#ppt_w"/>
                                          </p:val>
                                        </p:tav>
                                      </p:tavLst>
                                    </p:anim>
                                    <p:anim calcmode="lin" valueType="num">
                                      <p:cBhvr>
                                        <p:cTn id="36"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B313164-B1E6-4EFF-935A-27C0F791C9D6}"/>
              </a:ext>
            </a:extLst>
          </p:cNvPr>
          <p:cNvPicPr>
            <a:picLocks noChangeAspect="1"/>
          </p:cNvPicPr>
          <p:nvPr/>
        </p:nvPicPr>
        <p:blipFill rotWithShape="1">
          <a:blip r:embed="rId3">
            <a:extLst>
              <a:ext uri="{28A0092B-C50C-407E-A947-70E740481C1C}">
                <a14:useLocalDpi xmlns:a14="http://schemas.microsoft.com/office/drawing/2010/main" val="0"/>
              </a:ext>
            </a:extLst>
          </a:blip>
          <a:srcRect l="8333" r="8333"/>
          <a:stretch/>
        </p:blipFill>
        <p:spPr>
          <a:xfrm>
            <a:off x="4097" y="0"/>
            <a:ext cx="12192000" cy="6858000"/>
          </a:xfrm>
          <a:prstGeom prst="rect">
            <a:avLst/>
          </a:prstGeom>
        </p:spPr>
      </p:pic>
      <p:pic>
        <p:nvPicPr>
          <p:cNvPr id="19" name="图片 18">
            <a:extLst>
              <a:ext uri="{FF2B5EF4-FFF2-40B4-BE49-F238E27FC236}">
                <a16:creationId xmlns:a16="http://schemas.microsoft.com/office/drawing/2014/main" id="{01CF54DC-5811-4695-8B51-7D77DBE35256}"/>
              </a:ext>
            </a:extLst>
          </p:cNvPr>
          <p:cNvPicPr>
            <a:picLocks noChangeAspect="1"/>
          </p:cNvPicPr>
          <p:nvPr/>
        </p:nvPicPr>
        <p:blipFill rotWithShape="1">
          <a:blip r:embed="rId4">
            <a:extLst>
              <a:ext uri="{28A0092B-C50C-407E-A947-70E740481C1C}">
                <a14:useLocalDpi xmlns:a14="http://schemas.microsoft.com/office/drawing/2010/main" val="0"/>
              </a:ext>
            </a:extLst>
          </a:blip>
          <a:srcRect l="1948" r="14718"/>
          <a:stretch/>
        </p:blipFill>
        <p:spPr>
          <a:xfrm>
            <a:off x="0" y="0"/>
            <a:ext cx="12174794" cy="6848322"/>
          </a:xfrm>
          <a:prstGeom prst="rect">
            <a:avLst/>
          </a:prstGeom>
        </p:spPr>
      </p:pic>
      <p:grpSp>
        <p:nvGrpSpPr>
          <p:cNvPr id="22" name="组合 21">
            <a:extLst>
              <a:ext uri="{FF2B5EF4-FFF2-40B4-BE49-F238E27FC236}">
                <a16:creationId xmlns:a16="http://schemas.microsoft.com/office/drawing/2014/main" id="{9FE40BCE-5D60-4D64-B868-D24876D7FC7E}"/>
              </a:ext>
            </a:extLst>
          </p:cNvPr>
          <p:cNvGrpSpPr/>
          <p:nvPr/>
        </p:nvGrpSpPr>
        <p:grpSpPr>
          <a:xfrm>
            <a:off x="-8603" y="-126246"/>
            <a:ext cx="12200603" cy="6883794"/>
            <a:chOff x="-3640394" y="2713583"/>
            <a:chExt cx="12200603" cy="6883794"/>
          </a:xfrm>
        </p:grpSpPr>
        <p:grpSp>
          <p:nvGrpSpPr>
            <p:cNvPr id="21" name="组合 20">
              <a:extLst>
                <a:ext uri="{FF2B5EF4-FFF2-40B4-BE49-F238E27FC236}">
                  <a16:creationId xmlns:a16="http://schemas.microsoft.com/office/drawing/2014/main" id="{E3CE30D8-6742-401B-A9CB-E4463038E944}"/>
                </a:ext>
              </a:extLst>
            </p:cNvPr>
            <p:cNvGrpSpPr/>
            <p:nvPr/>
          </p:nvGrpSpPr>
          <p:grpSpPr>
            <a:xfrm>
              <a:off x="-3640394" y="2713583"/>
              <a:ext cx="12200603" cy="6883794"/>
              <a:chOff x="7462057" y="-25794"/>
              <a:chExt cx="12200603" cy="6883794"/>
            </a:xfrm>
          </p:grpSpPr>
          <p:pic>
            <p:nvPicPr>
              <p:cNvPr id="7" name="图片 6">
                <a:extLst>
                  <a:ext uri="{FF2B5EF4-FFF2-40B4-BE49-F238E27FC236}">
                    <a16:creationId xmlns:a16="http://schemas.microsoft.com/office/drawing/2014/main" id="{9F009A30-7D0A-4236-B79B-837F8C6E1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029" y="763192"/>
                <a:ext cx="11264056" cy="5280027"/>
              </a:xfrm>
              <a:prstGeom prst="rect">
                <a:avLst/>
              </a:prstGeom>
            </p:spPr>
          </p:pic>
          <p:pic>
            <p:nvPicPr>
              <p:cNvPr id="17" name="图片 16">
                <a:extLst>
                  <a:ext uri="{FF2B5EF4-FFF2-40B4-BE49-F238E27FC236}">
                    <a16:creationId xmlns:a16="http://schemas.microsoft.com/office/drawing/2014/main" id="{2B0B8ADB-B8EE-4348-8B59-B155E5AC7180}"/>
                  </a:ext>
                </a:extLst>
              </p:cNvPr>
              <p:cNvPicPr>
                <a:picLocks noChangeAspect="1"/>
              </p:cNvPicPr>
              <p:nvPr/>
            </p:nvPicPr>
            <p:blipFill rotWithShape="1">
              <a:blip r:embed="rId6">
                <a:extLst>
                  <a:ext uri="{28A0092B-C50C-407E-A947-70E740481C1C}">
                    <a14:useLocalDpi xmlns:a14="http://schemas.microsoft.com/office/drawing/2010/main" val="0"/>
                  </a:ext>
                </a:extLst>
              </a:blip>
              <a:srcRect l="84599" t="65934"/>
              <a:stretch/>
            </p:blipFill>
            <p:spPr>
              <a:xfrm>
                <a:off x="17795760" y="4922307"/>
                <a:ext cx="1866900" cy="1935693"/>
              </a:xfrm>
              <a:prstGeom prst="rect">
                <a:avLst/>
              </a:prstGeom>
            </p:spPr>
          </p:pic>
          <p:pic>
            <p:nvPicPr>
              <p:cNvPr id="20" name="图片 19">
                <a:extLst>
                  <a:ext uri="{FF2B5EF4-FFF2-40B4-BE49-F238E27FC236}">
                    <a16:creationId xmlns:a16="http://schemas.microsoft.com/office/drawing/2014/main" id="{5A215A47-D5F4-4467-873C-A93C5172B35F}"/>
                  </a:ext>
                </a:extLst>
              </p:cNvPr>
              <p:cNvPicPr>
                <a:picLocks noChangeAspect="1"/>
              </p:cNvPicPr>
              <p:nvPr/>
            </p:nvPicPr>
            <p:blipFill rotWithShape="1">
              <a:blip r:embed="rId6">
                <a:extLst>
                  <a:ext uri="{28A0092B-C50C-407E-A947-70E740481C1C}">
                    <a14:useLocalDpi xmlns:a14="http://schemas.microsoft.com/office/drawing/2010/main" val="0"/>
                  </a:ext>
                </a:extLst>
              </a:blip>
              <a:srcRect l="-577" t="-3241" r="85176" b="66763"/>
              <a:stretch/>
            </p:blipFill>
            <p:spPr>
              <a:xfrm>
                <a:off x="7462057" y="-22616"/>
                <a:ext cx="1866900" cy="2072744"/>
              </a:xfrm>
              <a:prstGeom prst="rect">
                <a:avLst/>
              </a:prstGeom>
            </p:spPr>
          </p:pic>
          <p:pic>
            <p:nvPicPr>
              <p:cNvPr id="13" name="图片 12">
                <a:extLst>
                  <a:ext uri="{FF2B5EF4-FFF2-40B4-BE49-F238E27FC236}">
                    <a16:creationId xmlns:a16="http://schemas.microsoft.com/office/drawing/2014/main" id="{F0BBC490-637B-45FE-BF34-AE291B48BE7D}"/>
                  </a:ext>
                </a:extLst>
              </p:cNvPr>
              <p:cNvPicPr>
                <a:picLocks noChangeAspect="1"/>
              </p:cNvPicPr>
              <p:nvPr/>
            </p:nvPicPr>
            <p:blipFill rotWithShape="1">
              <a:blip r:embed="rId7">
                <a:extLst>
                  <a:ext uri="{28A0092B-C50C-407E-A947-70E740481C1C}">
                    <a14:useLocalDpi xmlns:a14="http://schemas.microsoft.com/office/drawing/2010/main" val="0"/>
                  </a:ext>
                </a:extLst>
              </a:blip>
              <a:srcRect l="66702"/>
              <a:stretch/>
            </p:blipFill>
            <p:spPr>
              <a:xfrm>
                <a:off x="14819027" y="-25794"/>
                <a:ext cx="4835030" cy="6806411"/>
              </a:xfrm>
              <a:prstGeom prst="rect">
                <a:avLst/>
              </a:prstGeom>
            </p:spPr>
          </p:pic>
          <p:pic>
            <p:nvPicPr>
              <p:cNvPr id="11" name="图片 10">
                <a:extLst>
                  <a:ext uri="{FF2B5EF4-FFF2-40B4-BE49-F238E27FC236}">
                    <a16:creationId xmlns:a16="http://schemas.microsoft.com/office/drawing/2014/main" id="{E5AEF16B-03E9-4172-A507-F510D7824485}"/>
                  </a:ext>
                </a:extLst>
              </p:cNvPr>
              <p:cNvPicPr>
                <a:picLocks noChangeAspect="1"/>
              </p:cNvPicPr>
              <p:nvPr/>
            </p:nvPicPr>
            <p:blipFill rotWithShape="1">
              <a:blip r:embed="rId8">
                <a:extLst>
                  <a:ext uri="{28A0092B-C50C-407E-A947-70E740481C1C}">
                    <a14:useLocalDpi xmlns:a14="http://schemas.microsoft.com/office/drawing/2010/main" val="0"/>
                  </a:ext>
                </a:extLst>
              </a:blip>
              <a:srcRect r="61618"/>
              <a:stretch/>
            </p:blipFill>
            <p:spPr>
              <a:xfrm>
                <a:off x="7470660" y="25795"/>
                <a:ext cx="5575875" cy="6809589"/>
              </a:xfrm>
              <a:prstGeom prst="rect">
                <a:avLst/>
              </a:prstGeom>
            </p:spPr>
          </p:pic>
        </p:grpSp>
        <p:pic>
          <p:nvPicPr>
            <p:cNvPr id="15" name="图片 14">
              <a:extLst>
                <a:ext uri="{FF2B5EF4-FFF2-40B4-BE49-F238E27FC236}">
                  <a16:creationId xmlns:a16="http://schemas.microsoft.com/office/drawing/2014/main" id="{9D859401-34BA-4481-916F-19A205F3B68A}"/>
                </a:ext>
              </a:extLst>
            </p:cNvPr>
            <p:cNvPicPr>
              <a:picLocks noChangeAspect="1"/>
            </p:cNvPicPr>
            <p:nvPr/>
          </p:nvPicPr>
          <p:blipFill rotWithShape="1">
            <a:blip r:embed="rId9">
              <a:extLst>
                <a:ext uri="{28A0092B-C50C-407E-A947-70E740481C1C}">
                  <a14:useLocalDpi xmlns:a14="http://schemas.microsoft.com/office/drawing/2010/main" val="0"/>
                </a:ext>
              </a:extLst>
            </a:blip>
            <a:srcRect l="8333" r="8333"/>
            <a:stretch/>
          </p:blipFill>
          <p:spPr>
            <a:xfrm>
              <a:off x="-3636093" y="2726480"/>
              <a:ext cx="12192000" cy="6858000"/>
            </a:xfrm>
            <a:prstGeom prst="rect">
              <a:avLst/>
            </a:prstGeom>
          </p:spPr>
        </p:pic>
      </p:grpSp>
      <p:pic>
        <p:nvPicPr>
          <p:cNvPr id="10" name="Picture 9">
            <a:extLst>
              <a:ext uri="{FF2B5EF4-FFF2-40B4-BE49-F238E27FC236}">
                <a16:creationId xmlns:a16="http://schemas.microsoft.com/office/drawing/2014/main" id="{48070CEB-6DDE-164E-0F2E-EB2D413EC623}"/>
              </a:ext>
            </a:extLst>
          </p:cNvPr>
          <p:cNvPicPr>
            <a:picLocks noChangeAspect="1"/>
          </p:cNvPicPr>
          <p:nvPr/>
        </p:nvPicPr>
        <p:blipFill>
          <a:blip r:embed="rId10"/>
          <a:stretch>
            <a:fillRect/>
          </a:stretch>
        </p:blipFill>
        <p:spPr>
          <a:xfrm>
            <a:off x="2203908" y="1733883"/>
            <a:ext cx="7766977" cy="3450635"/>
          </a:xfrm>
          <a:prstGeom prst="rect">
            <a:avLst/>
          </a:prstGeom>
        </p:spPr>
      </p:pic>
    </p:spTree>
    <p:extLst>
      <p:ext uri="{BB962C8B-B14F-4D97-AF65-F5344CB8AC3E}">
        <p14:creationId xmlns:p14="http://schemas.microsoft.com/office/powerpoint/2010/main" val="31937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9604169" cy="3686085"/>
            <a:chOff x="-615991" y="642075"/>
            <a:chExt cx="960416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720224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algn="ctr">
                <a:lnSpc>
                  <a:spcPct val="150000"/>
                </a:lnSpc>
                <a:spcBef>
                  <a:spcPts val="0"/>
                </a:spcBef>
                <a:spcAft>
                  <a:spcPts val="0"/>
                </a:spcAft>
              </a:pPr>
              <a:r>
                <a:rPr lang="vi-VN" sz="3200" dirty="0">
                  <a:effectLst/>
                  <a:latin typeface="Cambria" panose="02040503050406030204" pitchFamily="18" charset="0"/>
                  <a:ea typeface="Cambria" panose="02040503050406030204" pitchFamily="18" charset="0"/>
                </a:rPr>
                <a:t>Nêu cách tính thể tích hình hộp chữ nhật</a:t>
              </a:r>
              <a:endParaRPr lang="en-US" sz="3200" dirty="0">
                <a:effectLst/>
                <a:latin typeface="Cambria" panose="02040503050406030204" pitchFamily="18" charset="0"/>
                <a:ea typeface="Cambria" panose="02040503050406030204" pitchFamily="18"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65174" y="3515097"/>
            <a:ext cx="5700155" cy="3004457"/>
          </a:xfrm>
          <a:prstGeom prst="wedgeEllipseCallout">
            <a:avLst>
              <a:gd name="adj1" fmla="val -64467"/>
              <a:gd name="adj2" fmla="val -5658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Calibri"/>
              </a:rPr>
              <a:t>Muốn tính thể tích hình hộp chữ nhật ta lấy chiều dài nhân với chiều rộng rồi nhân với chiều cao (cùng một đơn vị đo)</a:t>
            </a:r>
            <a:endParaRPr kumimoji="0" lang="en-US" sz="2800" b="1" i="0" u="none" strike="noStrike" kern="1200" cap="none" spc="0" normalizeH="0" baseline="0" noProof="0" dirty="0">
              <a:ln>
                <a:noFill/>
              </a:ln>
              <a:solidFill>
                <a:prstClr val="white"/>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10689770" cy="3686085"/>
            <a:chOff x="152400" y="642075"/>
            <a:chExt cx="6842585"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469374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algn="ctr">
                <a:spcBef>
                  <a:spcPts val="0"/>
                </a:spcBef>
                <a:spcAft>
                  <a:spcPts val="0"/>
                </a:spcAft>
              </a:pPr>
              <a:r>
                <a:rPr lang="vi-VN" sz="3200" dirty="0">
                  <a:effectLst/>
                  <a:latin typeface="Cambria" panose="02040503050406030204" pitchFamily="18" charset="0"/>
                  <a:ea typeface="Cambria" panose="02040503050406030204" pitchFamily="18" charset="0"/>
                </a:rPr>
                <a:t>Trong biểu đồ hình quạt tròn,cả hình tròn  ứng với bao nhiêu phần trăm?</a:t>
              </a:r>
              <a:endParaRPr lang="en-US" sz="3200" dirty="0">
                <a:effectLst/>
                <a:latin typeface="Cambria" panose="02040503050406030204" pitchFamily="18" charset="0"/>
                <a:ea typeface="Cambria" panose="02040503050406030204" pitchFamily="18"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100 %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1.45833E-6 -1.48148E-6 L 0.73086 0.01019 " pathEditMode="relative" rAng="0" ptsTypes="AA">
                                      <p:cBhvr>
                                        <p:cTn id="14" dur="3500" fill="hold"/>
                                        <p:tgtEl>
                                          <p:spTgt spid="10"/>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660383" cy="3686085"/>
            <a:chOff x="-182990" y="575905"/>
            <a:chExt cx="6371422"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339401"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effectLst/>
                  <a:latin typeface="Times New Roman" panose="02020603050405020304" pitchFamily="18" charset="0"/>
                  <a:ea typeface="Courier New" panose="02070309020205020404" pitchFamily="49" charset="0"/>
                </a:rPr>
                <a:t>Tính 50% của 84</a:t>
              </a:r>
              <a:r>
                <a:rPr lang="en-US" sz="3600" dirty="0">
                  <a:effectLst/>
                  <a:latin typeface="Times New Roman" panose="02020603050405020304" pitchFamily="18" charset="0"/>
                  <a:ea typeface="Courier New" panose="02070309020205020404" pitchFamily="49" charset="0"/>
                </a:rPr>
                <a:t> </a:t>
              </a:r>
              <a:r>
                <a:rPr lang="vi-VN" sz="3600" dirty="0">
                  <a:effectLst/>
                  <a:latin typeface="Times New Roman" panose="02020603050405020304" pitchFamily="18" charset="0"/>
                  <a:ea typeface="Courier New" panose="02070309020205020404" pitchFamily="49" charset="0"/>
                </a:rPr>
                <a:t>900 </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42 450</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125E-6 7.40741E-7 L 0.73086 0.01018 " pathEditMode="relative" rAng="0" ptsTypes="AA">
                                      <p:cBhvr>
                                        <p:cTn id="14" dur="3500" fill="hold"/>
                                        <p:tgtEl>
                                          <p:spTgt spid="9"/>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8 L 1.64753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B313164-B1E6-4EFF-935A-27C0F791C9D6}"/>
              </a:ext>
            </a:extLst>
          </p:cNvPr>
          <p:cNvPicPr>
            <a:picLocks noChangeAspect="1"/>
          </p:cNvPicPr>
          <p:nvPr/>
        </p:nvPicPr>
        <p:blipFill rotWithShape="1">
          <a:blip r:embed="rId3">
            <a:extLst>
              <a:ext uri="{28A0092B-C50C-407E-A947-70E740481C1C}">
                <a14:useLocalDpi xmlns:a14="http://schemas.microsoft.com/office/drawing/2010/main" val="0"/>
              </a:ext>
            </a:extLst>
          </a:blip>
          <a:srcRect l="8333" r="8333"/>
          <a:stretch/>
        </p:blipFill>
        <p:spPr>
          <a:xfrm>
            <a:off x="4097" y="0"/>
            <a:ext cx="12192000" cy="6858000"/>
          </a:xfrm>
          <a:prstGeom prst="rect">
            <a:avLst/>
          </a:prstGeom>
        </p:spPr>
      </p:pic>
      <p:pic>
        <p:nvPicPr>
          <p:cNvPr id="19" name="图片 18">
            <a:extLst>
              <a:ext uri="{FF2B5EF4-FFF2-40B4-BE49-F238E27FC236}">
                <a16:creationId xmlns:a16="http://schemas.microsoft.com/office/drawing/2014/main" id="{01CF54DC-5811-4695-8B51-7D77DBE35256}"/>
              </a:ext>
            </a:extLst>
          </p:cNvPr>
          <p:cNvPicPr>
            <a:picLocks noChangeAspect="1"/>
          </p:cNvPicPr>
          <p:nvPr/>
        </p:nvPicPr>
        <p:blipFill rotWithShape="1">
          <a:blip r:embed="rId4">
            <a:extLst>
              <a:ext uri="{28A0092B-C50C-407E-A947-70E740481C1C}">
                <a14:useLocalDpi xmlns:a14="http://schemas.microsoft.com/office/drawing/2010/main" val="0"/>
              </a:ext>
            </a:extLst>
          </a:blip>
          <a:srcRect l="1948" r="14718"/>
          <a:stretch/>
        </p:blipFill>
        <p:spPr>
          <a:xfrm>
            <a:off x="0" y="0"/>
            <a:ext cx="12174794" cy="6848322"/>
          </a:xfrm>
          <a:prstGeom prst="rect">
            <a:avLst/>
          </a:prstGeom>
        </p:spPr>
      </p:pic>
      <p:grpSp>
        <p:nvGrpSpPr>
          <p:cNvPr id="22" name="组合 21">
            <a:extLst>
              <a:ext uri="{FF2B5EF4-FFF2-40B4-BE49-F238E27FC236}">
                <a16:creationId xmlns:a16="http://schemas.microsoft.com/office/drawing/2014/main" id="{9FE40BCE-5D60-4D64-B868-D24876D7FC7E}"/>
              </a:ext>
            </a:extLst>
          </p:cNvPr>
          <p:cNvGrpSpPr/>
          <p:nvPr/>
        </p:nvGrpSpPr>
        <p:grpSpPr>
          <a:xfrm>
            <a:off x="0" y="-279919"/>
            <a:ext cx="12257853" cy="6986778"/>
            <a:chOff x="-3640394" y="2713583"/>
            <a:chExt cx="12200603" cy="6883794"/>
          </a:xfrm>
        </p:grpSpPr>
        <p:grpSp>
          <p:nvGrpSpPr>
            <p:cNvPr id="21" name="组合 20">
              <a:extLst>
                <a:ext uri="{FF2B5EF4-FFF2-40B4-BE49-F238E27FC236}">
                  <a16:creationId xmlns:a16="http://schemas.microsoft.com/office/drawing/2014/main" id="{E3CE30D8-6742-401B-A9CB-E4463038E944}"/>
                </a:ext>
              </a:extLst>
            </p:cNvPr>
            <p:cNvGrpSpPr/>
            <p:nvPr/>
          </p:nvGrpSpPr>
          <p:grpSpPr>
            <a:xfrm>
              <a:off x="-3640394" y="2713583"/>
              <a:ext cx="12200603" cy="6883794"/>
              <a:chOff x="7462057" y="-25794"/>
              <a:chExt cx="12200603" cy="6883794"/>
            </a:xfrm>
          </p:grpSpPr>
          <p:pic>
            <p:nvPicPr>
              <p:cNvPr id="7" name="图片 6">
                <a:extLst>
                  <a:ext uri="{FF2B5EF4-FFF2-40B4-BE49-F238E27FC236}">
                    <a16:creationId xmlns:a16="http://schemas.microsoft.com/office/drawing/2014/main" id="{9F009A30-7D0A-4236-B79B-837F8C6E1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029" y="763192"/>
                <a:ext cx="11264056" cy="5280027"/>
              </a:xfrm>
              <a:prstGeom prst="rect">
                <a:avLst/>
              </a:prstGeom>
            </p:spPr>
          </p:pic>
          <p:pic>
            <p:nvPicPr>
              <p:cNvPr id="17" name="图片 16">
                <a:extLst>
                  <a:ext uri="{FF2B5EF4-FFF2-40B4-BE49-F238E27FC236}">
                    <a16:creationId xmlns:a16="http://schemas.microsoft.com/office/drawing/2014/main" id="{2B0B8ADB-B8EE-4348-8B59-B155E5AC7180}"/>
                  </a:ext>
                </a:extLst>
              </p:cNvPr>
              <p:cNvPicPr>
                <a:picLocks noChangeAspect="1"/>
              </p:cNvPicPr>
              <p:nvPr/>
            </p:nvPicPr>
            <p:blipFill rotWithShape="1">
              <a:blip r:embed="rId6">
                <a:extLst>
                  <a:ext uri="{28A0092B-C50C-407E-A947-70E740481C1C}">
                    <a14:useLocalDpi xmlns:a14="http://schemas.microsoft.com/office/drawing/2010/main" val="0"/>
                  </a:ext>
                </a:extLst>
              </a:blip>
              <a:srcRect l="84599" t="65934"/>
              <a:stretch/>
            </p:blipFill>
            <p:spPr>
              <a:xfrm>
                <a:off x="17795760" y="4922307"/>
                <a:ext cx="1866900" cy="1935693"/>
              </a:xfrm>
              <a:prstGeom prst="rect">
                <a:avLst/>
              </a:prstGeom>
            </p:spPr>
          </p:pic>
          <p:pic>
            <p:nvPicPr>
              <p:cNvPr id="20" name="图片 19">
                <a:extLst>
                  <a:ext uri="{FF2B5EF4-FFF2-40B4-BE49-F238E27FC236}">
                    <a16:creationId xmlns:a16="http://schemas.microsoft.com/office/drawing/2014/main" id="{5A215A47-D5F4-4467-873C-A93C5172B35F}"/>
                  </a:ext>
                </a:extLst>
              </p:cNvPr>
              <p:cNvPicPr>
                <a:picLocks noChangeAspect="1"/>
              </p:cNvPicPr>
              <p:nvPr/>
            </p:nvPicPr>
            <p:blipFill rotWithShape="1">
              <a:blip r:embed="rId6">
                <a:extLst>
                  <a:ext uri="{28A0092B-C50C-407E-A947-70E740481C1C}">
                    <a14:useLocalDpi xmlns:a14="http://schemas.microsoft.com/office/drawing/2010/main" val="0"/>
                  </a:ext>
                </a:extLst>
              </a:blip>
              <a:srcRect l="-577" t="-3241" r="85176" b="66763"/>
              <a:stretch/>
            </p:blipFill>
            <p:spPr>
              <a:xfrm>
                <a:off x="7462057" y="-22616"/>
                <a:ext cx="1866900" cy="2072744"/>
              </a:xfrm>
              <a:prstGeom prst="rect">
                <a:avLst/>
              </a:prstGeom>
            </p:spPr>
          </p:pic>
          <p:pic>
            <p:nvPicPr>
              <p:cNvPr id="13" name="图片 12">
                <a:extLst>
                  <a:ext uri="{FF2B5EF4-FFF2-40B4-BE49-F238E27FC236}">
                    <a16:creationId xmlns:a16="http://schemas.microsoft.com/office/drawing/2014/main" id="{F0BBC490-637B-45FE-BF34-AE291B48BE7D}"/>
                  </a:ext>
                </a:extLst>
              </p:cNvPr>
              <p:cNvPicPr>
                <a:picLocks noChangeAspect="1"/>
              </p:cNvPicPr>
              <p:nvPr/>
            </p:nvPicPr>
            <p:blipFill rotWithShape="1">
              <a:blip r:embed="rId7">
                <a:extLst>
                  <a:ext uri="{28A0092B-C50C-407E-A947-70E740481C1C}">
                    <a14:useLocalDpi xmlns:a14="http://schemas.microsoft.com/office/drawing/2010/main" val="0"/>
                  </a:ext>
                </a:extLst>
              </a:blip>
              <a:srcRect l="66702"/>
              <a:stretch/>
            </p:blipFill>
            <p:spPr>
              <a:xfrm>
                <a:off x="14819027" y="-25794"/>
                <a:ext cx="4835030" cy="6806411"/>
              </a:xfrm>
              <a:prstGeom prst="rect">
                <a:avLst/>
              </a:prstGeom>
            </p:spPr>
          </p:pic>
          <p:pic>
            <p:nvPicPr>
              <p:cNvPr id="11" name="图片 10">
                <a:extLst>
                  <a:ext uri="{FF2B5EF4-FFF2-40B4-BE49-F238E27FC236}">
                    <a16:creationId xmlns:a16="http://schemas.microsoft.com/office/drawing/2014/main" id="{E5AEF16B-03E9-4172-A507-F510D7824485}"/>
                  </a:ext>
                </a:extLst>
              </p:cNvPr>
              <p:cNvPicPr>
                <a:picLocks noChangeAspect="1"/>
              </p:cNvPicPr>
              <p:nvPr/>
            </p:nvPicPr>
            <p:blipFill rotWithShape="1">
              <a:blip r:embed="rId8">
                <a:extLst>
                  <a:ext uri="{28A0092B-C50C-407E-A947-70E740481C1C}">
                    <a14:useLocalDpi xmlns:a14="http://schemas.microsoft.com/office/drawing/2010/main" val="0"/>
                  </a:ext>
                </a:extLst>
              </a:blip>
              <a:srcRect r="61618"/>
              <a:stretch/>
            </p:blipFill>
            <p:spPr>
              <a:xfrm>
                <a:off x="7470660" y="25795"/>
                <a:ext cx="5575875" cy="6809589"/>
              </a:xfrm>
              <a:prstGeom prst="rect">
                <a:avLst/>
              </a:prstGeom>
            </p:spPr>
          </p:pic>
        </p:grpSp>
        <p:pic>
          <p:nvPicPr>
            <p:cNvPr id="15" name="图片 14">
              <a:extLst>
                <a:ext uri="{FF2B5EF4-FFF2-40B4-BE49-F238E27FC236}">
                  <a16:creationId xmlns:a16="http://schemas.microsoft.com/office/drawing/2014/main" id="{9D859401-34BA-4481-916F-19A205F3B68A}"/>
                </a:ext>
              </a:extLst>
            </p:cNvPr>
            <p:cNvPicPr>
              <a:picLocks noChangeAspect="1"/>
            </p:cNvPicPr>
            <p:nvPr/>
          </p:nvPicPr>
          <p:blipFill rotWithShape="1">
            <a:blip r:embed="rId9">
              <a:extLst>
                <a:ext uri="{28A0092B-C50C-407E-A947-70E740481C1C}">
                  <a14:useLocalDpi xmlns:a14="http://schemas.microsoft.com/office/drawing/2010/main" val="0"/>
                </a:ext>
              </a:extLst>
            </a:blip>
            <a:srcRect l="8333" r="8333"/>
            <a:stretch/>
          </p:blipFill>
          <p:spPr>
            <a:xfrm>
              <a:off x="-3636093" y="2726480"/>
              <a:ext cx="12192000" cy="6858000"/>
            </a:xfrm>
            <a:prstGeom prst="rect">
              <a:avLst/>
            </a:prstGeom>
          </p:spPr>
        </p:pic>
      </p:grpSp>
      <p:pic>
        <p:nvPicPr>
          <p:cNvPr id="8" name="Picture 7">
            <a:extLst>
              <a:ext uri="{FF2B5EF4-FFF2-40B4-BE49-F238E27FC236}">
                <a16:creationId xmlns:a16="http://schemas.microsoft.com/office/drawing/2014/main" id="{E74D0A3C-C99E-3B5D-2D69-65EAC40C93FC}"/>
              </a:ext>
            </a:extLst>
          </p:cNvPr>
          <p:cNvPicPr>
            <a:picLocks noChangeAspect="1"/>
          </p:cNvPicPr>
          <p:nvPr/>
        </p:nvPicPr>
        <p:blipFill>
          <a:blip r:embed="rId10"/>
          <a:stretch>
            <a:fillRect/>
          </a:stretch>
        </p:blipFill>
        <p:spPr>
          <a:xfrm>
            <a:off x="5334673" y="4412695"/>
            <a:ext cx="2048434" cy="1072989"/>
          </a:xfrm>
          <a:prstGeom prst="rect">
            <a:avLst/>
          </a:prstGeom>
        </p:spPr>
      </p:pic>
      <p:pic>
        <p:nvPicPr>
          <p:cNvPr id="2" name="Picture 1">
            <a:extLst>
              <a:ext uri="{FF2B5EF4-FFF2-40B4-BE49-F238E27FC236}">
                <a16:creationId xmlns:a16="http://schemas.microsoft.com/office/drawing/2014/main" id="{6348C252-47C0-9EB7-490D-03228B5D1DD8}"/>
              </a:ext>
            </a:extLst>
          </p:cNvPr>
          <p:cNvPicPr>
            <a:picLocks noChangeAspect="1"/>
          </p:cNvPicPr>
          <p:nvPr/>
        </p:nvPicPr>
        <p:blipFill>
          <a:blip r:embed="rId11"/>
          <a:stretch>
            <a:fillRect/>
          </a:stretch>
        </p:blipFill>
        <p:spPr>
          <a:xfrm>
            <a:off x="2378608" y="1867541"/>
            <a:ext cx="8212024" cy="2780017"/>
          </a:xfrm>
          <a:prstGeom prst="rect">
            <a:avLst/>
          </a:prstGeom>
        </p:spPr>
      </p:pic>
    </p:spTree>
    <p:extLst>
      <p:ext uri="{BB962C8B-B14F-4D97-AF65-F5344CB8AC3E}">
        <p14:creationId xmlns:p14="http://schemas.microsoft.com/office/powerpoint/2010/main" val="22231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37B146-3EA3-4FB5-A29C-40AB36262B8C}"/>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979382" y="924748"/>
            <a:ext cx="11072990" cy="5190465"/>
          </a:xfrm>
          <a:prstGeom prst="rect">
            <a:avLst/>
          </a:prstGeom>
        </p:spPr>
      </p:pic>
      <p:pic>
        <p:nvPicPr>
          <p:cNvPr id="12" name="图片 11">
            <a:extLst>
              <a:ext uri="{FF2B5EF4-FFF2-40B4-BE49-F238E27FC236}">
                <a16:creationId xmlns:a16="http://schemas.microsoft.com/office/drawing/2014/main" id="{29503CF0-267C-4AE3-9590-519444FBA1BD}"/>
              </a:ext>
            </a:extLst>
          </p:cNvPr>
          <p:cNvPicPr>
            <a:picLocks noChangeAspect="1"/>
          </p:cNvPicPr>
          <p:nvPr/>
        </p:nvPicPr>
        <p:blipFill rotWithShape="1">
          <a:blip r:embed="rId3">
            <a:extLst>
              <a:ext uri="{28A0092B-C50C-407E-A947-70E740481C1C}">
                <a14:useLocalDpi xmlns:a14="http://schemas.microsoft.com/office/drawing/2010/main" val="0"/>
              </a:ext>
            </a:extLst>
          </a:blip>
          <a:srcRect l="4488" t="62558" r="62512"/>
          <a:stretch/>
        </p:blipFill>
        <p:spPr>
          <a:xfrm>
            <a:off x="8810230" y="4515729"/>
            <a:ext cx="4051727" cy="2154921"/>
          </a:xfrm>
          <a:prstGeom prst="rect">
            <a:avLst/>
          </a:prstGeom>
        </p:spPr>
      </p:pic>
      <p:pic>
        <p:nvPicPr>
          <p:cNvPr id="18" name="图片 17">
            <a:extLst>
              <a:ext uri="{FF2B5EF4-FFF2-40B4-BE49-F238E27FC236}">
                <a16:creationId xmlns:a16="http://schemas.microsoft.com/office/drawing/2014/main" id="{5A1D5B4A-3B82-4547-8413-5A1C897C9B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391522"/>
            <a:ext cx="4378666" cy="4378666"/>
          </a:xfrm>
          <a:prstGeom prst="rect">
            <a:avLst/>
          </a:prstGeom>
        </p:spPr>
      </p:pic>
      <p:pic>
        <p:nvPicPr>
          <p:cNvPr id="5" name="图片 50">
            <a:extLst>
              <a:ext uri="{FF2B5EF4-FFF2-40B4-BE49-F238E27FC236}">
                <a16:creationId xmlns:a16="http://schemas.microsoft.com/office/drawing/2014/main" id="{ADDFD967-B89C-C78B-3642-9C3D2F59A1C1}"/>
              </a:ext>
            </a:extLst>
          </p:cNvPr>
          <p:cNvPicPr>
            <a:picLocks noChangeAspect="1"/>
          </p:cNvPicPr>
          <p:nvPr/>
        </p:nvPicPr>
        <p:blipFill rotWithShape="1">
          <a:blip r:embed="rId3">
            <a:extLst>
              <a:ext uri="{28A0092B-C50C-407E-A947-70E740481C1C}">
                <a14:useLocalDpi xmlns:a14="http://schemas.microsoft.com/office/drawing/2010/main" val="0"/>
              </a:ext>
            </a:extLst>
          </a:blip>
          <a:srcRect t="-1" r="60606" b="36945"/>
          <a:stretch/>
        </p:blipFill>
        <p:spPr>
          <a:xfrm>
            <a:off x="-7542" y="3528813"/>
            <a:ext cx="4437117" cy="3329187"/>
          </a:xfrm>
          <a:prstGeom prst="rect">
            <a:avLst/>
          </a:prstGeom>
        </p:spPr>
      </p:pic>
      <p:pic>
        <p:nvPicPr>
          <p:cNvPr id="7" name="Picture 6">
            <a:extLst>
              <a:ext uri="{FF2B5EF4-FFF2-40B4-BE49-F238E27FC236}">
                <a16:creationId xmlns:a16="http://schemas.microsoft.com/office/drawing/2014/main" id="{5A831359-577B-901D-9715-B8C18551A14A}"/>
              </a:ext>
            </a:extLst>
          </p:cNvPr>
          <p:cNvPicPr>
            <a:picLocks noChangeAspect="1"/>
          </p:cNvPicPr>
          <p:nvPr/>
        </p:nvPicPr>
        <p:blipFill>
          <a:blip r:embed="rId5"/>
          <a:stretch>
            <a:fillRect/>
          </a:stretch>
        </p:blipFill>
        <p:spPr>
          <a:xfrm>
            <a:off x="1831260" y="1997310"/>
            <a:ext cx="9577285" cy="2863379"/>
          </a:xfrm>
          <a:prstGeom prst="rect">
            <a:avLst/>
          </a:prstGeom>
        </p:spPr>
      </p:pic>
    </p:spTree>
    <p:extLst>
      <p:ext uri="{BB962C8B-B14F-4D97-AF65-F5344CB8AC3E}">
        <p14:creationId xmlns:p14="http://schemas.microsoft.com/office/powerpoint/2010/main" val="1732413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strVal val="4*#ppt_w"/>
                                          </p:val>
                                        </p:tav>
                                        <p:tav tm="100000">
                                          <p:val>
                                            <p:strVal val="#ppt_w"/>
                                          </p:val>
                                        </p:tav>
                                      </p:tavLst>
                                    </p:anim>
                                    <p:anim calcmode="lin" valueType="num">
                                      <p:cBhvr>
                                        <p:cTn id="31"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F5EFF-776C-1A41-0D21-55621AD47E50}"/>
              </a:ext>
            </a:extLst>
          </p:cNvPr>
          <p:cNvSpPr txBox="1"/>
          <p:nvPr/>
        </p:nvSpPr>
        <p:spPr>
          <a:xfrm>
            <a:off x="1435100" y="514350"/>
            <a:ext cx="10154920" cy="2062103"/>
          </a:xfrm>
          <a:prstGeom prst="rect">
            <a:avLst/>
          </a:prstGeom>
          <a:noFill/>
        </p:spPr>
        <p:txBody>
          <a:bodyPr wrap="square" rtlCol="0">
            <a:spAutoFit/>
          </a:bodyPr>
          <a:lstStyle/>
          <a:p>
            <a:pPr algn="just"/>
            <a:r>
              <a:rPr lang="vi-VN" sz="3200" b="1">
                <a:solidFill>
                  <a:srgbClr val="008000"/>
                </a:solidFill>
                <a:latin typeface="Cambria" panose="02040503050406030204" pitchFamily="18" charset="0"/>
                <a:ea typeface="Cambria" panose="02040503050406030204" pitchFamily="18" charset="0"/>
              </a:rPr>
              <a:t>Một cơ sở nhân giống lúa đã sử dụng 4 loại hạt giống lúa A, B, C, D tiến hành thí nghiệm để chọn giống tốt đưa vào sản xuất. Biết rằng tổng số hạt của 4 loại giống lúa trên là 5 000 hạt.</a:t>
            </a:r>
            <a:endParaRPr lang="en-US" sz="3200" b="1"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F223450-3D8F-1B2F-AF36-1FA5EE50B8B6}"/>
              </a:ext>
            </a:extLst>
          </p:cNvPr>
          <p:cNvSpPr/>
          <p:nvPr/>
        </p:nvSpPr>
        <p:spPr>
          <a:xfrm>
            <a:off x="720090" y="674370"/>
            <a:ext cx="697230" cy="64008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pic>
        <p:nvPicPr>
          <p:cNvPr id="6" name="Picture 5">
            <a:extLst>
              <a:ext uri="{FF2B5EF4-FFF2-40B4-BE49-F238E27FC236}">
                <a16:creationId xmlns:a16="http://schemas.microsoft.com/office/drawing/2014/main" id="{857889AF-D9A0-57CA-8684-7DE263684DCE}"/>
              </a:ext>
            </a:extLst>
          </p:cNvPr>
          <p:cNvPicPr>
            <a:picLocks noChangeAspect="1"/>
          </p:cNvPicPr>
          <p:nvPr/>
        </p:nvPicPr>
        <p:blipFill>
          <a:blip r:embed="rId3"/>
          <a:stretch>
            <a:fillRect/>
          </a:stretch>
        </p:blipFill>
        <p:spPr>
          <a:xfrm>
            <a:off x="2003107" y="2680335"/>
            <a:ext cx="8078153" cy="34297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484</Words>
  <Application>Microsoft Office PowerPoint</Application>
  <PresentationFormat>Widescreen</PresentationFormat>
  <Paragraphs>43</Paragraphs>
  <Slides>16</Slides>
  <Notes>6</Notes>
  <HiddenSlides>0</HiddenSlides>
  <MMClips>9</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Arial</vt:lpstr>
      <vt:lpstr>Arial-Rounded</vt:lpstr>
      <vt:lpstr>Calibri</vt:lpstr>
      <vt:lpstr>Cambria</vt:lpstr>
      <vt:lpstr>Courier New</vt:lpstr>
      <vt:lpstr>等线</vt:lpstr>
      <vt:lpstr>等线 Light</vt:lpstr>
      <vt:lpstr>Times New Roman</vt:lpstr>
      <vt:lpstr>思源宋体 CN Heavy</vt:lpstr>
      <vt:lpstr>思源宋体 CN Medium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1</cp:revision>
  <dcterms:created xsi:type="dcterms:W3CDTF">2024-02-13T12:59:58Z</dcterms:created>
  <dcterms:modified xsi:type="dcterms:W3CDTF">2025-04-19T15:29:15Z</dcterms:modified>
</cp:coreProperties>
</file>