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4418" r:id="rId3"/>
    <p:sldId id="261" r:id="rId4"/>
    <p:sldId id="257" r:id="rId5"/>
    <p:sldId id="276" r:id="rId6"/>
    <p:sldId id="262" r:id="rId7"/>
    <p:sldId id="263" r:id="rId8"/>
    <p:sldId id="264" r:id="rId9"/>
    <p:sldId id="4419" r:id="rId10"/>
    <p:sldId id="4413" r:id="rId11"/>
    <p:sldId id="4414" r:id="rId12"/>
    <p:sldId id="4415" r:id="rId13"/>
    <p:sldId id="4420" r:id="rId14"/>
    <p:sldId id="4416" r:id="rId15"/>
    <p:sldId id="4421" r:id="rId16"/>
    <p:sldId id="4422" r:id="rId17"/>
    <p:sldId id="4423" r:id="rId18"/>
    <p:sldId id="44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0066"/>
    <a:srgbClr val="FF5050"/>
    <a:srgbClr val="A82067"/>
    <a:srgbClr val="C8FCE6"/>
    <a:srgbClr val="F5A54D"/>
    <a:srgbClr val="EA8030"/>
    <a:srgbClr val="33CCC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69" d="100"/>
          <a:sy n="69"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11</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2025/3/27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081327"/>
            <a:chOff x="1122333" y="3266422"/>
            <a:chExt cx="5177983" cy="662484"/>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71719" y="3351764"/>
              <a:ext cx="4986316" cy="4212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Kể các tình huống mà em có cảm giác an toàn hoặc không an toàn. </a:t>
              </a:r>
              <a:endParaRPr kumimoji="0" lang="en-US" sz="40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071880" y="506730"/>
            <a:ext cx="10781030" cy="2062103"/>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Ví</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dụ</a:t>
            </a:r>
            <a:r>
              <a:rPr lang="en-US" sz="3200" b="1"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Khi em cùng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vi-VN" sz="3200" dirty="0">
                <a:latin typeface="Cambria" panose="02040503050406030204" pitchFamily="18" charset="0"/>
                <a:ea typeface="Cambria" panose="02040503050406030204" pitchFamily="18" charset="0"/>
              </a:rPr>
              <a:t> tham gia giao thông trên đường, em thấy rất nhiều người không tuân thủ luật an toàn giao thông như đi nhanh, vượt ẩu, không chấp hành hiệu lệnh đèn đỏ.</a:t>
            </a:r>
            <a:endParaRPr lang="en-US" sz="3200" dirty="0">
              <a:latin typeface="Cambria" panose="02040503050406030204" pitchFamily="18" charset="0"/>
              <a:ea typeface="Cambria" panose="02040503050406030204" pitchFamily="18" charset="0"/>
            </a:endParaRPr>
          </a:p>
        </p:txBody>
      </p:sp>
      <p:pic>
        <p:nvPicPr>
          <p:cNvPr id="1026" name="Picture 2" descr="DẠY TRẺ KỸ NĂNG THAM GIA GIAO THÔNG AN TOÀN">
            <a:extLst>
              <a:ext uri="{FF2B5EF4-FFF2-40B4-BE49-F238E27FC236}">
                <a16:creationId xmlns:a16="http://schemas.microsoft.com/office/drawing/2014/main" id="{79B1A4A4-C11E-269F-FB4F-5D72CB5A0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370" y="2251710"/>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31327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178922-ACB7-E896-F638-CD1CD077833A}"/>
              </a:ext>
            </a:extLst>
          </p:cNvPr>
          <p:cNvPicPr>
            <a:picLocks noChangeAspect="1"/>
          </p:cNvPicPr>
          <p:nvPr/>
        </p:nvPicPr>
        <p:blipFill>
          <a:blip r:embed="rId2"/>
          <a:stretch>
            <a:fillRect/>
          </a:stretch>
        </p:blipFill>
        <p:spPr>
          <a:xfrm>
            <a:off x="765810" y="2190513"/>
            <a:ext cx="10728960" cy="2100459"/>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6C4DE2-C2A6-EB29-4741-BBAF241301B0}"/>
              </a:ext>
            </a:extLst>
          </p:cNvPr>
          <p:cNvPicPr/>
          <p:nvPr/>
        </p:nvPicPr>
        <p:blipFill>
          <a:blip r:embed="rId2">
            <a:clrChange>
              <a:clrFrom>
                <a:srgbClr val="FFFFFF">
                  <a:alpha val="100000"/>
                </a:srgbClr>
              </a:clrFrom>
              <a:clrTo>
                <a:srgbClr val="FFFFFF">
                  <a:alpha val="100000"/>
                  <a:alpha val="0"/>
                </a:srgbClr>
              </a:clrTo>
            </a:clrChange>
            <a:extLst>
              <a:ext uri="{BEBA8EAE-BF5A-486C-A8C5-ECC9F3942E4B}">
                <a14:imgProps xmlns:a14="http://schemas.microsoft.com/office/drawing/2010/main">
                  <a14:imgLayer r:embed="rId3">
                    <a14:imgEffect>
                      <a14:backgroundRemoval t="12789" b="85376" l="30125" r="78000">
                        <a14:foregroundMark x1="38750" y1="26939" x2="56625" y2="33333"/>
                        <a14:foregroundMark x1="42063" y1="25340" x2="52250" y2="34754"/>
                        <a14:foregroundMark x1="49188" y1="28360" x2="62187" y2="32386"/>
                        <a14:foregroundMark x1="52750" y1="28834" x2="57875" y2="30491"/>
                        <a14:foregroundMark x1="52500" y1="25814" x2="56875" y2="27176"/>
                        <a14:foregroundMark x1="39500" y1="22025" x2="62687" y2="25992"/>
                        <a14:foregroundMark x1="44125" y1="17525" x2="52000" y2="19183"/>
                        <a14:foregroundMark x1="43375" y1="16578" x2="60438" y2="17762"/>
                        <a14:foregroundMark x1="42063" y1="15394" x2="58375" y2="18946"/>
                        <a14:foregroundMark x1="55563" y1="21551" x2="57125" y2="28360"/>
                        <a14:foregroundMark x1="47688" y1="14920" x2="66813" y2="31202"/>
                        <a14:foregroundMark x1="66813" y1="31202" x2="66813" y2="31202"/>
                        <a14:foregroundMark x1="37500" y1="29307" x2="36500" y2="38307"/>
                        <a14:foregroundMark x1="30375" y1="36175" x2="31875" y2="39017"/>
                        <a14:foregroundMark x1="39500" y1="16104" x2="51250" y2="14446"/>
                        <a14:foregroundMark x1="50000" y1="12789" x2="56875" y2="17288"/>
                        <a14:foregroundMark x1="74438" y1="36175" x2="78000" y2="36175"/>
                        <a14:foregroundMark x1="54313" y1="78626" x2="58625" y2="83067"/>
                        <a14:foregroundMark x1="43875" y1="80462" x2="44125" y2="84251"/>
                        <a14:foregroundMark x1="38500" y1="85435" x2="46938" y2="82120"/>
                        <a14:foregroundMark x1="55313" y1="84251" x2="63750" y2="84962"/>
                        <a14:foregroundMark x1="30125" y1="35228" x2="33188" y2="37123"/>
                        <a14:foregroundMark x1="41313" y1="19420" x2="52250" y2="29781"/>
                        <a14:foregroundMark x1="52250" y1="29781" x2="52250" y2="29781"/>
                        <a14:foregroundMark x1="53312" y1="23919" x2="60688" y2="31912"/>
                        <a14:foregroundMark x1="60688" y1="31912" x2="60688" y2="31912"/>
                        <a14:foregroundMark x1="54313" y1="22025" x2="60938" y2="29070"/>
                        <a14:foregroundMark x1="60938" y1="29070" x2="60938" y2="29070"/>
                        <a14:foregroundMark x1="56063" y1="23919" x2="60438" y2="30491"/>
                        <a14:foregroundMark x1="47688" y1="48905" x2="49438" y2="57134"/>
                        <a14:foregroundMark x1="49438" y1="57134" x2="49438" y2="57134"/>
                        <a14:foregroundMark x1="49688" y1="27886" x2="48938" y2="50799"/>
                        <a14:foregroundMark x1="48938" y1="50799" x2="48938" y2="50799"/>
                        <a14:foregroundMark x1="48438" y1="27413" x2="48938" y2="43221"/>
                        <a14:foregroundMark x1="48938" y1="43221" x2="48938" y2="43221"/>
                        <a14:foregroundMark x1="47438" y1="19657" x2="50500" y2="34754"/>
                        <a14:foregroundMark x1="50500" y1="34754" x2="50500" y2="34754"/>
                        <a14:foregroundMark x1="48438" y1="18236" x2="50500" y2="34281"/>
                        <a14:foregroundMark x1="50500" y1="34281" x2="50500" y2="34281"/>
                        <a14:foregroundMark x1="51000" y1="27413" x2="52500" y2="59503"/>
                        <a14:foregroundMark x1="47938" y1="28360" x2="46688" y2="53819"/>
                        <a14:foregroundMark x1="46688" y1="50799" x2="46688" y2="53345"/>
                      </a14:backgroundRemoval>
                    </a14:imgEffect>
                  </a14:imgLayer>
                </a14:imgProps>
              </a:ext>
            </a:extLst>
          </a:blip>
          <a:srcRect l="27786" t="9938" r="21295" b="11346"/>
          <a:stretch>
            <a:fillRect/>
          </a:stretch>
        </p:blipFill>
        <p:spPr>
          <a:xfrm>
            <a:off x="322244" y="2161540"/>
            <a:ext cx="2811780" cy="4696460"/>
          </a:xfrm>
          <a:prstGeom prst="rect">
            <a:avLst/>
          </a:prstGeom>
          <a:noFill/>
          <a:ln w="9525">
            <a:noFill/>
          </a:ln>
        </p:spPr>
      </p:pic>
      <p:sp>
        <p:nvSpPr>
          <p:cNvPr id="4" name="Cloud 3">
            <a:extLst>
              <a:ext uri="{FF2B5EF4-FFF2-40B4-BE49-F238E27FC236}">
                <a16:creationId xmlns:a16="http://schemas.microsoft.com/office/drawing/2014/main" id="{6D98C0F9-1620-9AE7-C3F1-F7F0DBDA2BBD}"/>
              </a:ext>
            </a:extLst>
          </p:cNvPr>
          <p:cNvSpPr/>
          <p:nvPr/>
        </p:nvSpPr>
        <p:spPr>
          <a:xfrm>
            <a:off x="2895044" y="685801"/>
            <a:ext cx="8626396" cy="4686966"/>
          </a:xfrm>
          <a:prstGeom prst="cloud">
            <a:avLst/>
          </a:prstGeom>
          <a:solidFill>
            <a:srgbClr val="FFFFCC"/>
          </a:solidFill>
          <a:ln>
            <a:noFill/>
          </a:ln>
          <a:effectLst>
            <a:innerShdw blurRad="63500" dist="50800" dir="108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46331D5C-D285-22F0-37BE-C697C80D1C3E}"/>
              </a:ext>
            </a:extLst>
          </p:cNvPr>
          <p:cNvSpPr txBox="1"/>
          <p:nvPr/>
        </p:nvSpPr>
        <p:spPr>
          <a:xfrm>
            <a:off x="3703320" y="1303020"/>
            <a:ext cx="6743700" cy="3785652"/>
          </a:xfrm>
          <a:prstGeom prst="rect">
            <a:avLst/>
          </a:prstGeom>
          <a:noFill/>
        </p:spPr>
        <p:txBody>
          <a:bodyPr wrap="square" rtlCol="0">
            <a:spAutoFit/>
          </a:bodyPr>
          <a:lstStyle/>
          <a:p>
            <a:pPr lvl="0" algn="ctr"/>
            <a:r>
              <a:rPr lang="vi-VN" sz="4800" b="1" dirty="0">
                <a:solidFill>
                  <a:prstClr val="black"/>
                </a:solidFill>
                <a:latin typeface="Calibri"/>
              </a:rPr>
              <a:t>Hoạt động 2: </a:t>
            </a:r>
            <a:r>
              <a:rPr lang="vi-VN" sz="4800" dirty="0">
                <a:solidFill>
                  <a:prstClr val="black"/>
                </a:solidFill>
                <a:latin typeface="Calibri"/>
              </a:rPr>
              <a:t>Tìm hiểu về quyền được an toàn, bảo vệ sự toàn vẹn của cá nhân và ph</a:t>
            </a:r>
            <a:r>
              <a:rPr lang="en-US" sz="4800" dirty="0">
                <a:solidFill>
                  <a:prstClr val="black"/>
                </a:solidFill>
                <a:latin typeface="Calibri"/>
              </a:rPr>
              <a:t>ả</a:t>
            </a:r>
            <a:r>
              <a:rPr lang="vi-VN" sz="4800" dirty="0">
                <a:solidFill>
                  <a:prstClr val="black"/>
                </a:solidFill>
                <a:latin typeface="Calibri"/>
              </a:rPr>
              <a:t>n đối mọi sự xâm hại</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76159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
                                        </p:tgtEl>
                                        <p:attrNameLst>
                                          <p:attrName>r</p:attrName>
                                        </p:attrNameLst>
                                      </p:cBhvr>
                                    </p:animRot>
                                    <p:animRot by="-240000">
                                      <p:cBhvr>
                                        <p:cTn id="7" dur="400" fill="hold">
                                          <p:stCondLst>
                                            <p:cond delay="400"/>
                                          </p:stCondLst>
                                        </p:cTn>
                                        <p:tgtEl>
                                          <p:spTgt spid="3"/>
                                        </p:tgtEl>
                                        <p:attrNameLst>
                                          <p:attrName>r</p:attrName>
                                        </p:attrNameLst>
                                      </p:cBhvr>
                                    </p:animRot>
                                    <p:animRot by="240000">
                                      <p:cBhvr>
                                        <p:cTn id="8" dur="400" fill="hold">
                                          <p:stCondLst>
                                            <p:cond delay="800"/>
                                          </p:stCondLst>
                                        </p:cTn>
                                        <p:tgtEl>
                                          <p:spTgt spid="3"/>
                                        </p:tgtEl>
                                        <p:attrNameLst>
                                          <p:attrName>r</p:attrName>
                                        </p:attrNameLst>
                                      </p:cBhvr>
                                    </p:animRot>
                                    <p:animRot by="-240000">
                                      <p:cBhvr>
                                        <p:cTn id="9" dur="400" fill="hold">
                                          <p:stCondLst>
                                            <p:cond delay="1200"/>
                                          </p:stCondLst>
                                        </p:cTn>
                                        <p:tgtEl>
                                          <p:spTgt spid="3"/>
                                        </p:tgtEl>
                                        <p:attrNameLst>
                                          <p:attrName>r</p:attrName>
                                        </p:attrNameLst>
                                      </p:cBhvr>
                                    </p:animRot>
                                    <p:animRot by="120000">
                                      <p:cBhvr>
                                        <p:cTn id="10" dur="400" fill="hold">
                                          <p:stCondLst>
                                            <p:cond delay="16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CFA926B-AE6A-601F-5AEE-CB9203BE03DB}"/>
              </a:ext>
            </a:extLst>
          </p:cNvPr>
          <p:cNvSpPr/>
          <p:nvPr/>
        </p:nvSpPr>
        <p:spPr>
          <a:xfrm>
            <a:off x="2052320" y="166369"/>
            <a:ext cx="8585200" cy="57658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Hãy đọc tình huống trong hình 2 và cho biết:</a:t>
            </a:r>
            <a:endParaRPr lang="vi-VN" sz="36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7F1BAF7-B05F-6EFD-5332-65A0E0E608EF}"/>
              </a:ext>
            </a:extLst>
          </p:cNvPr>
          <p:cNvPicPr>
            <a:picLocks noChangeAspect="1"/>
          </p:cNvPicPr>
          <p:nvPr/>
        </p:nvPicPr>
        <p:blipFill>
          <a:blip r:embed="rId2"/>
          <a:stretch>
            <a:fillRect/>
          </a:stretch>
        </p:blipFill>
        <p:spPr>
          <a:xfrm>
            <a:off x="2986087" y="1053465"/>
            <a:ext cx="6260783" cy="5323282"/>
          </a:xfrm>
          <a:prstGeom prst="rect">
            <a:avLst/>
          </a:prstGeom>
        </p:spPr>
      </p:pic>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171CAE-7C84-664B-0C0E-E917DDCD009D}"/>
              </a:ext>
            </a:extLst>
          </p:cNvPr>
          <p:cNvGrpSpPr/>
          <p:nvPr/>
        </p:nvGrpSpPr>
        <p:grpSpPr>
          <a:xfrm>
            <a:off x="6060559" y="1100664"/>
            <a:ext cx="5914738" cy="3540954"/>
            <a:chOff x="4774484" y="3910414"/>
            <a:chExt cx="6921071" cy="2331486"/>
          </a:xfrm>
        </p:grpSpPr>
        <p:sp>
          <p:nvSpPr>
            <p:cNvPr id="3" name="Speech Bubble: Rectangle with Corners Rounded 16">
              <a:extLst>
                <a:ext uri="{FF2B5EF4-FFF2-40B4-BE49-F238E27FC236}">
                  <a16:creationId xmlns:a16="http://schemas.microsoft.com/office/drawing/2014/main" id="{0E27D4A9-CECA-AD8D-ECA0-C45890F43889}"/>
                </a:ext>
              </a:extLst>
            </p:cNvPr>
            <p:cNvSpPr/>
            <p:nvPr/>
          </p:nvSpPr>
          <p:spPr>
            <a:xfrm>
              <a:off x="4774484" y="3910414"/>
              <a:ext cx="6921071" cy="2195337"/>
            </a:xfrm>
            <a:prstGeom prst="wedgeRoundRectCallout">
              <a:avLst>
                <a:gd name="adj1" fmla="val -26383"/>
                <a:gd name="adj2" fmla="val 50187"/>
                <a:gd name="adj3" fmla="val 16667"/>
              </a:avLst>
            </a:prstGeom>
            <a:solidFill>
              <a:schemeClr val="bg1"/>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D0F1194-00EA-ABEF-7111-09209170FE12}"/>
                </a:ext>
              </a:extLst>
            </p:cNvPr>
            <p:cNvSpPr txBox="1"/>
            <p:nvPr/>
          </p:nvSpPr>
          <p:spPr>
            <a:xfrm>
              <a:off x="5010573" y="4296453"/>
              <a:ext cx="6245734" cy="1945447"/>
            </a:xfrm>
            <a:prstGeom prst="rect">
              <a:avLst/>
            </a:prstGeom>
            <a:noFill/>
          </p:spPr>
          <p:txBody>
            <a:bodyPr wrap="square" lIns="0" tIns="0" rIns="0" bIns="0"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Cảm giác của bạn A trong câu chuyện như thế nào?</a:t>
              </a:r>
              <a:endPar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Em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phản</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đối</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hoặc</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đồng</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ý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với</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hành</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động</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bạn</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nào</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trong</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câu</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chuyện</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Vì</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sao</a:t>
              </a:r>
              <a:r>
                <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a:t>
              </a:r>
            </a:p>
            <a:p>
              <a:pPr marL="514350" marR="0" lvl="0" indent="-514350" algn="just" defTabSz="914400" rtl="0" eaLnBrk="1" fontAlgn="auto" latinLnBrk="0" hangingPunct="1">
                <a:lnSpc>
                  <a:spcPct val="100000"/>
                </a:lnSpc>
                <a:spcBef>
                  <a:spcPts val="0"/>
                </a:spcBef>
                <a:spcAft>
                  <a:spcPts val="0"/>
                </a:spcAft>
                <a:buClrTx/>
                <a:buSzTx/>
                <a:buFontTx/>
                <a:buAutoNum type="alphaLcPeriod"/>
                <a:tabLst/>
                <a:defRPr/>
              </a:pPr>
              <a:endParaRPr kumimoji="0" lang="en-US"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grpSp>
      <p:sp>
        <p:nvSpPr>
          <p:cNvPr id="5" name="Freeform 2">
            <a:extLst>
              <a:ext uri="{FF2B5EF4-FFF2-40B4-BE49-F238E27FC236}">
                <a16:creationId xmlns:a16="http://schemas.microsoft.com/office/drawing/2014/main" id="{C8425121-6D8B-28BF-2BD3-C1D39A98B237}"/>
              </a:ext>
            </a:extLst>
          </p:cNvPr>
          <p:cNvSpPr/>
          <p:nvPr/>
        </p:nvSpPr>
        <p:spPr>
          <a:xfrm>
            <a:off x="405398" y="2552128"/>
            <a:ext cx="5561471" cy="4211863"/>
          </a:xfrm>
          <a:custGeom>
            <a:avLst/>
            <a:gdLst/>
            <a:ahLst/>
            <a:cxnLst/>
            <a:rect l="l" t="t" r="r" b="b"/>
            <a:pathLst>
              <a:path w="10954542" h="8229600">
                <a:moveTo>
                  <a:pt x="0" y="0"/>
                </a:moveTo>
                <a:lnTo>
                  <a:pt x="10954542" y="0"/>
                </a:lnTo>
                <a:lnTo>
                  <a:pt x="10954542" y="8229600"/>
                </a:lnTo>
                <a:lnTo>
                  <a:pt x="0" y="82296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peech Bubble: Oval 5">
            <a:extLst>
              <a:ext uri="{FF2B5EF4-FFF2-40B4-BE49-F238E27FC236}">
                <a16:creationId xmlns:a16="http://schemas.microsoft.com/office/drawing/2014/main" id="{C8557D62-1AFB-0427-C979-C68A7E337E33}"/>
              </a:ext>
            </a:extLst>
          </p:cNvPr>
          <p:cNvSpPr/>
          <p:nvPr/>
        </p:nvSpPr>
        <p:spPr>
          <a:xfrm>
            <a:off x="277300" y="600457"/>
            <a:ext cx="3907921" cy="1951671"/>
          </a:xfrm>
          <a:prstGeom prst="wedgeEllipseCallout">
            <a:avLst>
              <a:gd name="adj1" fmla="val 52621"/>
              <a:gd name="adj2" fmla="val 42672"/>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31C3A"/>
                </a:solidFill>
                <a:effectLst/>
                <a:uLnTx/>
                <a:uFillTx/>
                <a:latin typeface="Calibri" panose="020F0502020204030204"/>
                <a:ea typeface="+mn-ea"/>
                <a:cs typeface="+mn-cs"/>
              </a:rPr>
              <a:t>Làm việc theo nhóm</a:t>
            </a:r>
            <a:endParaRPr kumimoji="0" lang="en-US" sz="4400" b="1" i="0" u="none" strike="noStrike" kern="1200" cap="none" spc="0" normalizeH="0" baseline="0" noProof="0" dirty="0">
              <a:ln>
                <a:noFill/>
              </a:ln>
              <a:solidFill>
                <a:srgbClr val="E31C3A"/>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8F55A50-7021-357D-1FAF-6625206F8886}"/>
              </a:ext>
            </a:extLst>
          </p:cNvPr>
          <p:cNvPicPr>
            <a:picLocks noChangeAspect="1"/>
          </p:cNvPicPr>
          <p:nvPr/>
        </p:nvPicPr>
        <p:blipFill>
          <a:blip r:embed="rId3"/>
          <a:stretch>
            <a:fillRect/>
          </a:stretch>
        </p:blipFill>
        <p:spPr>
          <a:xfrm>
            <a:off x="5333187" y="157649"/>
            <a:ext cx="7309738" cy="1524132"/>
          </a:xfrm>
          <a:prstGeom prst="rect">
            <a:avLst/>
          </a:prstGeom>
        </p:spPr>
      </p:pic>
    </p:spTree>
    <p:extLst>
      <p:ext uri="{BB962C8B-B14F-4D97-AF65-F5344CB8AC3E}">
        <p14:creationId xmlns:p14="http://schemas.microsoft.com/office/powerpoint/2010/main" val="273279494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1473774" y="427989"/>
            <a:ext cx="8841166" cy="1743711"/>
            <a:chOff x="1122333" y="3266422"/>
            <a:chExt cx="5177983" cy="662484"/>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71719" y="3299653"/>
              <a:ext cx="4986316" cy="4996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mn-cs"/>
                </a:rPr>
                <a:t>Cảm giác của bạn A: </a:t>
              </a:r>
              <a:r>
                <a:rPr kumimoji="0" lang="vi-VN" sz="480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mn-cs"/>
                </a:rPr>
                <a:t>bị coi thường, buồn</a:t>
              </a:r>
              <a:r>
                <a:rPr kumimoji="0" lang="en-US" sz="480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mn-cs"/>
                </a:rPr>
                <a:t>.</a:t>
              </a:r>
            </a:p>
          </p:txBody>
        </p:sp>
      </p:grpSp>
      <p:grpSp>
        <p:nvGrpSpPr>
          <p:cNvPr id="2" name="Group 1">
            <a:extLst>
              <a:ext uri="{FF2B5EF4-FFF2-40B4-BE49-F238E27FC236}">
                <a16:creationId xmlns:a16="http://schemas.microsoft.com/office/drawing/2014/main" id="{90421017-9F3F-0B26-9CFB-7E774BF9F777}"/>
              </a:ext>
            </a:extLst>
          </p:cNvPr>
          <p:cNvGrpSpPr/>
          <p:nvPr/>
        </p:nvGrpSpPr>
        <p:grpSpPr>
          <a:xfrm>
            <a:off x="4685604" y="2405379"/>
            <a:ext cx="6767256" cy="1880871"/>
            <a:chOff x="1122333" y="3266422"/>
            <a:chExt cx="5177983" cy="662484"/>
          </a:xfrm>
        </p:grpSpPr>
        <p:sp>
          <p:nvSpPr>
            <p:cNvPr id="4" name="Speech Bubble: Rectangle with Corners Rounded 3">
              <a:extLst>
                <a:ext uri="{FF2B5EF4-FFF2-40B4-BE49-F238E27FC236}">
                  <a16:creationId xmlns:a16="http://schemas.microsoft.com/office/drawing/2014/main" id="{229132A2-B2B4-EA10-F0F3-E8B119F3D2F0}"/>
                </a:ext>
              </a:extLst>
            </p:cNvPr>
            <p:cNvSpPr/>
            <p:nvPr/>
          </p:nvSpPr>
          <p:spPr>
            <a:xfrm>
              <a:off x="1122333" y="3266422"/>
              <a:ext cx="5177983" cy="662484"/>
            </a:xfrm>
            <a:prstGeom prst="wedgeRoundRectCallout">
              <a:avLst>
                <a:gd name="adj1" fmla="val -55298"/>
                <a:gd name="adj2" fmla="val 3624"/>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F0471435-11C2-F4D8-AE66-E5F795027894}"/>
                </a:ext>
              </a:extLst>
            </p:cNvPr>
            <p:cNvSpPr txBox="1"/>
            <p:nvPr/>
          </p:nvSpPr>
          <p:spPr>
            <a:xfrm>
              <a:off x="1271719" y="3299653"/>
              <a:ext cx="4986316" cy="4739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prstClr val="black">
                      <a:lumMod val="95000"/>
                      <a:lumOff val="5000"/>
                    </a:prstClr>
                  </a:solidFill>
                  <a:latin typeface="Cambria" panose="02040503050406030204" pitchFamily="18" charset="0"/>
                </a:rPr>
                <a:t>Em </a:t>
              </a:r>
              <a:r>
                <a:rPr lang="en-US" sz="3600" b="1" dirty="0" err="1">
                  <a:solidFill>
                    <a:prstClr val="black">
                      <a:lumMod val="95000"/>
                      <a:lumOff val="5000"/>
                    </a:prstClr>
                  </a:solidFill>
                  <a:latin typeface="Cambria" panose="02040503050406030204" pitchFamily="18" charset="0"/>
                </a:rPr>
                <a:t>nên</a:t>
              </a:r>
              <a:r>
                <a:rPr lang="en-US" sz="3600" b="1" dirty="0">
                  <a:solidFill>
                    <a:prstClr val="black">
                      <a:lumMod val="95000"/>
                      <a:lumOff val="5000"/>
                    </a:prstClr>
                  </a:solidFill>
                  <a:latin typeface="Cambria" panose="02040503050406030204" pitchFamily="18" charset="0"/>
                </a:rPr>
                <a:t> p</a:t>
              </a:r>
              <a:r>
                <a:rPr kumimoji="0" lang="vi-VN"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mn-cs"/>
                </a:rPr>
                <a:t>hản đối hành động của hai bạn C và D vì đã không tôn trọng bạn A, bắt nạt bạn A.</a:t>
              </a:r>
              <a:endParaRPr kumimoji="0" lang="en-US" sz="360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mn-cs"/>
              </a:endParaRPr>
            </a:p>
          </p:txBody>
        </p:sp>
      </p:grpSp>
      <p:grpSp>
        <p:nvGrpSpPr>
          <p:cNvPr id="9" name="Group 8">
            <a:extLst>
              <a:ext uri="{FF2B5EF4-FFF2-40B4-BE49-F238E27FC236}">
                <a16:creationId xmlns:a16="http://schemas.microsoft.com/office/drawing/2014/main" id="{3B44140A-7F5E-5B20-796F-56CF97BA248E}"/>
              </a:ext>
            </a:extLst>
          </p:cNvPr>
          <p:cNvGrpSpPr/>
          <p:nvPr/>
        </p:nvGrpSpPr>
        <p:grpSpPr>
          <a:xfrm>
            <a:off x="4971354" y="4782819"/>
            <a:ext cx="6767256" cy="1880871"/>
            <a:chOff x="1122333" y="3266422"/>
            <a:chExt cx="5177983" cy="662484"/>
          </a:xfrm>
        </p:grpSpPr>
        <p:sp>
          <p:nvSpPr>
            <p:cNvPr id="10" name="Speech Bubble: Rectangle with Corners Rounded 9">
              <a:extLst>
                <a:ext uri="{FF2B5EF4-FFF2-40B4-BE49-F238E27FC236}">
                  <a16:creationId xmlns:a16="http://schemas.microsoft.com/office/drawing/2014/main" id="{2449A996-B6C4-10EB-C832-80D5FBBC2047}"/>
                </a:ext>
              </a:extLst>
            </p:cNvPr>
            <p:cNvSpPr/>
            <p:nvPr/>
          </p:nvSpPr>
          <p:spPr>
            <a:xfrm>
              <a:off x="1122333" y="3266422"/>
              <a:ext cx="5177983" cy="662484"/>
            </a:xfrm>
            <a:prstGeom prst="wedgeRoundRectCallout">
              <a:avLst>
                <a:gd name="adj1" fmla="val -55298"/>
                <a:gd name="adj2" fmla="val 3624"/>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11" name="TextBox 10">
              <a:extLst>
                <a:ext uri="{FF2B5EF4-FFF2-40B4-BE49-F238E27FC236}">
                  <a16:creationId xmlns:a16="http://schemas.microsoft.com/office/drawing/2014/main" id="{AE50EBAC-09EC-F64E-86CD-E504D437B1C7}"/>
                </a:ext>
              </a:extLst>
            </p:cNvPr>
            <p:cNvSpPr txBox="1"/>
            <p:nvPr/>
          </p:nvSpPr>
          <p:spPr>
            <a:xfrm>
              <a:off x="1271719" y="3299653"/>
              <a:ext cx="4986316" cy="6179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lumMod val="95000"/>
                      <a:lumOff val="5000"/>
                    </a:prstClr>
                  </a:solidFill>
                  <a:latin typeface="Cambria" panose="02040503050406030204" pitchFamily="18" charset="0"/>
                </a:rPr>
                <a:t>Đồng</a:t>
              </a:r>
              <a:r>
                <a:rPr lang="en-US" sz="3600" b="1" dirty="0">
                  <a:solidFill>
                    <a:prstClr val="black">
                      <a:lumMod val="95000"/>
                      <a:lumOff val="5000"/>
                    </a:prstClr>
                  </a:solidFill>
                  <a:latin typeface="Cambria" panose="02040503050406030204" pitchFamily="18" charset="0"/>
                </a:rPr>
                <a:t> ý </a:t>
              </a:r>
              <a:r>
                <a:rPr lang="en-US" sz="3600" b="1" dirty="0" err="1">
                  <a:solidFill>
                    <a:prstClr val="black">
                      <a:lumMod val="95000"/>
                      <a:lumOff val="5000"/>
                    </a:prstClr>
                  </a:solidFill>
                  <a:latin typeface="Cambria" panose="02040503050406030204" pitchFamily="18" charset="0"/>
                </a:rPr>
                <a:t>với</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hành</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động</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của</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bạn</a:t>
              </a:r>
              <a:r>
                <a:rPr lang="en-US" sz="3600" b="1" dirty="0">
                  <a:solidFill>
                    <a:prstClr val="black">
                      <a:lumMod val="95000"/>
                      <a:lumOff val="5000"/>
                    </a:prstClr>
                  </a:solidFill>
                  <a:latin typeface="Cambria" panose="02040503050406030204" pitchFamily="18" charset="0"/>
                </a:rPr>
                <a:t> B </a:t>
              </a:r>
              <a:r>
                <a:rPr lang="en-US" sz="3600" b="1" dirty="0" err="1">
                  <a:solidFill>
                    <a:prstClr val="black">
                      <a:lumMod val="95000"/>
                      <a:lumOff val="5000"/>
                    </a:prstClr>
                  </a:solidFill>
                  <a:latin typeface="Cambria" panose="02040503050406030204" pitchFamily="18" charset="0"/>
                </a:rPr>
                <a:t>vì</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đã</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bênh</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vực</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đồng</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cảm</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và</a:t>
              </a:r>
              <a:r>
                <a:rPr lang="en-US" sz="3600" b="1" dirty="0">
                  <a:solidFill>
                    <a:prstClr val="black">
                      <a:lumMod val="95000"/>
                      <a:lumOff val="5000"/>
                    </a:prstClr>
                  </a:solidFill>
                  <a:latin typeface="Cambria" panose="02040503050406030204" pitchFamily="18" charset="0"/>
                </a:rPr>
                <a:t> chia </a:t>
              </a:r>
              <a:r>
                <a:rPr lang="en-US" sz="3600" b="1" dirty="0" err="1">
                  <a:solidFill>
                    <a:prstClr val="black">
                      <a:lumMod val="95000"/>
                      <a:lumOff val="5000"/>
                    </a:prstClr>
                  </a:solidFill>
                  <a:latin typeface="Cambria" panose="02040503050406030204" pitchFamily="18" charset="0"/>
                </a:rPr>
                <a:t>sẻ</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với</a:t>
              </a:r>
              <a:r>
                <a:rPr lang="en-US" sz="3600" b="1" dirty="0">
                  <a:solidFill>
                    <a:prstClr val="black">
                      <a:lumMod val="95000"/>
                      <a:lumOff val="5000"/>
                    </a:prstClr>
                  </a:solidFill>
                  <a:latin typeface="Cambria" panose="02040503050406030204" pitchFamily="18" charset="0"/>
                </a:rPr>
                <a:t> </a:t>
              </a:r>
              <a:r>
                <a:rPr lang="en-US" sz="3600" b="1" dirty="0" err="1">
                  <a:solidFill>
                    <a:prstClr val="black">
                      <a:lumMod val="95000"/>
                      <a:lumOff val="5000"/>
                    </a:prstClr>
                  </a:solidFill>
                  <a:latin typeface="Cambria" panose="02040503050406030204" pitchFamily="18" charset="0"/>
                </a:rPr>
                <a:t>bạn</a:t>
              </a:r>
              <a:r>
                <a:rPr lang="en-US" sz="3600" b="1" dirty="0">
                  <a:solidFill>
                    <a:prstClr val="black">
                      <a:lumMod val="95000"/>
                      <a:lumOff val="5000"/>
                    </a:prstClr>
                  </a:solidFill>
                  <a:latin typeface="Cambria" panose="02040503050406030204" pitchFamily="18" charset="0"/>
                </a:rPr>
                <a:t> A.</a:t>
              </a:r>
              <a:endParaRPr kumimoji="0" lang="en-US" sz="360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359976265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B18BB-45B4-1A0E-E37F-A988A7579526}"/>
              </a:ext>
            </a:extLst>
          </p:cNvPr>
          <p:cNvPicPr>
            <a:picLocks noChangeAspect="1"/>
          </p:cNvPicPr>
          <p:nvPr/>
        </p:nvPicPr>
        <p:blipFill>
          <a:blip r:embed="rId2"/>
          <a:stretch>
            <a:fillRect/>
          </a:stretch>
        </p:blipFill>
        <p:spPr>
          <a:xfrm>
            <a:off x="651510" y="2359283"/>
            <a:ext cx="11014710" cy="2088320"/>
          </a:xfrm>
          <a:prstGeom prst="rect">
            <a:avLst/>
          </a:prstGeom>
        </p:spPr>
      </p:pic>
    </p:spTree>
    <p:extLst>
      <p:ext uri="{BB962C8B-B14F-4D97-AF65-F5344CB8AC3E}">
        <p14:creationId xmlns:p14="http://schemas.microsoft.com/office/powerpoint/2010/main" val="14771742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CFA926B-AE6A-601F-5AEE-CB9203BE03DB}"/>
              </a:ext>
            </a:extLst>
          </p:cNvPr>
          <p:cNvSpPr/>
          <p:nvPr/>
        </p:nvSpPr>
        <p:spPr>
          <a:xfrm>
            <a:off x="1383030" y="166369"/>
            <a:ext cx="9669780" cy="111379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609630">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Em phản đối những việc làm nào đối với trẻ em được thể hiện ở hình 3?</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Vì sao?</a:t>
            </a:r>
            <a:endParaRPr kumimoji="0" lang="vi-VN"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D14C56-598C-F7F8-72B9-53528F8B50CD}"/>
              </a:ext>
            </a:extLst>
          </p:cNvPr>
          <p:cNvPicPr>
            <a:picLocks noChangeAspect="1"/>
          </p:cNvPicPr>
          <p:nvPr/>
        </p:nvPicPr>
        <p:blipFill>
          <a:blip r:embed="rId2"/>
          <a:stretch>
            <a:fillRect/>
          </a:stretch>
        </p:blipFill>
        <p:spPr>
          <a:xfrm>
            <a:off x="3600450" y="1532331"/>
            <a:ext cx="5074920" cy="4869421"/>
          </a:xfrm>
          <a:prstGeom prst="rect">
            <a:avLst/>
          </a:prstGeom>
        </p:spPr>
      </p:pic>
    </p:spTree>
    <p:extLst>
      <p:ext uri="{BB962C8B-B14F-4D97-AF65-F5344CB8AC3E}">
        <p14:creationId xmlns:p14="http://schemas.microsoft.com/office/powerpoint/2010/main" val="81682263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f You're Happy - Kids Song - Super Simple Songs (1)">
            <a:hlinkClick r:id="" action="ppaction://media"/>
            <a:extLst>
              <a:ext uri="{FF2B5EF4-FFF2-40B4-BE49-F238E27FC236}">
                <a16:creationId xmlns:a16="http://schemas.microsoft.com/office/drawing/2014/main" id="{3E931867-BA01-5ADD-25F2-4D0A4D26C8E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0086708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1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algn="ctr">
                <a:spcBef>
                  <a:spcPts val="0"/>
                </a:spcBef>
                <a:spcAft>
                  <a:spcPts val="0"/>
                </a:spcAft>
              </a:pPr>
              <a:r>
                <a:rPr lang="en-GB" sz="3200" b="1" dirty="0">
                  <a:latin typeface="Cambria" panose="02040503050406030204" pitchFamily="18" charset="0"/>
                  <a:ea typeface="Cambria" panose="02040503050406030204" pitchFamily="18" charset="0"/>
                  <a:cs typeface="Times New Roman" panose="02020603050405020304" pitchFamily="18" charset="0"/>
                </a:rPr>
                <a:t>C</a:t>
              </a:r>
              <a:r>
                <a:rPr lang="en-GB" sz="3200" b="1" dirty="0">
                  <a:effectLst/>
                  <a:latin typeface="Cambria" panose="02040503050406030204" pitchFamily="18" charset="0"/>
                  <a:ea typeface="Cambria" panose="02040503050406030204" pitchFamily="18" charset="0"/>
                  <a:cs typeface="Times New Roman" panose="02020603050405020304" pitchFamily="18" charset="0"/>
                </a:rPr>
                <a:t>hia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sẻ</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với</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các</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bạn</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về</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tình</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huống</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khiến</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em</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có</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cảm</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giác</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r>
                <a:rPr lang="en-GB" sz="3200" b="1" dirty="0" err="1">
                  <a:effectLst/>
                  <a:latin typeface="Cambria" panose="02040503050406030204" pitchFamily="18" charset="0"/>
                  <a:ea typeface="Cambria" panose="02040503050406030204" pitchFamily="18" charset="0"/>
                  <a:cs typeface="Times New Roman" panose="02020603050405020304" pitchFamily="18" charset="0"/>
                </a:rPr>
                <a:t>như</a:t>
              </a:r>
              <a:r>
                <a:rPr lang="en-GB" sz="3200" b="1" dirty="0">
                  <a:effectLst/>
                  <a:latin typeface="Cambria" panose="02040503050406030204" pitchFamily="18" charset="0"/>
                  <a:ea typeface="Cambria" panose="02040503050406030204" pitchFamily="18" charset="0"/>
                  <a:cs typeface="Times New Roman" panose="02020603050405020304" pitchFamily="18" charset="0"/>
                </a:rPr>
                <a:t>: </a:t>
              </a:r>
              <a:endParaRPr lang="en-US" sz="32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Vui, phấn khởi hoặc buồn, lo lắng, giận, bực tức</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Được tôn trọng hoặc bị coi thường.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7" name="Picture 6">
            <a:extLst>
              <a:ext uri="{FF2B5EF4-FFF2-40B4-BE49-F238E27FC236}">
                <a16:creationId xmlns:a16="http://schemas.microsoft.com/office/drawing/2014/main" id="{50EC02A7-4933-4550-ADE4-2A9EB0518596}"/>
              </a:ext>
            </a:extLst>
          </p:cNvPr>
          <p:cNvPicPr>
            <a:picLocks noChangeAspect="1"/>
          </p:cNvPicPr>
          <p:nvPr/>
        </p:nvPicPr>
        <p:blipFill>
          <a:blip r:embed="rId10"/>
          <a:stretch>
            <a:fillRect/>
          </a:stretch>
        </p:blipFill>
        <p:spPr>
          <a:xfrm>
            <a:off x="1617333" y="1329540"/>
            <a:ext cx="9071634" cy="344453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descr="A green and red letters&#10;&#10;AI-generated content may be incorrect.">
            <a:extLst>
              <a:ext uri="{FF2B5EF4-FFF2-40B4-BE49-F238E27FC236}">
                <a16:creationId xmlns:a16="http://schemas.microsoft.com/office/drawing/2014/main" id="{9CCED9D6-CEAD-DF5A-6E5B-07AAB448D1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0524" y="1980358"/>
            <a:ext cx="7138936" cy="19058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6C4DE2-C2A6-EB29-4741-BBAF241301B0}"/>
              </a:ext>
            </a:extLst>
          </p:cNvPr>
          <p:cNvPicPr/>
          <p:nvPr/>
        </p:nvPicPr>
        <p:blipFill>
          <a:blip r:embed="rId2">
            <a:clrChange>
              <a:clrFrom>
                <a:srgbClr val="FFFFFF">
                  <a:alpha val="100000"/>
                </a:srgbClr>
              </a:clrFrom>
              <a:clrTo>
                <a:srgbClr val="FFFFFF">
                  <a:alpha val="100000"/>
                  <a:alpha val="0"/>
                </a:srgbClr>
              </a:clrTo>
            </a:clrChange>
            <a:extLst>
              <a:ext uri="{BEBA8EAE-BF5A-486C-A8C5-ECC9F3942E4B}">
                <a14:imgProps xmlns:a14="http://schemas.microsoft.com/office/drawing/2010/main">
                  <a14:imgLayer r:embed="rId3">
                    <a14:imgEffect>
                      <a14:backgroundRemoval t="12789" b="85376" l="30125" r="78000">
                        <a14:foregroundMark x1="38750" y1="26939" x2="56625" y2="33333"/>
                        <a14:foregroundMark x1="42063" y1="25340" x2="52250" y2="34754"/>
                        <a14:foregroundMark x1="49188" y1="28360" x2="62187" y2="32386"/>
                        <a14:foregroundMark x1="52750" y1="28834" x2="57875" y2="30491"/>
                        <a14:foregroundMark x1="52500" y1="25814" x2="56875" y2="27176"/>
                        <a14:foregroundMark x1="39500" y1="22025" x2="62687" y2="25992"/>
                        <a14:foregroundMark x1="44125" y1="17525" x2="52000" y2="19183"/>
                        <a14:foregroundMark x1="43375" y1="16578" x2="60438" y2="17762"/>
                        <a14:foregroundMark x1="42063" y1="15394" x2="58375" y2="18946"/>
                        <a14:foregroundMark x1="55563" y1="21551" x2="57125" y2="28360"/>
                        <a14:foregroundMark x1="47688" y1="14920" x2="66813" y2="31202"/>
                        <a14:foregroundMark x1="66813" y1="31202" x2="66813" y2="31202"/>
                        <a14:foregroundMark x1="37500" y1="29307" x2="36500" y2="38307"/>
                        <a14:foregroundMark x1="30375" y1="36175" x2="31875" y2="39017"/>
                        <a14:foregroundMark x1="39500" y1="16104" x2="51250" y2="14446"/>
                        <a14:foregroundMark x1="50000" y1="12789" x2="56875" y2="17288"/>
                        <a14:foregroundMark x1="74438" y1="36175" x2="78000" y2="36175"/>
                        <a14:foregroundMark x1="54313" y1="78626" x2="58625" y2="83067"/>
                        <a14:foregroundMark x1="43875" y1="80462" x2="44125" y2="84251"/>
                        <a14:foregroundMark x1="38500" y1="85435" x2="46938" y2="82120"/>
                        <a14:foregroundMark x1="55313" y1="84251" x2="63750" y2="84962"/>
                        <a14:foregroundMark x1="30125" y1="35228" x2="33188" y2="37123"/>
                        <a14:foregroundMark x1="41313" y1="19420" x2="52250" y2="29781"/>
                        <a14:foregroundMark x1="52250" y1="29781" x2="52250" y2="29781"/>
                        <a14:foregroundMark x1="53312" y1="23919" x2="60688" y2="31912"/>
                        <a14:foregroundMark x1="60688" y1="31912" x2="60688" y2="31912"/>
                        <a14:foregroundMark x1="54313" y1="22025" x2="60938" y2="29070"/>
                        <a14:foregroundMark x1="60938" y1="29070" x2="60938" y2="29070"/>
                        <a14:foregroundMark x1="56063" y1="23919" x2="60438" y2="30491"/>
                        <a14:foregroundMark x1="47688" y1="48905" x2="49438" y2="57134"/>
                        <a14:foregroundMark x1="49438" y1="57134" x2="49438" y2="57134"/>
                        <a14:foregroundMark x1="49688" y1="27886" x2="48938" y2="50799"/>
                        <a14:foregroundMark x1="48938" y1="50799" x2="48938" y2="50799"/>
                        <a14:foregroundMark x1="48438" y1="27413" x2="48938" y2="43221"/>
                        <a14:foregroundMark x1="48938" y1="43221" x2="48938" y2="43221"/>
                        <a14:foregroundMark x1="47438" y1="19657" x2="50500" y2="34754"/>
                        <a14:foregroundMark x1="50500" y1="34754" x2="50500" y2="34754"/>
                        <a14:foregroundMark x1="48438" y1="18236" x2="50500" y2="34281"/>
                        <a14:foregroundMark x1="50500" y1="34281" x2="50500" y2="34281"/>
                        <a14:foregroundMark x1="51000" y1="27413" x2="52500" y2="59503"/>
                        <a14:foregroundMark x1="47938" y1="28360" x2="46688" y2="53819"/>
                        <a14:foregroundMark x1="46688" y1="50799" x2="46688" y2="53345"/>
                      </a14:backgroundRemoval>
                    </a14:imgEffect>
                  </a14:imgLayer>
                </a14:imgProps>
              </a:ext>
            </a:extLst>
          </a:blip>
          <a:srcRect l="27786" t="9938" r="21295" b="11346"/>
          <a:stretch>
            <a:fillRect/>
          </a:stretch>
        </p:blipFill>
        <p:spPr>
          <a:xfrm>
            <a:off x="322244" y="2161540"/>
            <a:ext cx="2811780" cy="4696460"/>
          </a:xfrm>
          <a:prstGeom prst="rect">
            <a:avLst/>
          </a:prstGeom>
          <a:noFill/>
          <a:ln w="9525">
            <a:noFill/>
          </a:ln>
        </p:spPr>
      </p:pic>
      <p:sp>
        <p:nvSpPr>
          <p:cNvPr id="4" name="Cloud 3">
            <a:extLst>
              <a:ext uri="{FF2B5EF4-FFF2-40B4-BE49-F238E27FC236}">
                <a16:creationId xmlns:a16="http://schemas.microsoft.com/office/drawing/2014/main" id="{6D98C0F9-1620-9AE7-C3F1-F7F0DBDA2BBD}"/>
              </a:ext>
            </a:extLst>
          </p:cNvPr>
          <p:cNvSpPr/>
          <p:nvPr/>
        </p:nvSpPr>
        <p:spPr>
          <a:xfrm>
            <a:off x="2895044" y="1411891"/>
            <a:ext cx="8017795" cy="3960875"/>
          </a:xfrm>
          <a:prstGeom prst="cloud">
            <a:avLst/>
          </a:prstGeom>
          <a:solidFill>
            <a:srgbClr val="FFFFCC"/>
          </a:solidFill>
          <a:ln>
            <a:noFill/>
          </a:ln>
          <a:effectLst>
            <a:innerShdw blurRad="63500" dist="50800" dir="108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46331D5C-D285-22F0-37BE-C697C80D1C3E}"/>
              </a:ext>
            </a:extLst>
          </p:cNvPr>
          <p:cNvSpPr txBox="1"/>
          <p:nvPr/>
        </p:nvSpPr>
        <p:spPr>
          <a:xfrm>
            <a:off x="4149090" y="2400300"/>
            <a:ext cx="5932170" cy="1569660"/>
          </a:xfrm>
          <a:prstGeom prst="rect">
            <a:avLst/>
          </a:prstGeom>
          <a:noFill/>
        </p:spPr>
        <p:txBody>
          <a:bodyPr wrap="square" rtlCol="0">
            <a:spAutoFit/>
          </a:bodyPr>
          <a:lstStyle/>
          <a:p>
            <a:pPr algn="ctr"/>
            <a:r>
              <a:rPr lang="en-US" sz="4800" dirty="0" err="1"/>
              <a:t>Hoạt</a:t>
            </a:r>
            <a:r>
              <a:rPr lang="en-US" sz="4800" dirty="0"/>
              <a:t> </a:t>
            </a:r>
            <a:r>
              <a:rPr lang="en-US" sz="4800" dirty="0" err="1"/>
              <a:t>động</a:t>
            </a:r>
            <a:r>
              <a:rPr lang="en-US" sz="4800" dirty="0"/>
              <a:t> 1: </a:t>
            </a:r>
            <a:r>
              <a:rPr lang="en-US" sz="4800" dirty="0" err="1"/>
              <a:t>Tìm</a:t>
            </a:r>
            <a:r>
              <a:rPr lang="en-US" sz="4800" dirty="0"/>
              <a:t> </a:t>
            </a:r>
            <a:r>
              <a:rPr lang="en-US" sz="4800" dirty="0" err="1"/>
              <a:t>hiểu</a:t>
            </a:r>
            <a:r>
              <a:rPr lang="en-US" sz="4800" dirty="0"/>
              <a:t> </a:t>
            </a:r>
            <a:r>
              <a:rPr lang="en-US" sz="4800" dirty="0" err="1"/>
              <a:t>về</a:t>
            </a:r>
            <a:r>
              <a:rPr lang="en-US" sz="4800" dirty="0"/>
              <a:t> </a:t>
            </a:r>
            <a:r>
              <a:rPr lang="en-US" sz="4800" dirty="0" err="1"/>
              <a:t>cảm</a:t>
            </a:r>
            <a:r>
              <a:rPr lang="en-US" sz="4800" dirty="0"/>
              <a:t> </a:t>
            </a:r>
            <a:r>
              <a:rPr lang="en-US" sz="4800" dirty="0" err="1"/>
              <a:t>giác</a:t>
            </a:r>
            <a:r>
              <a:rPr lang="en-US" sz="4800" dirty="0"/>
              <a:t> an </a:t>
            </a:r>
            <a:r>
              <a:rPr lang="en-US" sz="4800" dirty="0" err="1"/>
              <a:t>toàn</a:t>
            </a:r>
            <a:endParaRPr lang="en-US" sz="48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
                                        </p:tgtEl>
                                        <p:attrNameLst>
                                          <p:attrName>r</p:attrName>
                                        </p:attrNameLst>
                                      </p:cBhvr>
                                    </p:animRot>
                                    <p:animRot by="-240000">
                                      <p:cBhvr>
                                        <p:cTn id="7" dur="400" fill="hold">
                                          <p:stCondLst>
                                            <p:cond delay="400"/>
                                          </p:stCondLst>
                                        </p:cTn>
                                        <p:tgtEl>
                                          <p:spTgt spid="3"/>
                                        </p:tgtEl>
                                        <p:attrNameLst>
                                          <p:attrName>r</p:attrName>
                                        </p:attrNameLst>
                                      </p:cBhvr>
                                    </p:animRot>
                                    <p:animRot by="240000">
                                      <p:cBhvr>
                                        <p:cTn id="8" dur="400" fill="hold">
                                          <p:stCondLst>
                                            <p:cond delay="800"/>
                                          </p:stCondLst>
                                        </p:cTn>
                                        <p:tgtEl>
                                          <p:spTgt spid="3"/>
                                        </p:tgtEl>
                                        <p:attrNameLst>
                                          <p:attrName>r</p:attrName>
                                        </p:attrNameLst>
                                      </p:cBhvr>
                                    </p:animRot>
                                    <p:animRot by="-240000">
                                      <p:cBhvr>
                                        <p:cTn id="9" dur="400" fill="hold">
                                          <p:stCondLst>
                                            <p:cond delay="1200"/>
                                          </p:stCondLst>
                                        </p:cTn>
                                        <p:tgtEl>
                                          <p:spTgt spid="3"/>
                                        </p:tgtEl>
                                        <p:attrNameLst>
                                          <p:attrName>r</p:attrName>
                                        </p:attrNameLst>
                                      </p:cBhvr>
                                    </p:animRot>
                                    <p:animRot by="120000">
                                      <p:cBhvr>
                                        <p:cTn id="10" dur="400" fill="hold">
                                          <p:stCondLst>
                                            <p:cond delay="16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1077218"/>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Theo </a:t>
            </a:r>
            <a:r>
              <a:rPr lang="en-US" sz="3200" b="1" dirty="0" err="1">
                <a:solidFill>
                  <a:srgbClr val="002060"/>
                </a:solidFill>
                <a:latin typeface="Cambria" panose="02040503050406030204" pitchFamily="18" charset="0"/>
                <a:ea typeface="Cambria" panose="02040503050406030204" pitchFamily="18" charset="0"/>
              </a:rPr>
              <a:t>em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hình</a:t>
            </a:r>
            <a:r>
              <a:rPr lang="en-US" sz="3200" b="1" dirty="0">
                <a:solidFill>
                  <a:srgbClr val="002060"/>
                </a:solidFill>
                <a:latin typeface="Cambria" panose="02040503050406030204" pitchFamily="18" charset="0"/>
                <a:ea typeface="Cambria" panose="02040503050406030204" pitchFamily="18" charset="0"/>
              </a:rPr>
              <a:t> 1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giác</a:t>
            </a:r>
            <a:r>
              <a:rPr lang="en-US" sz="3200" b="1" dirty="0">
                <a:solidFill>
                  <a:srgbClr val="002060"/>
                </a:solidFill>
                <a:latin typeface="Cambria" panose="02040503050406030204" pitchFamily="18" charset="0"/>
                <a:ea typeface="Cambria" panose="02040503050406030204" pitchFamily="18" charset="0"/>
              </a:rPr>
              <a:t> an </a:t>
            </a:r>
            <a:r>
              <a:rPr lang="en-US" sz="3200" b="1" dirty="0" err="1">
                <a:solidFill>
                  <a:srgbClr val="002060"/>
                </a:solidFill>
                <a:latin typeface="Cambria" panose="02040503050406030204" pitchFamily="18" charset="0"/>
                <a:ea typeface="Cambria" panose="02040503050406030204" pitchFamily="18" charset="0"/>
              </a:rPr>
              <a:t>toàn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không</a:t>
            </a:r>
            <a:r>
              <a:rPr lang="en-US" sz="3200" b="1" dirty="0">
                <a:solidFill>
                  <a:srgbClr val="002060"/>
                </a:solidFill>
                <a:latin typeface="Cambria" panose="02040503050406030204" pitchFamily="18" charset="0"/>
                <a:ea typeface="Cambria" panose="02040503050406030204" pitchFamily="18" charset="0"/>
              </a:rPr>
              <a:t> an </a:t>
            </a:r>
            <a:r>
              <a:rPr lang="en-US" sz="3200" b="1" dirty="0" err="1">
                <a:solidFill>
                  <a:srgbClr val="002060"/>
                </a:solidFill>
                <a:latin typeface="Cambria" panose="02040503050406030204" pitchFamily="18" charset="0"/>
                <a:ea typeface="Cambria" panose="02040503050406030204" pitchFamily="18" charset="0"/>
              </a:rPr>
              <a:t>toàn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sao</a:t>
            </a:r>
            <a:r>
              <a:rPr lang="en-US" sz="3200" b="1" dirty="0">
                <a:solidFill>
                  <a:srgbClr val="002060"/>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4DDBE4E8-1849-89B5-9E76-105918AFC1A1}"/>
              </a:ext>
            </a:extLst>
          </p:cNvPr>
          <p:cNvPicPr>
            <a:picLocks noChangeAspect="1"/>
          </p:cNvPicPr>
          <p:nvPr/>
        </p:nvPicPr>
        <p:blipFill>
          <a:blip r:embed="rId2"/>
          <a:stretch>
            <a:fillRect/>
          </a:stretch>
        </p:blipFill>
        <p:spPr>
          <a:xfrm>
            <a:off x="1134427" y="1505902"/>
            <a:ext cx="9826943" cy="44855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143C8C-DE33-A255-0C45-A800A64A68F1}"/>
              </a:ext>
            </a:extLst>
          </p:cNvPr>
          <p:cNvPicPr>
            <a:picLocks noChangeAspect="1"/>
          </p:cNvPicPr>
          <p:nvPr/>
        </p:nvPicPr>
        <p:blipFill>
          <a:blip r:embed="rId2"/>
          <a:stretch>
            <a:fillRect/>
          </a:stretch>
        </p:blipFill>
        <p:spPr>
          <a:xfrm>
            <a:off x="772477" y="1056322"/>
            <a:ext cx="4476552" cy="4498658"/>
          </a:xfrm>
          <a:prstGeom prst="rect">
            <a:avLst/>
          </a:prstGeom>
        </p:spPr>
      </p:pic>
      <p:sp>
        <p:nvSpPr>
          <p:cNvPr id="8" name="Rectangle: Rounded Corners 7">
            <a:extLst>
              <a:ext uri="{FF2B5EF4-FFF2-40B4-BE49-F238E27FC236}">
                <a16:creationId xmlns:a16="http://schemas.microsoft.com/office/drawing/2014/main" id="{4A9CE821-9612-4ABC-501C-278505B58300}"/>
              </a:ext>
            </a:extLst>
          </p:cNvPr>
          <p:cNvSpPr/>
          <p:nvPr/>
        </p:nvSpPr>
        <p:spPr>
          <a:xfrm>
            <a:off x="5737860" y="1503679"/>
            <a:ext cx="5745480" cy="371983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09630">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Bạn nhỏ trong hình 1a có cảm giác không  an toàn vì khi đi qua đoạn đường vắng, bạn cảm giác có người đang đi theo mình.</a:t>
            </a:r>
            <a:endParaRPr lang="vi-VN" sz="36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A9CE821-9612-4ABC-501C-278505B58300}"/>
              </a:ext>
            </a:extLst>
          </p:cNvPr>
          <p:cNvSpPr/>
          <p:nvPr/>
        </p:nvSpPr>
        <p:spPr>
          <a:xfrm>
            <a:off x="5737860" y="1503679"/>
            <a:ext cx="5745480" cy="371983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defTabSz="609630">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Bạn nhỏ trong hình 1b có cảm giác an toàn thì mỗi khi bạn về thăm ông bà, ông bà ra đón và ôm bạn vào lòng</a:t>
            </a:r>
            <a:r>
              <a:rPr lang="en-US" sz="360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kumimoji="0" lang="vi-VN"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24FE5A3-BDF3-B3B2-1C66-4658649222A2}"/>
              </a:ext>
            </a:extLst>
          </p:cNvPr>
          <p:cNvPicPr>
            <a:picLocks noChangeAspect="1"/>
          </p:cNvPicPr>
          <p:nvPr/>
        </p:nvPicPr>
        <p:blipFill>
          <a:blip r:embed="rId2"/>
          <a:stretch>
            <a:fillRect/>
          </a:stretch>
        </p:blipFill>
        <p:spPr>
          <a:xfrm>
            <a:off x="658177" y="1503997"/>
            <a:ext cx="4772025" cy="3438525"/>
          </a:xfrm>
          <a:prstGeom prst="rect">
            <a:avLst/>
          </a:prstGeom>
        </p:spPr>
      </p:pic>
    </p:spTree>
    <p:extLst>
      <p:ext uri="{BB962C8B-B14F-4D97-AF65-F5344CB8AC3E}">
        <p14:creationId xmlns:p14="http://schemas.microsoft.com/office/powerpoint/2010/main" val="37381711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350</Words>
  <Application>Microsoft Office PowerPoint</Application>
  <PresentationFormat>Widescreen</PresentationFormat>
  <Paragraphs>19</Paragraphs>
  <Slides>18</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Times New Roman</vt:lpstr>
      <vt:lpstr>字魂107号-萌趣欢乐体</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Huyen - IT</dc:creator>
  <cp:keywords>Măngnon</cp:keywords>
  <cp:lastModifiedBy>Mr Huyen - IT</cp:lastModifiedBy>
  <cp:revision>3</cp:revision>
  <dcterms:created xsi:type="dcterms:W3CDTF">2023-07-22T16:47:00Z</dcterms:created>
  <dcterms:modified xsi:type="dcterms:W3CDTF">2025-03-27T00:44:19Z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