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6"/>
  </p:notesMasterIdLst>
  <p:sldIdLst>
    <p:sldId id="256" r:id="rId2"/>
    <p:sldId id="281" r:id="rId3"/>
    <p:sldId id="353" r:id="rId4"/>
    <p:sldId id="344" r:id="rId5"/>
    <p:sldId id="354" r:id="rId6"/>
    <p:sldId id="358" r:id="rId7"/>
    <p:sldId id="355" r:id="rId8"/>
    <p:sldId id="357" r:id="rId9"/>
    <p:sldId id="356" r:id="rId10"/>
    <p:sldId id="359" r:id="rId11"/>
    <p:sldId id="348" r:id="rId12"/>
    <p:sldId id="352" r:id="rId13"/>
    <p:sldId id="276" r:id="rId14"/>
    <p:sldId id="275" r:id="rId15"/>
  </p:sldIdLst>
  <p:sldSz cx="12192000" cy="6858000"/>
  <p:notesSz cx="6858000" cy="9144000"/>
  <p:embeddedFontLst>
    <p:embeddedFont>
      <p:font typeface="UTM Avo" panose="02040603050506020204"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p64yhF0r7J0CaSH6C3hFLdlXQ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FFFF"/>
    <a:srgbClr val="D9EBEA"/>
    <a:srgbClr val="75B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6"/>
    <p:restoredTop sz="94554"/>
  </p:normalViewPr>
  <p:slideViewPr>
    <p:cSldViewPr snapToGrid="0">
      <p:cViewPr varScale="1">
        <p:scale>
          <a:sx n="104" d="100"/>
          <a:sy n="104" d="100"/>
        </p:scale>
        <p:origin x="9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1532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oc10.vn/doc-sach/tieng-viet-5-tap-2/1/679/111/"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hyperlink" Target="https://www.youtube.com/@hoc1biet1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oc10.vn/doc-sach/tieng-viet-5-tap-2/1/679/11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scXheJ3wHF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oc10.vn/doc-sach/tieng-viet-5-tap-2/1/679/11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2" name="Google Shape;235;p1">
            <a:extLst>
              <a:ext uri="{FF2B5EF4-FFF2-40B4-BE49-F238E27FC236}">
                <a16:creationId xmlns:a16="http://schemas.microsoft.com/office/drawing/2014/main" id="{04997C8A-9E83-13FD-80B9-F2ED615C8F03}"/>
              </a:ext>
            </a:extLst>
          </p:cNvPr>
          <p:cNvSpPr txBox="1">
            <a:spLocks noGrp="1"/>
          </p:cNvSpPr>
          <p:nvPr>
            <p:ph type="ctrTitle"/>
          </p:nvPr>
        </p:nvSpPr>
        <p:spPr>
          <a:xfrm>
            <a:off x="1190625" y="1795298"/>
            <a:ext cx="9810750" cy="3267403"/>
          </a:xfrm>
          <a:prstGeom prst="rect">
            <a:avLst/>
          </a:prstGeom>
          <a:noFill/>
          <a:ln>
            <a:noFill/>
          </a:ln>
        </p:spPr>
        <p:txBody>
          <a:bodyPr spcFirstLastPara="1" wrap="square" lIns="91425" tIns="45700" rIns="91425" bIns="45700" anchor="b" anchorCtr="0">
            <a:noAutofit/>
          </a:bodyPr>
          <a:lstStyle/>
          <a:p>
            <a:pPr>
              <a:lnSpc>
                <a:spcPct val="150000"/>
              </a:lnSpc>
              <a:buSzPts val="5200"/>
            </a:pPr>
            <a:r>
              <a:rPr lang="en-US" sz="4800" b="1" dirty="0" err="1">
                <a:solidFill>
                  <a:srgbClr val="002060"/>
                </a:solidFill>
                <a:latin typeface="UTM Avo" panose="02040603050506020204" pitchFamily="18"/>
                <a:ea typeface="Arial"/>
                <a:cs typeface="Arial"/>
                <a:sym typeface="Arial"/>
              </a:rPr>
              <a:t>Tuần</a:t>
            </a:r>
            <a:r>
              <a:rPr lang="en-US" sz="4800" b="1" dirty="0">
                <a:solidFill>
                  <a:srgbClr val="002060"/>
                </a:solidFill>
                <a:latin typeface="UTM Avo" panose="02040603050506020204" pitchFamily="18"/>
                <a:ea typeface="Arial"/>
                <a:cs typeface="Arial"/>
                <a:sym typeface="Arial"/>
              </a:rPr>
              <a:t> 33</a:t>
            </a:r>
            <a:br>
              <a:rPr lang="en-US" sz="4800" b="1" dirty="0">
                <a:solidFill>
                  <a:srgbClr val="002060"/>
                </a:solidFill>
                <a:latin typeface="UTM Avo" panose="02040603050506020204" pitchFamily="18"/>
                <a:ea typeface="Arial"/>
                <a:cs typeface="Arial"/>
                <a:sym typeface="Arial"/>
              </a:rPr>
            </a:br>
            <a:r>
              <a:rPr lang="en-US" sz="4800" b="1" dirty="0" err="1">
                <a:solidFill>
                  <a:srgbClr val="FF0000"/>
                </a:solidFill>
                <a:latin typeface="UTM Avo" panose="02040603050506020204" pitchFamily="18"/>
                <a:ea typeface="Arial"/>
                <a:cs typeface="Arial"/>
                <a:sym typeface="Arial"/>
              </a:rPr>
              <a:t>Luyện</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từ</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và</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câu</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Luyện</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tập</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liên</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kết</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câu</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bằng</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từ</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ngữ</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nối</a:t>
            </a:r>
            <a:endParaRPr sz="4800" b="1" dirty="0">
              <a:solidFill>
                <a:srgbClr val="FF0000"/>
              </a:solidFill>
              <a:latin typeface="UTM Avo" panose="02040603050506020204" pitchFamily="18"/>
              <a:ea typeface="Arial"/>
              <a:cs typeface="Arial"/>
              <a:sym typeface="Arial"/>
            </a:endParaRPr>
          </a:p>
        </p:txBody>
      </p:sp>
      <p:sp>
        <p:nvSpPr>
          <p:cNvPr id="2" name="TextBox 1">
            <a:extLst>
              <a:ext uri="{FF2B5EF4-FFF2-40B4-BE49-F238E27FC236}">
                <a16:creationId xmlns:a16="http://schemas.microsoft.com/office/drawing/2014/main" id="{296E605A-D04E-8DAC-543C-D3386EC51CA5}"/>
              </a:ext>
            </a:extLst>
          </p:cNvPr>
          <p:cNvSpPr txBox="1"/>
          <p:nvPr/>
        </p:nvSpPr>
        <p:spPr>
          <a:xfrm>
            <a:off x="8423255" y="265463"/>
            <a:ext cx="3490452" cy="1005147"/>
          </a:xfrm>
          <a:prstGeom prst="rect">
            <a:avLst/>
          </a:prstGeom>
          <a:noFill/>
        </p:spPr>
        <p:txBody>
          <a:bodyPr wrap="square" rtlCol="0">
            <a:spAutoFit/>
          </a:bodyPr>
          <a:lstStyle/>
          <a:p>
            <a:pPr algn="r" defTabSz="914377">
              <a:lnSpc>
                <a:spcPts val="3840"/>
              </a:lnSpc>
              <a:defRPr/>
            </a:pPr>
            <a:r>
              <a:rPr lang="en-US" sz="3200" dirty="0">
                <a:solidFill>
                  <a:srgbClr val="FFFFFF"/>
                </a:solidFill>
                <a:effectLst>
                  <a:outerShdw blurRad="38100" dist="38100" dir="2700000" algn="tl">
                    <a:srgbClr val="000000">
                      <a:alpha val="43137"/>
                    </a:srgbClr>
                  </a:outerShdw>
                </a:effectLst>
                <a:latin typeface="UTM Avo" panose="02040603050506020204" pitchFamily="18"/>
              </a:rPr>
              <a:t>TIẾNG VIỆT 5</a:t>
            </a:r>
          </a:p>
          <a:p>
            <a:pPr algn="r" defTabSz="914377">
              <a:lnSpc>
                <a:spcPts val="3840"/>
              </a:lnSpc>
              <a:defRPr/>
            </a:pPr>
            <a:r>
              <a:rPr lang="en-US" sz="2400" dirty="0" err="1">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Tập</a:t>
            </a:r>
            <a:r>
              <a:rPr lang="en-US" sz="2400" dirty="0">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8DE383-B35C-C7ED-0A3C-375291415FA7}"/>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A71FC5D-34A0-AA2E-A1A1-2023B0DFBD17}"/>
              </a:ext>
            </a:extLst>
          </p:cNvPr>
          <p:cNvSpPr/>
          <p:nvPr/>
        </p:nvSpPr>
        <p:spPr>
          <a:xfrm>
            <a:off x="855600" y="1856508"/>
            <a:ext cx="10480799" cy="4761345"/>
          </a:xfrm>
          <a:prstGeom prst="roundRect">
            <a:avLst>
              <a:gd name="adj" fmla="val 4729"/>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R="0" lvl="0" indent="341313" algn="just" defTabSz="914400" rtl="0" eaLnBrk="1" fontAlgn="auto" latinLnBrk="0" hangingPunct="1">
              <a:lnSpc>
                <a:spcPct val="150000"/>
              </a:lnSpc>
              <a:spcBef>
                <a:spcPts val="0"/>
              </a:spcBef>
              <a:spcAft>
                <a:spcPts val="0"/>
              </a:spcAft>
              <a:buClr>
                <a:srgbClr val="000000"/>
              </a:buClr>
              <a:buSzTx/>
              <a:buFont typeface="Arial"/>
              <a:buNone/>
              <a:tabLst/>
              <a:defRPr/>
            </a:pPr>
            <a:r>
              <a:rPr lang="vi-VN" sz="2200" dirty="0">
                <a:solidFill>
                  <a:schemeClr val="tx1"/>
                </a:solidFill>
                <a:latin typeface="+mj-lt"/>
              </a:rPr>
              <a:t>Bài thơ </a:t>
            </a:r>
            <a:r>
              <a:rPr lang="vi-VN" sz="2200" i="1" dirty="0">
                <a:solidFill>
                  <a:schemeClr val="tx1"/>
                </a:solidFill>
                <a:latin typeface="+mj-lt"/>
              </a:rPr>
              <a:t>Cô gái mũ nồi xanh</a:t>
            </a:r>
            <a:r>
              <a:rPr lang="vi-VN" sz="2200" dirty="0">
                <a:solidFill>
                  <a:schemeClr val="tx1"/>
                </a:solidFill>
                <a:latin typeface="+mj-lt"/>
              </a:rPr>
              <a:t> đã khắc hoạ hình ảnh người chiến sĩ Việt Nam với tấm lòng nhân ái và tinh thần cống hiến cao cả. Họ không chỉ mang trong mình nhiệm vụ giữ gìn hoà bình mà còn mang đến niềm vui, hy vọng cho những đứa trẻ nơi vùng đất xa lạ. Nhờ có họ, những bản nhạc dân ca Việt Nam được cất lên bằng nhiều thứ tiếng, kết nối con người với nhau bằng tình yêu thương. Không chỉ vậy, họ còn giúp dân tị nạn xây nhà, trồng rau, dựng lại cuộc sống trong hoạn nạn. Chính sự hy sinh thầm lặng ấy đã làm rạng danh hình ảnh người chiến sĩ Việt Nam trên trường quốc tế.</a:t>
            </a:r>
            <a:endParaRPr kumimoji="0" lang="vi-VN" sz="2200" b="0" i="0" u="none" strike="noStrike" kern="0" cap="none" spc="0" normalizeH="0" baseline="0" noProof="0" dirty="0">
              <a:ln>
                <a:noFill/>
              </a:ln>
              <a:solidFill>
                <a:schemeClr val="tx1"/>
              </a:solidFill>
              <a:effectLst/>
              <a:uLnTx/>
              <a:uFillTx/>
              <a:latin typeface="+mj-lt"/>
              <a:cs typeface="Arial"/>
              <a:sym typeface="Arial"/>
            </a:endParaRPr>
          </a:p>
        </p:txBody>
      </p:sp>
      <p:sp>
        <p:nvSpPr>
          <p:cNvPr id="16" name="Rectangle 15">
            <a:extLst>
              <a:ext uri="{FF2B5EF4-FFF2-40B4-BE49-F238E27FC236}">
                <a16:creationId xmlns:a16="http://schemas.microsoft.com/office/drawing/2014/main" id="{80BEEEE7-8F40-D786-CB5D-5C83C6628A80}"/>
              </a:ext>
            </a:extLst>
          </p:cNvPr>
          <p:cNvSpPr/>
          <p:nvPr/>
        </p:nvSpPr>
        <p:spPr>
          <a:xfrm>
            <a:off x="4097089" y="1039981"/>
            <a:ext cx="3997821" cy="557910"/>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dirty="0"/>
              <a:t>BÀI VIẾT THAM KHẢO</a:t>
            </a:r>
          </a:p>
        </p:txBody>
      </p:sp>
    </p:spTree>
    <p:extLst>
      <p:ext uri="{BB962C8B-B14F-4D97-AF65-F5344CB8AC3E}">
        <p14:creationId xmlns:p14="http://schemas.microsoft.com/office/powerpoint/2010/main" val="242235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393C6971-5203-A6F1-E39D-BA63446276BF}"/>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428789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B7B295A3-7C62-6242-F6A5-7D8015F3560C}"/>
              </a:ext>
            </a:extLst>
          </p:cNvPr>
          <p:cNvSpPr/>
          <p:nvPr/>
        </p:nvSpPr>
        <p:spPr>
          <a:xfrm rot="10800000">
            <a:off x="4483448" y="1938130"/>
            <a:ext cx="6196106" cy="4229100"/>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F5D5"/>
          </a:solidFill>
        </p:spPr>
        <p:txBody>
          <a:bodyPr/>
          <a:lstStyle/>
          <a:p>
            <a:pPr algn="just">
              <a:defRPr/>
            </a:pPr>
            <a:endParaRPr lang="en-US" sz="2400">
              <a:solidFill>
                <a:prstClr val="black"/>
              </a:solidFill>
              <a:latin typeface="+mj-lt"/>
              <a:cs typeface="Arial" panose="020B0604020202020204" pitchFamily="34" charset="0"/>
            </a:endParaRPr>
          </a:p>
        </p:txBody>
      </p:sp>
      <p:sp>
        <p:nvSpPr>
          <p:cNvPr id="3" name="TextBox 2">
            <a:extLst>
              <a:ext uri="{FF2B5EF4-FFF2-40B4-BE49-F238E27FC236}">
                <a16:creationId xmlns:a16="http://schemas.microsoft.com/office/drawing/2014/main" id="{CD2DABB6-B1FF-2A2F-4866-A2EEF050BE76}"/>
              </a:ext>
            </a:extLst>
          </p:cNvPr>
          <p:cNvSpPr txBox="1"/>
          <p:nvPr/>
        </p:nvSpPr>
        <p:spPr>
          <a:xfrm>
            <a:off x="4865640" y="2381276"/>
            <a:ext cx="5431722" cy="3337837"/>
          </a:xfrm>
          <a:prstGeom prst="rect">
            <a:avLst/>
          </a:prstGeom>
          <a:noFill/>
        </p:spPr>
        <p:txBody>
          <a:bodyPr wrap="square">
            <a:spAutoFit/>
          </a:bodyPr>
          <a:lstStyle/>
          <a:p>
            <a:pPr marL="285750" indent="-285750" algn="just">
              <a:lnSpc>
                <a:spcPct val="150000"/>
              </a:lnSpc>
              <a:buFont typeface="Courier New" panose="02070309020205020404" pitchFamily="49" charset="0"/>
              <a:buChar char="o"/>
            </a:pPr>
            <a:r>
              <a:rPr lang="vi-VN" sz="2400" dirty="0">
                <a:solidFill>
                  <a:prstClr val="black"/>
                </a:solidFill>
                <a:latin typeface="+mj-lt"/>
                <a:ea typeface="Calibri" panose="020F0502020204030204" pitchFamily="34" charset="0"/>
                <a:cs typeface="Arial" panose="020B0604020202020204" pitchFamily="34" charset="0"/>
              </a:rPr>
              <a:t>Xem lại kiến thức bài</a:t>
            </a:r>
            <a:r>
              <a:rPr lang="en-US" sz="2400"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Luyện</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từ</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và</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câu</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Luyện</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tập</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liên</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kết</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câu</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bằng</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từ</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ngữ</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nối</a:t>
            </a:r>
            <a:r>
              <a:rPr lang="vi-VN" sz="2400" dirty="0">
                <a:solidFill>
                  <a:prstClr val="black"/>
                </a:solidFill>
                <a:latin typeface="+mj-lt"/>
                <a:ea typeface="Calibri" panose="020F0502020204030204" pitchFamily="34" charset="0"/>
                <a:cs typeface="Arial" panose="020B0604020202020204" pitchFamily="34" charset="0"/>
              </a:rPr>
              <a:t>, hiểu, phân biệt và vận dụng được kiến thức.</a:t>
            </a:r>
          </a:p>
          <a:p>
            <a:pPr marL="285750" indent="-285750" algn="just">
              <a:lnSpc>
                <a:spcPct val="150000"/>
              </a:lnSpc>
              <a:buFont typeface="Courier New" panose="02070309020205020404" pitchFamily="49" charset="0"/>
              <a:buChar char="o"/>
            </a:pPr>
            <a:r>
              <a:rPr lang="en-US" sz="2400" dirty="0" err="1">
                <a:solidFill>
                  <a:prstClr val="black"/>
                </a:solidFill>
                <a:latin typeface="+mj-lt"/>
                <a:ea typeface="Calibri" panose="020F0502020204030204" pitchFamily="34" charset="0"/>
                <a:cs typeface="Arial" panose="020B0604020202020204" pitchFamily="34" charset="0"/>
              </a:rPr>
              <a:t>Chuẩn</a:t>
            </a:r>
            <a:r>
              <a:rPr lang="en-US" sz="2400" dirty="0">
                <a:solidFill>
                  <a:prstClr val="black"/>
                </a:solidFill>
                <a:latin typeface="+mj-lt"/>
                <a:ea typeface="Calibri" panose="020F0502020204030204" pitchFamily="34" charset="0"/>
                <a:cs typeface="Arial" panose="020B0604020202020204" pitchFamily="34" charset="0"/>
              </a:rPr>
              <a:t> </a:t>
            </a:r>
            <a:r>
              <a:rPr lang="en-US" sz="2400" dirty="0" err="1">
                <a:solidFill>
                  <a:prstClr val="black"/>
                </a:solidFill>
                <a:latin typeface="+mj-lt"/>
                <a:ea typeface="Calibri" panose="020F0502020204030204" pitchFamily="34" charset="0"/>
                <a:cs typeface="Arial" panose="020B0604020202020204" pitchFamily="34" charset="0"/>
              </a:rPr>
              <a:t>bị</a:t>
            </a:r>
            <a:r>
              <a:rPr lang="en-US" sz="2400"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Góc</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sáng</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tạo</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Trò</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chơi</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Trại</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hè</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quốc</a:t>
            </a:r>
            <a:r>
              <a:rPr lang="en-US" sz="2400" i="1" dirty="0">
                <a:solidFill>
                  <a:prstClr val="black"/>
                </a:solidFill>
                <a:latin typeface="+mj-lt"/>
                <a:ea typeface="Calibri" panose="020F0502020204030204" pitchFamily="34" charset="0"/>
                <a:cs typeface="Arial" panose="020B0604020202020204" pitchFamily="34" charset="0"/>
              </a:rPr>
              <a:t> </a:t>
            </a:r>
            <a:r>
              <a:rPr lang="en-US" sz="2400" i="1" dirty="0" err="1">
                <a:solidFill>
                  <a:prstClr val="black"/>
                </a:solidFill>
                <a:latin typeface="+mj-lt"/>
                <a:ea typeface="Calibri" panose="020F0502020204030204" pitchFamily="34" charset="0"/>
                <a:cs typeface="Arial" panose="020B0604020202020204" pitchFamily="34" charset="0"/>
              </a:rPr>
              <a:t>tế</a:t>
            </a:r>
            <a:r>
              <a:rPr lang="vi-VN" sz="2400" dirty="0">
                <a:solidFill>
                  <a:prstClr val="black"/>
                </a:solidFill>
                <a:latin typeface="+mj-lt"/>
                <a:ea typeface="Calibri" panose="020F0502020204030204" pitchFamily="34" charset="0"/>
                <a:cs typeface="Arial" panose="020B0604020202020204" pitchFamily="34" charset="0"/>
              </a:rPr>
              <a:t>.</a:t>
            </a:r>
          </a:p>
        </p:txBody>
      </p:sp>
      <p:sp>
        <p:nvSpPr>
          <p:cNvPr id="4" name="Freeform 4">
            <a:extLst>
              <a:ext uri="{FF2B5EF4-FFF2-40B4-BE49-F238E27FC236}">
                <a16:creationId xmlns:a16="http://schemas.microsoft.com/office/drawing/2014/main" id="{6985A661-A5D3-A9BE-BB95-8C41576AFF78}"/>
              </a:ext>
            </a:extLst>
          </p:cNvPr>
          <p:cNvSpPr/>
          <p:nvPr/>
        </p:nvSpPr>
        <p:spPr>
          <a:xfrm>
            <a:off x="1541334" y="1935645"/>
            <a:ext cx="2612037" cy="4229100"/>
          </a:xfrm>
          <a:custGeom>
            <a:avLst/>
            <a:gdLst/>
            <a:ahLst/>
            <a:cxnLst/>
            <a:rect l="l" t="t" r="r" b="b"/>
            <a:pathLst>
              <a:path w="1375888" h="2069539">
                <a:moveTo>
                  <a:pt x="75580" y="0"/>
                </a:moveTo>
                <a:lnTo>
                  <a:pt x="1300307" y="0"/>
                </a:lnTo>
                <a:cubicBezTo>
                  <a:pt x="1320352" y="0"/>
                  <a:pt x="1339577" y="7963"/>
                  <a:pt x="1353751" y="22137"/>
                </a:cubicBezTo>
                <a:cubicBezTo>
                  <a:pt x="1367925" y="36311"/>
                  <a:pt x="1375888" y="55535"/>
                  <a:pt x="1375888" y="75580"/>
                </a:cubicBezTo>
                <a:lnTo>
                  <a:pt x="1375888" y="1993959"/>
                </a:lnTo>
                <a:cubicBezTo>
                  <a:pt x="1375888" y="2014004"/>
                  <a:pt x="1367925" y="2033228"/>
                  <a:pt x="1353751" y="2047402"/>
                </a:cubicBezTo>
                <a:cubicBezTo>
                  <a:pt x="1339577" y="2061576"/>
                  <a:pt x="1320352" y="2069539"/>
                  <a:pt x="1300307" y="2069539"/>
                </a:cubicBezTo>
                <a:lnTo>
                  <a:pt x="75580" y="2069539"/>
                </a:lnTo>
                <a:cubicBezTo>
                  <a:pt x="55535" y="2069539"/>
                  <a:pt x="36311" y="2061576"/>
                  <a:pt x="22137" y="2047402"/>
                </a:cubicBezTo>
                <a:cubicBezTo>
                  <a:pt x="7963" y="2033228"/>
                  <a:pt x="0" y="2014004"/>
                  <a:pt x="0" y="1993959"/>
                </a:cubicBezTo>
                <a:lnTo>
                  <a:pt x="0" y="75580"/>
                </a:lnTo>
                <a:cubicBezTo>
                  <a:pt x="0" y="55535"/>
                  <a:pt x="7963" y="36311"/>
                  <a:pt x="22137" y="22137"/>
                </a:cubicBezTo>
                <a:cubicBezTo>
                  <a:pt x="36311" y="7963"/>
                  <a:pt x="55535" y="0"/>
                  <a:pt x="75580" y="0"/>
                </a:cubicBezTo>
                <a:close/>
              </a:path>
            </a:pathLst>
          </a:custGeom>
          <a:solidFill>
            <a:srgbClr val="4BACC6">
              <a:lumMod val="20000"/>
              <a:lumOff val="80000"/>
            </a:srgbClr>
          </a:solidFill>
        </p:spPr>
        <p:txBody>
          <a:bodyPr/>
          <a:lstStyle/>
          <a:p>
            <a:pPr algn="just">
              <a:defRPr/>
            </a:pPr>
            <a:endParaRPr lang="en-US" sz="2400">
              <a:solidFill>
                <a:prstClr val="black"/>
              </a:solidFill>
              <a:latin typeface="+mj-lt"/>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AEB2C69E-A565-CD59-598A-CBB1F5955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237" y="2071471"/>
            <a:ext cx="1360926" cy="1360926"/>
          </a:xfrm>
          <a:prstGeom prst="rect">
            <a:avLst/>
          </a:prstGeom>
        </p:spPr>
      </p:pic>
      <p:pic>
        <p:nvPicPr>
          <p:cNvPr id="7" name="Picture 6">
            <a:extLst>
              <a:ext uri="{FF2B5EF4-FFF2-40B4-BE49-F238E27FC236}">
                <a16:creationId xmlns:a16="http://schemas.microsoft.com/office/drawing/2014/main" id="{7B936718-D620-3339-E214-4179EC3629E8}"/>
              </a:ext>
            </a:extLst>
          </p:cNvPr>
          <p:cNvPicPr>
            <a:picLocks noChangeAspect="1"/>
          </p:cNvPicPr>
          <p:nvPr/>
        </p:nvPicPr>
        <p:blipFill>
          <a:blip r:embed="rId4"/>
          <a:stretch>
            <a:fillRect/>
          </a:stretch>
        </p:blipFill>
        <p:spPr>
          <a:xfrm>
            <a:off x="1645978" y="4271999"/>
            <a:ext cx="2399443" cy="1696448"/>
          </a:xfrm>
          <a:prstGeom prst="rect">
            <a:avLst/>
          </a:prstGeom>
        </p:spPr>
      </p:pic>
    </p:spTree>
    <p:extLst>
      <p:ext uri="{BB962C8B-B14F-4D97-AF65-F5344CB8AC3E}">
        <p14:creationId xmlns:p14="http://schemas.microsoft.com/office/powerpoint/2010/main" val="286726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pic>
        <p:nvPicPr>
          <p:cNvPr id="9" name="Picture 8" descr="A screenshot of a qr code&#10;&#10;Description automatically generated">
            <a:hlinkClick r:id="rId4"/>
            <a:extLst>
              <a:ext uri="{FF2B5EF4-FFF2-40B4-BE49-F238E27FC236}">
                <a16:creationId xmlns:a16="http://schemas.microsoft.com/office/drawing/2014/main" id="{0C2D6A12-42FC-6EEB-211F-6EFE707163C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C235432-3923-A218-D229-6C73B339BF83}"/>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12735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3FF205-C7F3-C336-45E1-C57D8D176F19}"/>
              </a:ext>
            </a:extLst>
          </p:cNvPr>
          <p:cNvSpPr txBox="1"/>
          <p:nvPr/>
        </p:nvSpPr>
        <p:spPr>
          <a:xfrm>
            <a:off x="2427512" y="1772726"/>
            <a:ext cx="7336971" cy="461665"/>
          </a:xfrm>
          <a:prstGeom prst="rect">
            <a:avLst/>
          </a:prstGeom>
          <a:solidFill>
            <a:schemeClr val="accent2">
              <a:lumMod val="20000"/>
              <a:lumOff val="80000"/>
            </a:schemeClr>
          </a:solidFill>
        </p:spPr>
        <p:txBody>
          <a:bodyPr wrap="square" rtlCol="0">
            <a:spAutoFit/>
          </a:bodyPr>
          <a:lstStyle/>
          <a:p>
            <a:pPr algn="ctr"/>
            <a:r>
              <a:rPr lang="en-US" sz="2400" b="1" dirty="0">
                <a:solidFill>
                  <a:schemeClr val="tx1"/>
                </a:solidFill>
                <a:latin typeface="+mj-lt"/>
              </a:rPr>
              <a:t>Các </a:t>
            </a:r>
            <a:r>
              <a:rPr lang="en-US" sz="2400" b="1" dirty="0" err="1">
                <a:solidFill>
                  <a:schemeClr val="tx1"/>
                </a:solidFill>
                <a:latin typeface="+mj-lt"/>
              </a:rPr>
              <a:t>em</a:t>
            </a:r>
            <a:r>
              <a:rPr lang="en-US" sz="2400" b="1" dirty="0">
                <a:solidFill>
                  <a:schemeClr val="tx1"/>
                </a:solidFill>
                <a:latin typeface="+mj-lt"/>
              </a:rPr>
              <a:t> </a:t>
            </a:r>
            <a:r>
              <a:rPr lang="en-US" sz="2400" b="1" dirty="0" err="1">
                <a:solidFill>
                  <a:schemeClr val="tx1"/>
                </a:solidFill>
                <a:latin typeface="+mj-lt"/>
              </a:rPr>
              <a:t>hãy</a:t>
            </a:r>
            <a:r>
              <a:rPr lang="en-US" sz="2400" b="1" dirty="0">
                <a:solidFill>
                  <a:schemeClr val="tx1"/>
                </a:solidFill>
                <a:latin typeface="+mj-lt"/>
              </a:rPr>
              <a:t> </a:t>
            </a:r>
            <a:r>
              <a:rPr lang="en-US" sz="2400" b="1" dirty="0" err="1">
                <a:solidFill>
                  <a:schemeClr val="tx1"/>
                </a:solidFill>
                <a:latin typeface="+mj-lt"/>
              </a:rPr>
              <a:t>cùng</a:t>
            </a:r>
            <a:r>
              <a:rPr lang="en-US" sz="2400" b="1" dirty="0">
                <a:solidFill>
                  <a:schemeClr val="tx1"/>
                </a:solidFill>
                <a:latin typeface="+mj-lt"/>
              </a:rPr>
              <a:t> </a:t>
            </a:r>
            <a:r>
              <a:rPr lang="en-US" sz="2400" b="1" dirty="0" err="1">
                <a:solidFill>
                  <a:schemeClr val="tx1"/>
                </a:solidFill>
                <a:latin typeface="+mj-lt"/>
              </a:rPr>
              <a:t>xem</a:t>
            </a:r>
            <a:r>
              <a:rPr lang="en-US" sz="2400" b="1" dirty="0">
                <a:solidFill>
                  <a:schemeClr val="tx1"/>
                </a:solidFill>
                <a:latin typeface="+mj-lt"/>
              </a:rPr>
              <a:t> video </a:t>
            </a:r>
            <a:r>
              <a:rPr lang="en-US" sz="2400" b="1" dirty="0" err="1">
                <a:solidFill>
                  <a:schemeClr val="tx1"/>
                </a:solidFill>
                <a:latin typeface="+mj-lt"/>
              </a:rPr>
              <a:t>dưới</a:t>
            </a:r>
            <a:r>
              <a:rPr lang="en-US" sz="2400" b="1" dirty="0">
                <a:solidFill>
                  <a:schemeClr val="tx1"/>
                </a:solidFill>
                <a:latin typeface="+mj-lt"/>
              </a:rPr>
              <a:t> </a:t>
            </a:r>
            <a:r>
              <a:rPr lang="en-US" sz="2400" b="1" dirty="0" err="1">
                <a:solidFill>
                  <a:schemeClr val="tx1"/>
                </a:solidFill>
                <a:latin typeface="+mj-lt"/>
              </a:rPr>
              <a:t>đây</a:t>
            </a:r>
            <a:r>
              <a:rPr lang="en-US" sz="2400" b="1" dirty="0">
                <a:solidFill>
                  <a:schemeClr val="tx1"/>
                </a:solidFill>
                <a:latin typeface="+mj-lt"/>
              </a:rPr>
              <a:t>:</a:t>
            </a:r>
          </a:p>
        </p:txBody>
      </p:sp>
      <p:pic>
        <p:nvPicPr>
          <p:cNvPr id="3" name="Picture 2">
            <a:hlinkClick r:id="rId4"/>
            <a:extLst>
              <a:ext uri="{FF2B5EF4-FFF2-40B4-BE49-F238E27FC236}">
                <a16:creationId xmlns:a16="http://schemas.microsoft.com/office/drawing/2014/main" id="{DCC3705B-9395-BDB2-BC0F-D154200DDC83}"/>
              </a:ext>
            </a:extLst>
          </p:cNvPr>
          <p:cNvPicPr>
            <a:picLocks noChangeAspect="1"/>
          </p:cNvPicPr>
          <p:nvPr/>
        </p:nvPicPr>
        <p:blipFill>
          <a:blip r:embed="rId5"/>
          <a:stretch>
            <a:fillRect/>
          </a:stretch>
        </p:blipFill>
        <p:spPr>
          <a:xfrm>
            <a:off x="1865006" y="2580561"/>
            <a:ext cx="8461981" cy="3950550"/>
          </a:xfrm>
          <a:prstGeom prst="rect">
            <a:avLst/>
          </a:prstGeom>
        </p:spPr>
      </p:pic>
    </p:spTree>
    <p:extLst>
      <p:ext uri="{BB962C8B-B14F-4D97-AF65-F5344CB8AC3E}">
        <p14:creationId xmlns:p14="http://schemas.microsoft.com/office/powerpoint/2010/main" val="232815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1AF2B90-13FB-1C89-934D-EA1D20487AD2}"/>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2043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2F8C17-0105-D98B-44EF-7F6A22222A4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40B7CD-5F8E-4BDA-B336-47A7A0E7D762}"/>
              </a:ext>
            </a:extLst>
          </p:cNvPr>
          <p:cNvSpPr/>
          <p:nvPr/>
        </p:nvSpPr>
        <p:spPr>
          <a:xfrm>
            <a:off x="371972" y="2342758"/>
            <a:ext cx="11448056" cy="2050337"/>
          </a:xfrm>
          <a:prstGeom prst="roundRect">
            <a:avLst>
              <a:gd name="adj" fmla="val 5285"/>
            </a:avLst>
          </a:prstGeom>
          <a:solidFill>
            <a:srgbClr val="FFFFFF"/>
          </a:solidFill>
          <a:ln w="19050" cap="flat" cmpd="sng" algn="ctr">
            <a:solidFill>
              <a:srgbClr val="6AA84F">
                <a:lumMod val="50000"/>
              </a:srgbClr>
            </a:solidFill>
            <a:prstDash val="sysDash"/>
          </a:ln>
          <a:effectLst/>
        </p:spPr>
        <p:txBody>
          <a:bodyPr rtlCol="0" anchor="ctr"/>
          <a:lstStyle/>
          <a:p>
            <a:pPr indent="341313" algn="just">
              <a:lnSpc>
                <a:spcPct val="150000"/>
              </a:lnSpc>
              <a:defRPr/>
            </a:pPr>
            <a:r>
              <a:rPr lang="vi-VN" sz="2200" dirty="0">
                <a:latin typeface="+mj-lt"/>
              </a:rPr>
              <a:t>a) Miêu tả một em bé hoặc một chú mèo, một cái cây, một dòng sông mà ai cũng miêu tả giống nhau thì không ai thích đọc. Vì vậy, ngay trong quan sát để miêu tả, người viết phải tìm ra cái mới, cái riêng. </a:t>
            </a:r>
          </a:p>
          <a:p>
            <a:pPr algn="r">
              <a:lnSpc>
                <a:spcPct val="150000"/>
              </a:lnSpc>
              <a:defRPr/>
            </a:pPr>
            <a:r>
              <a:rPr lang="en-US" sz="2200" dirty="0">
                <a:latin typeface="+mj-lt"/>
              </a:rPr>
              <a:t>                                                                       </a:t>
            </a:r>
            <a:r>
              <a:rPr lang="vi-VN" sz="2200" dirty="0">
                <a:latin typeface="+mj-lt"/>
              </a:rPr>
              <a:t>PHẠM HỔ</a:t>
            </a:r>
          </a:p>
        </p:txBody>
      </p:sp>
      <p:grpSp>
        <p:nvGrpSpPr>
          <p:cNvPr id="7" name="Group 6">
            <a:extLst>
              <a:ext uri="{FF2B5EF4-FFF2-40B4-BE49-F238E27FC236}">
                <a16:creationId xmlns:a16="http://schemas.microsoft.com/office/drawing/2014/main" id="{013C388B-F15A-E56F-99D5-FF44CA3740AC}"/>
              </a:ext>
            </a:extLst>
          </p:cNvPr>
          <p:cNvGrpSpPr/>
          <p:nvPr/>
        </p:nvGrpSpPr>
        <p:grpSpPr>
          <a:xfrm>
            <a:off x="1066867" y="1609954"/>
            <a:ext cx="10058266" cy="534249"/>
            <a:chOff x="-130856" y="1618235"/>
            <a:chExt cx="10058266" cy="534249"/>
          </a:xfrm>
        </p:grpSpPr>
        <p:sp>
          <p:nvSpPr>
            <p:cNvPr id="8" name="TextBox 7">
              <a:extLst>
                <a:ext uri="{FF2B5EF4-FFF2-40B4-BE49-F238E27FC236}">
                  <a16:creationId xmlns:a16="http://schemas.microsoft.com/office/drawing/2014/main" id="{08B92D3B-8919-6DEA-E1B3-B0D851E39ABE}"/>
                </a:ext>
              </a:extLst>
            </p:cNvPr>
            <p:cNvSpPr txBox="1"/>
            <p:nvPr/>
          </p:nvSpPr>
          <p:spPr>
            <a:xfrm>
              <a:off x="-130856" y="1618235"/>
              <a:ext cx="10058266" cy="534249"/>
            </a:xfrm>
            <a:prstGeom prst="rect">
              <a:avLst/>
            </a:prstGeom>
            <a:solidFill>
              <a:schemeClr val="accent4">
                <a:lumMod val="20000"/>
                <a:lumOff val="80000"/>
              </a:schemeClr>
            </a:solidFill>
          </p:spPr>
          <p:txBody>
            <a:bodyPr wrap="square" rtlCol="0">
              <a:spAutoFit/>
            </a:bodyPr>
            <a:lstStyle/>
            <a:p>
              <a:pPr algn="ctr">
                <a:lnSpc>
                  <a:spcPct val="150000"/>
                </a:lnSpc>
                <a:defRPr/>
              </a:pPr>
              <a:r>
                <a:rPr lang="en-US" sz="2200" b="1" dirty="0">
                  <a:solidFill>
                    <a:schemeClr val="tx1"/>
                  </a:solidFill>
                  <a:latin typeface="+mj-lt"/>
                  <a:cs typeface="Arial" panose="020B0604020202020204" pitchFamily="34" charset="0"/>
                </a:rPr>
                <a:t>      </a:t>
              </a:r>
              <a:r>
                <a:rPr lang="vi-VN" sz="2200" b="1" dirty="0">
                  <a:solidFill>
                    <a:schemeClr val="tx1"/>
                  </a:solidFill>
                  <a:latin typeface="+mj-lt"/>
                  <a:cs typeface="Arial" panose="020B0604020202020204" pitchFamily="34" charset="0"/>
                </a:rPr>
                <a:t>B</a:t>
              </a:r>
              <a:r>
                <a:rPr lang="en-US" sz="2200" b="1" dirty="0" err="1">
                  <a:solidFill>
                    <a:schemeClr val="tx1"/>
                  </a:solidFill>
                  <a:latin typeface="+mj-lt"/>
                  <a:cs typeface="Arial" panose="020B0604020202020204" pitchFamily="34" charset="0"/>
                </a:rPr>
                <a:t>ài</a:t>
              </a:r>
              <a:r>
                <a:rPr lang="en-US" sz="2200" b="1" dirty="0">
                  <a:solidFill>
                    <a:schemeClr val="tx1"/>
                  </a:solidFill>
                  <a:latin typeface="+mj-lt"/>
                  <a:cs typeface="Arial" panose="020B0604020202020204" pitchFamily="34" charset="0"/>
                </a:rPr>
                <a:t> </a:t>
              </a:r>
              <a:r>
                <a:rPr lang="en-US" sz="2200" b="1" dirty="0" err="1">
                  <a:solidFill>
                    <a:schemeClr val="tx1"/>
                  </a:solidFill>
                  <a:latin typeface="+mj-lt"/>
                  <a:cs typeface="Arial" panose="020B0604020202020204" pitchFamily="34" charset="0"/>
                </a:rPr>
                <a:t>tập</a:t>
              </a:r>
              <a:r>
                <a:rPr lang="en-US" sz="2200" b="1" dirty="0">
                  <a:solidFill>
                    <a:schemeClr val="tx1"/>
                  </a:solidFill>
                  <a:latin typeface="+mj-lt"/>
                  <a:cs typeface="Arial" panose="020B0604020202020204" pitchFamily="34" charset="0"/>
                </a:rPr>
                <a:t> 1</a:t>
              </a:r>
              <a:r>
                <a:rPr lang="vi-VN" sz="2200" b="1" dirty="0">
                  <a:solidFill>
                    <a:schemeClr val="tx1"/>
                  </a:solidFill>
                  <a:latin typeface="+mj-lt"/>
                  <a:cs typeface="Arial" panose="020B0604020202020204" pitchFamily="34" charset="0"/>
                </a:rPr>
                <a:t>: Tìm biện pháp nối trong hai đoạn văn dưới đây: </a:t>
              </a:r>
            </a:p>
          </p:txBody>
        </p:sp>
        <p:pic>
          <p:nvPicPr>
            <p:cNvPr id="9" name="Picture 44" descr="https://cdn-icons-png.flaticon.com/128/5726/5726775.png">
              <a:extLst>
                <a:ext uri="{FF2B5EF4-FFF2-40B4-BE49-F238E27FC236}">
                  <a16:creationId xmlns:a16="http://schemas.microsoft.com/office/drawing/2014/main" id="{CE70CDC4-7835-F5ED-DF01-633EF1A4E6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664" y="1689423"/>
              <a:ext cx="440875" cy="4408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9">
            <a:extLst>
              <a:ext uri="{FF2B5EF4-FFF2-40B4-BE49-F238E27FC236}">
                <a16:creationId xmlns:a16="http://schemas.microsoft.com/office/drawing/2014/main" id="{B24A38EE-1C2D-2642-0709-1A5B1E60F11E}"/>
              </a:ext>
            </a:extLst>
          </p:cNvPr>
          <p:cNvSpPr/>
          <p:nvPr/>
        </p:nvSpPr>
        <p:spPr>
          <a:xfrm>
            <a:off x="371972" y="4536997"/>
            <a:ext cx="11448056" cy="2050337"/>
          </a:xfrm>
          <a:prstGeom prst="roundRect">
            <a:avLst>
              <a:gd name="adj" fmla="val 5285"/>
            </a:avLst>
          </a:prstGeom>
          <a:solidFill>
            <a:srgbClr val="FFFFFF"/>
          </a:solidFill>
          <a:ln w="19050" cap="flat" cmpd="sng" algn="ctr">
            <a:solidFill>
              <a:srgbClr val="6AA84F">
                <a:lumMod val="50000"/>
              </a:srgbClr>
            </a:solidFill>
            <a:prstDash val="sysDash"/>
          </a:ln>
          <a:effectLst/>
        </p:spPr>
        <p:txBody>
          <a:bodyPr rtlCol="0" anchor="ctr"/>
          <a:lstStyle/>
          <a:p>
            <a:pPr indent="341313" algn="just">
              <a:lnSpc>
                <a:spcPct val="150000"/>
              </a:lnSpc>
              <a:defRPr/>
            </a:pPr>
            <a:r>
              <a:rPr lang="vi-VN" sz="2200" dirty="0">
                <a:latin typeface="+mj-lt"/>
              </a:rPr>
              <a:t>b) Sa Thén quả là một tay sành chơi ngựa. Con Ô của cậu vọt lên trước Mai Hoa một thân. Nhưng chỉ có thế thôi, không xa hơn được nữa. Ngược lại, về sau, con Mai Hoa lại êm ái lướt tôi, vèo một cái qua mặt con Ô. </a:t>
            </a:r>
          </a:p>
          <a:p>
            <a:pPr algn="r">
              <a:lnSpc>
                <a:spcPct val="150000"/>
              </a:lnSpc>
              <a:defRPr/>
            </a:pPr>
            <a:r>
              <a:rPr lang="en-US" sz="2200" dirty="0">
                <a:latin typeface="+mj-lt"/>
              </a:rPr>
              <a:t>                                             </a:t>
            </a:r>
            <a:r>
              <a:rPr lang="vi-VN" sz="2200" dirty="0">
                <a:latin typeface="+mj-lt"/>
              </a:rPr>
              <a:t>Theo NGUYỄN PHAN HÁCH</a:t>
            </a:r>
          </a:p>
        </p:txBody>
      </p:sp>
    </p:spTree>
    <p:extLst>
      <p:ext uri="{BB962C8B-B14F-4D97-AF65-F5344CB8AC3E}">
        <p14:creationId xmlns:p14="http://schemas.microsoft.com/office/powerpoint/2010/main" val="259727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B2046F-3808-A665-69DC-7CBD82B17B23}"/>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64EC32D6-45AE-5943-401D-C1A15B3C6933}"/>
              </a:ext>
            </a:extLst>
          </p:cNvPr>
          <p:cNvGrpSpPr/>
          <p:nvPr/>
        </p:nvGrpSpPr>
        <p:grpSpPr>
          <a:xfrm>
            <a:off x="3838580" y="529923"/>
            <a:ext cx="5942215" cy="1055992"/>
            <a:chOff x="1500396" y="0"/>
            <a:chExt cx="5942215" cy="1155587"/>
          </a:xfrm>
          <a:solidFill>
            <a:schemeClr val="accent2"/>
          </a:solidFill>
        </p:grpSpPr>
        <p:cxnSp>
          <p:nvCxnSpPr>
            <p:cNvPr id="19" name="Straight Connector 18">
              <a:extLst>
                <a:ext uri="{FF2B5EF4-FFF2-40B4-BE49-F238E27FC236}">
                  <a16:creationId xmlns:a16="http://schemas.microsoft.com/office/drawing/2014/main" id="{9F23D2D7-95FE-FCF5-6B10-6D41070EA44D}"/>
                </a:ext>
              </a:extLst>
            </p:cNvPr>
            <p:cNvCxnSpPr/>
            <p:nvPr/>
          </p:nvCxnSpPr>
          <p:spPr>
            <a:xfrm flipV="1">
              <a:off x="3533141" y="0"/>
              <a:ext cx="0" cy="381000"/>
            </a:xfrm>
            <a:prstGeom prst="line">
              <a:avLst/>
            </a:prstGeom>
            <a:grpFill/>
            <a:ln w="38100" cap="flat" cmpd="sng" algn="ctr">
              <a:solidFill>
                <a:schemeClr val="accent2"/>
              </a:solidFill>
              <a:prstDash val="solid"/>
            </a:ln>
            <a:effectLst/>
          </p:spPr>
        </p:cxnSp>
        <p:cxnSp>
          <p:nvCxnSpPr>
            <p:cNvPr id="20" name="Straight Connector 19">
              <a:extLst>
                <a:ext uri="{FF2B5EF4-FFF2-40B4-BE49-F238E27FC236}">
                  <a16:creationId xmlns:a16="http://schemas.microsoft.com/office/drawing/2014/main" id="{AF668FF5-EC1F-BC30-F98E-CE00175BBA53}"/>
                </a:ext>
              </a:extLst>
            </p:cNvPr>
            <p:cNvCxnSpPr/>
            <p:nvPr/>
          </p:nvCxnSpPr>
          <p:spPr>
            <a:xfrm flipV="1">
              <a:off x="5628006" y="0"/>
              <a:ext cx="0" cy="381000"/>
            </a:xfrm>
            <a:prstGeom prst="line">
              <a:avLst/>
            </a:prstGeom>
            <a:grpFill/>
            <a:ln w="38100" cap="flat" cmpd="sng" algn="ctr">
              <a:solidFill>
                <a:schemeClr val="accent2"/>
              </a:solidFill>
              <a:prstDash val="solid"/>
            </a:ln>
            <a:effectLst/>
          </p:spPr>
        </p:cxnSp>
        <p:sp>
          <p:nvSpPr>
            <p:cNvPr id="21" name="Rounded Rectangle 12">
              <a:extLst>
                <a:ext uri="{FF2B5EF4-FFF2-40B4-BE49-F238E27FC236}">
                  <a16:creationId xmlns:a16="http://schemas.microsoft.com/office/drawing/2014/main" id="{FA03C67B-5827-E2F0-3CF5-81AF154448CE}"/>
                </a:ext>
              </a:extLst>
            </p:cNvPr>
            <p:cNvSpPr/>
            <p:nvPr/>
          </p:nvSpPr>
          <p:spPr>
            <a:xfrm>
              <a:off x="1500396" y="375081"/>
              <a:ext cx="5942215" cy="780506"/>
            </a:xfrm>
            <a:prstGeom prst="roundRect">
              <a:avLst>
                <a:gd name="adj" fmla="val 18641"/>
              </a:avLst>
            </a:prstGeom>
            <a:grpFill/>
            <a:ln w="19050" cap="flat" cmpd="sng" algn="ctr">
              <a:solidFill>
                <a:schemeClr val="accent2"/>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2400" b="1" kern="1200" dirty="0" err="1">
                  <a:solidFill>
                    <a:schemeClr val="bg1"/>
                  </a:solidFill>
                  <a:latin typeface="+mj-lt"/>
                  <a:cs typeface="Arial" panose="020B0604020202020204" pitchFamily="34" charset="0"/>
                </a:rPr>
                <a:t>Đáp</a:t>
              </a:r>
              <a:r>
                <a:rPr lang="en-US" sz="2400" b="1" kern="1200" dirty="0">
                  <a:solidFill>
                    <a:schemeClr val="bg1"/>
                  </a:solidFill>
                  <a:latin typeface="+mj-lt"/>
                  <a:cs typeface="Arial" panose="020B0604020202020204" pitchFamily="34" charset="0"/>
                </a:rPr>
                <a:t> </a:t>
              </a:r>
              <a:r>
                <a:rPr lang="en-US" sz="2400" b="1" kern="1200" dirty="0" err="1">
                  <a:solidFill>
                    <a:schemeClr val="bg1"/>
                  </a:solidFill>
                  <a:latin typeface="+mj-lt"/>
                  <a:cs typeface="Arial" panose="020B0604020202020204" pitchFamily="34" charset="0"/>
                </a:rPr>
                <a:t>án</a:t>
              </a:r>
              <a:endParaRPr kumimoji="0" lang="en-US" sz="2400" b="1" i="0" u="none" strike="noStrike" kern="1200" cap="none" spc="0" normalizeH="0" baseline="0" noProof="0" dirty="0">
                <a:ln>
                  <a:noFill/>
                </a:ln>
                <a:solidFill>
                  <a:schemeClr val="bg1"/>
                </a:solidFill>
                <a:effectLst/>
                <a:uLnTx/>
                <a:uFillTx/>
                <a:latin typeface="+mj-lt"/>
                <a:ea typeface="+mn-ea"/>
                <a:cs typeface="Arial" panose="020B0604020202020204" pitchFamily="34" charset="0"/>
                <a:sym typeface="Arial"/>
              </a:endParaRPr>
            </a:p>
          </p:txBody>
        </p:sp>
      </p:grpSp>
      <p:sp>
        <p:nvSpPr>
          <p:cNvPr id="23" name="Rounded Rectangle 32">
            <a:extLst>
              <a:ext uri="{FF2B5EF4-FFF2-40B4-BE49-F238E27FC236}">
                <a16:creationId xmlns:a16="http://schemas.microsoft.com/office/drawing/2014/main" id="{CE3C8C50-E014-B9E2-76DB-1CDB818609B0}"/>
              </a:ext>
            </a:extLst>
          </p:cNvPr>
          <p:cNvSpPr/>
          <p:nvPr/>
        </p:nvSpPr>
        <p:spPr>
          <a:xfrm>
            <a:off x="735971" y="2177245"/>
            <a:ext cx="5691019" cy="1259410"/>
          </a:xfrm>
          <a:prstGeom prst="roundRect">
            <a:avLst>
              <a:gd name="adj" fmla="val 13933"/>
            </a:avLst>
          </a:prstGeom>
          <a:solidFill>
            <a:srgbClr val="FFFFFF"/>
          </a:solidFill>
          <a:ln w="28575" cap="flat" cmpd="sng" algn="ctr">
            <a:solidFill>
              <a:sysClr val="windowText" lastClr="000000">
                <a:lumMod val="90000"/>
                <a:lumOff val="10000"/>
              </a:sysClr>
            </a:solidFill>
            <a:prstDash val="dash"/>
          </a:ln>
          <a:effectLst/>
        </p:spPr>
        <p:txBody>
          <a:bodyPr rtlCol="0" anchor="ct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anose="020B0604020202020204" pitchFamily="34" charset="0"/>
              </a:rPr>
              <a:t>a) Trong đoạn văn a, câu 2 liên kết với câu 1 nhờ kết từ </a:t>
            </a:r>
            <a:r>
              <a:rPr kumimoji="0" lang="vi-VN" sz="2400" b="0" i="1"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anose="020B0604020202020204" pitchFamily="34" charset="0"/>
              </a:rPr>
              <a:t>vì vậy</a:t>
            </a:r>
            <a:r>
              <a:rPr kumimoji="0" lang="vi-VN" sz="24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05F8E28B-F15F-E800-A569-DBEBCB749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688" y="2468278"/>
            <a:ext cx="4905343" cy="3859799"/>
          </a:xfrm>
          <a:prstGeom prst="rect">
            <a:avLst/>
          </a:prstGeom>
        </p:spPr>
      </p:pic>
      <p:sp>
        <p:nvSpPr>
          <p:cNvPr id="27" name="Rounded Rectangle 37">
            <a:extLst>
              <a:ext uri="{FF2B5EF4-FFF2-40B4-BE49-F238E27FC236}">
                <a16:creationId xmlns:a16="http://schemas.microsoft.com/office/drawing/2014/main" id="{C702C0E5-215A-DB33-F57F-E1A84C7EA63B}"/>
              </a:ext>
            </a:extLst>
          </p:cNvPr>
          <p:cNvSpPr/>
          <p:nvPr/>
        </p:nvSpPr>
        <p:spPr>
          <a:xfrm>
            <a:off x="735971" y="3906078"/>
            <a:ext cx="5691020" cy="2302648"/>
          </a:xfrm>
          <a:prstGeom prst="roundRect">
            <a:avLst>
              <a:gd name="adj" fmla="val 13933"/>
            </a:avLst>
          </a:prstGeom>
          <a:solidFill>
            <a:srgbClr val="FFFFFF"/>
          </a:solidFill>
          <a:ln w="28575" cap="flat" cmpd="sng" algn="ctr">
            <a:solidFill>
              <a:sysClr val="windowText" lastClr="000000">
                <a:lumMod val="90000"/>
                <a:lumOff val="10000"/>
              </a:sysClr>
            </a:solidFill>
            <a:prstDash val="dash"/>
          </a:ln>
          <a:effectLst/>
        </p:spPr>
        <p:txBody>
          <a:bodyPr rtlCol="0" anchor="ct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anose="020B0604020202020204" pitchFamily="34" charset="0"/>
              </a:rPr>
              <a:t>b) Trong đoạn văn b, câu 3 liên kết với câu 2 nhờ kết từ </a:t>
            </a:r>
            <a:r>
              <a:rPr kumimoji="0" lang="vi-VN" sz="2400" b="0" i="1"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anose="020B0604020202020204" pitchFamily="34" charset="0"/>
              </a:rPr>
              <a:t>nhưng</a:t>
            </a:r>
            <a:r>
              <a:rPr kumimoji="0" lang="vi-VN" sz="24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anose="020B0604020202020204" pitchFamily="34" charset="0"/>
              </a:rPr>
              <a:t>; câu 4 liên kết với câu 3 và câu 2 bằng từ </a:t>
            </a:r>
            <a:r>
              <a:rPr kumimoji="0" lang="vi-VN" sz="2400" b="0" i="1"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anose="020B0604020202020204" pitchFamily="34" charset="0"/>
              </a:rPr>
              <a:t>ngược lại</a:t>
            </a:r>
            <a:r>
              <a:rPr kumimoji="0" lang="vi-VN" sz="24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802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2759B3-CAF2-EAD6-F27C-7B7E37ED1FB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C4DDB51-6273-52B7-314E-8B45B9A1E241}"/>
              </a:ext>
            </a:extLst>
          </p:cNvPr>
          <p:cNvGrpSpPr/>
          <p:nvPr/>
        </p:nvGrpSpPr>
        <p:grpSpPr>
          <a:xfrm>
            <a:off x="560637" y="1641884"/>
            <a:ext cx="11070721" cy="1041054"/>
            <a:chOff x="471129" y="1179260"/>
            <a:chExt cx="10880807" cy="1041054"/>
          </a:xfrm>
        </p:grpSpPr>
        <p:sp>
          <p:nvSpPr>
            <p:cNvPr id="9" name="TextBox 8">
              <a:extLst>
                <a:ext uri="{FF2B5EF4-FFF2-40B4-BE49-F238E27FC236}">
                  <a16:creationId xmlns:a16="http://schemas.microsoft.com/office/drawing/2014/main" id="{DDA96D2C-B07B-9E6E-B57A-21BEB97F54F5}"/>
                </a:ext>
              </a:extLst>
            </p:cNvPr>
            <p:cNvSpPr txBox="1"/>
            <p:nvPr/>
          </p:nvSpPr>
          <p:spPr>
            <a:xfrm>
              <a:off x="1186987" y="1179260"/>
              <a:ext cx="10164949" cy="1041054"/>
            </a:xfrm>
            <a:prstGeom prst="rect">
              <a:avLst/>
            </a:prstGeom>
            <a:noFill/>
          </p:spPr>
          <p:txBody>
            <a:bodyPr wrap="square">
              <a:spAutoFit/>
            </a:bodyPr>
            <a:lstStyle/>
            <a:p>
              <a:pPr algn="just">
                <a:lnSpc>
                  <a:spcPct val="150000"/>
                </a:lnSpc>
                <a:defRPr/>
              </a:pPr>
              <a:r>
                <a:rPr lang="en-US" sz="2200" b="1" u="sng" dirty="0" err="1">
                  <a:solidFill>
                    <a:sysClr val="windowText" lastClr="000000"/>
                  </a:solidFill>
                  <a:latin typeface="+mj-lt"/>
                  <a:cs typeface="Arial" panose="020B0604020202020204" pitchFamily="34" charset="0"/>
                </a:rPr>
                <a:t>Bài</a:t>
              </a:r>
              <a:r>
                <a:rPr lang="en-US" sz="2200" b="1" u="sng" dirty="0">
                  <a:solidFill>
                    <a:sysClr val="windowText" lastClr="000000"/>
                  </a:solidFill>
                  <a:latin typeface="+mj-lt"/>
                  <a:cs typeface="Arial" panose="020B0604020202020204" pitchFamily="34" charset="0"/>
                </a:rPr>
                <a:t> </a:t>
              </a:r>
              <a:r>
                <a:rPr lang="en-US" sz="2200" b="1" u="sng" dirty="0" err="1">
                  <a:solidFill>
                    <a:sysClr val="windowText" lastClr="000000"/>
                  </a:solidFill>
                  <a:latin typeface="+mj-lt"/>
                  <a:cs typeface="Arial" panose="020B0604020202020204" pitchFamily="34" charset="0"/>
                </a:rPr>
                <a:t>tập</a:t>
              </a:r>
              <a:r>
                <a:rPr lang="en-US" sz="2200" b="1" u="sng" dirty="0">
                  <a:solidFill>
                    <a:sysClr val="windowText" lastClr="000000"/>
                  </a:solidFill>
                  <a:latin typeface="+mj-lt"/>
                  <a:cs typeface="Arial" panose="020B0604020202020204" pitchFamily="34" charset="0"/>
                </a:rPr>
                <a:t> 2:</a:t>
              </a:r>
              <a:r>
                <a:rPr lang="en-US" sz="2200" b="1" dirty="0">
                  <a:solidFill>
                    <a:sysClr val="windowText" lastClr="000000"/>
                  </a:solidFill>
                  <a:latin typeface="+mj-lt"/>
                  <a:cs typeface="Arial" panose="020B0604020202020204" pitchFamily="34" charset="0"/>
                </a:rPr>
                <a:t> </a:t>
              </a:r>
              <a:r>
                <a:rPr lang="vi-VN" sz="2200" dirty="0">
                  <a:latin typeface="+mj-lt"/>
                  <a:cs typeface="Arial" panose="020B0604020202020204" pitchFamily="34" charset="0"/>
                </a:rPr>
                <a:t>Tìm từ ngữ trong thẻ từ phù hợp với mỗi kí hiệu * để hoàn thiện đoạn văn dưới đây: </a:t>
              </a:r>
              <a:r>
                <a:rPr lang="en-US" sz="2200" dirty="0">
                  <a:latin typeface="+mj-lt"/>
                  <a:cs typeface="Arial" panose="020B0604020202020204" pitchFamily="34" charset="0"/>
                </a:rPr>
                <a:t>(</a:t>
              </a:r>
              <a:r>
                <a:rPr lang="en-US" sz="2200" b="1" i="1" dirty="0" err="1">
                  <a:latin typeface="+mj-lt"/>
                  <a:cs typeface="Arial" panose="020B0604020202020204" pitchFamily="34" charset="0"/>
                </a:rPr>
                <a:t>rồi</a:t>
              </a:r>
              <a:r>
                <a:rPr lang="en-US" sz="2200" b="1" i="1" dirty="0">
                  <a:latin typeface="+mj-lt"/>
                  <a:cs typeface="Arial" panose="020B0604020202020204" pitchFamily="34" charset="0"/>
                </a:rPr>
                <a:t>, </a:t>
              </a:r>
              <a:r>
                <a:rPr lang="en-US" sz="2200" b="1" i="1" dirty="0" err="1">
                  <a:latin typeface="+mj-lt"/>
                  <a:cs typeface="Arial" panose="020B0604020202020204" pitchFamily="34" charset="0"/>
                </a:rPr>
                <a:t>vì</a:t>
              </a:r>
              <a:r>
                <a:rPr lang="en-US" sz="2200" b="1" i="1" dirty="0">
                  <a:latin typeface="+mj-lt"/>
                  <a:cs typeface="Arial" panose="020B0604020202020204" pitchFamily="34" charset="0"/>
                </a:rPr>
                <a:t> </a:t>
              </a:r>
              <a:r>
                <a:rPr lang="en-US" sz="2200" b="1" i="1" dirty="0" err="1">
                  <a:latin typeface="+mj-lt"/>
                  <a:cs typeface="Arial" panose="020B0604020202020204" pitchFamily="34" charset="0"/>
                </a:rPr>
                <a:t>thế</a:t>
              </a:r>
              <a:r>
                <a:rPr lang="en-US" sz="2200" b="1" i="1" dirty="0">
                  <a:latin typeface="+mj-lt"/>
                  <a:cs typeface="Arial" panose="020B0604020202020204" pitchFamily="34" charset="0"/>
                </a:rPr>
                <a:t>, </a:t>
              </a:r>
              <a:r>
                <a:rPr lang="en-US" sz="2200" b="1" i="1" dirty="0" err="1">
                  <a:latin typeface="+mj-lt"/>
                  <a:cs typeface="Arial" panose="020B0604020202020204" pitchFamily="34" charset="0"/>
                </a:rPr>
                <a:t>nhưng</a:t>
              </a:r>
              <a:r>
                <a:rPr lang="en-US" sz="2200" dirty="0">
                  <a:latin typeface="+mj-lt"/>
                  <a:cs typeface="Arial" panose="020B0604020202020204" pitchFamily="34" charset="0"/>
                </a:rPr>
                <a:t>)</a:t>
              </a:r>
            </a:p>
          </p:txBody>
        </p:sp>
        <p:sp>
          <p:nvSpPr>
            <p:cNvPr id="10" name="Freeform 2">
              <a:extLst>
                <a:ext uri="{FF2B5EF4-FFF2-40B4-BE49-F238E27FC236}">
                  <a16:creationId xmlns:a16="http://schemas.microsoft.com/office/drawing/2014/main" id="{491EE546-A5A8-8D98-9EE7-BCD00FC307B8}"/>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defRPr/>
              </a:pPr>
              <a:endParaRPr lang="en-US" sz="2200">
                <a:solidFill>
                  <a:sysClr val="windowText" lastClr="000000"/>
                </a:solidFill>
                <a:latin typeface="+mj-lt"/>
              </a:endParaRPr>
            </a:p>
          </p:txBody>
        </p:sp>
      </p:grpSp>
      <p:grpSp>
        <p:nvGrpSpPr>
          <p:cNvPr id="11" name="Group 10">
            <a:extLst>
              <a:ext uri="{FF2B5EF4-FFF2-40B4-BE49-F238E27FC236}">
                <a16:creationId xmlns:a16="http://schemas.microsoft.com/office/drawing/2014/main" id="{D7E8E4FD-7276-38A2-8EE6-FC27E9F24399}"/>
              </a:ext>
            </a:extLst>
          </p:cNvPr>
          <p:cNvGrpSpPr/>
          <p:nvPr/>
        </p:nvGrpSpPr>
        <p:grpSpPr>
          <a:xfrm>
            <a:off x="749398" y="2737564"/>
            <a:ext cx="10693203" cy="3750211"/>
            <a:chOff x="207198" y="1295893"/>
            <a:chExt cx="8790214" cy="3177281"/>
          </a:xfrm>
        </p:grpSpPr>
        <p:sp>
          <p:nvSpPr>
            <p:cNvPr id="12" name="Rectangle: Rounded Corners 11">
              <a:extLst>
                <a:ext uri="{FF2B5EF4-FFF2-40B4-BE49-F238E27FC236}">
                  <a16:creationId xmlns:a16="http://schemas.microsoft.com/office/drawing/2014/main" id="{8B8B8348-3B7F-843F-F035-B0685D99FD75}"/>
                </a:ext>
              </a:extLst>
            </p:cNvPr>
            <p:cNvSpPr/>
            <p:nvPr/>
          </p:nvSpPr>
          <p:spPr>
            <a:xfrm>
              <a:off x="207198" y="1295893"/>
              <a:ext cx="8790214" cy="3177281"/>
            </a:xfrm>
            <a:prstGeom prst="roundRect">
              <a:avLst>
                <a:gd name="adj" fmla="val 5285"/>
              </a:avLst>
            </a:prstGeom>
            <a:solidFill>
              <a:srgbClr val="FFFFFF"/>
            </a:solidFill>
            <a:ln w="19050" cap="flat" cmpd="sng" algn="ctr">
              <a:solidFill>
                <a:srgbClr val="BA6136">
                  <a:lumMod val="75000"/>
                </a:srgbClr>
              </a:solidFill>
              <a:prstDash val="sysDash"/>
            </a:ln>
            <a:effectLst/>
          </p:spPr>
          <p:txBody>
            <a:bodyPr rtlCol="0" anchor="ctr"/>
            <a:lstStyle/>
            <a:p>
              <a:pPr algn="ctr">
                <a:defRPr/>
              </a:pPr>
              <a:endParaRPr lang="en-US" sz="2200">
                <a:solidFill>
                  <a:srgbClr val="EBE0DD"/>
                </a:solidFill>
                <a:latin typeface="+mj-lt"/>
                <a:cs typeface="Arial" panose="020B0604020202020204" pitchFamily="34" charset="0"/>
              </a:endParaRPr>
            </a:p>
          </p:txBody>
        </p:sp>
        <p:sp>
          <p:nvSpPr>
            <p:cNvPr id="13" name="TextBox 12">
              <a:extLst>
                <a:ext uri="{FF2B5EF4-FFF2-40B4-BE49-F238E27FC236}">
                  <a16:creationId xmlns:a16="http://schemas.microsoft.com/office/drawing/2014/main" id="{821384CB-980C-CA56-AEF4-AE95F8AEE0C2}"/>
                </a:ext>
              </a:extLst>
            </p:cNvPr>
            <p:cNvSpPr txBox="1"/>
            <p:nvPr/>
          </p:nvSpPr>
          <p:spPr>
            <a:xfrm>
              <a:off x="242068" y="1388454"/>
              <a:ext cx="8720472" cy="3029069"/>
            </a:xfrm>
            <a:prstGeom prst="rect">
              <a:avLst/>
            </a:prstGeom>
            <a:noFill/>
          </p:spPr>
          <p:txBody>
            <a:bodyPr wrap="square">
              <a:spAutoFit/>
            </a:bodyPr>
            <a:lstStyle/>
            <a:p>
              <a:pPr indent="341313" algn="just">
                <a:lnSpc>
                  <a:spcPct val="150000"/>
                </a:lnSpc>
              </a:pPr>
              <a:r>
                <a:rPr lang="en-US" sz="2200" dirty="0" err="1">
                  <a:solidFill>
                    <a:srgbClr val="000000"/>
                  </a:solidFill>
                  <a:effectLst/>
                  <a:latin typeface="+mj-lt"/>
                  <a:ea typeface="Calibri" panose="020F0502020204030204" pitchFamily="34" charset="0"/>
                  <a:cs typeface="Times New Roman" panose="02020603050405020304" pitchFamily="18" charset="0"/>
                </a:rPr>
                <a:t>Trên</a:t>
              </a:r>
              <a:r>
                <a:rPr lang="en-US" sz="2200" dirty="0">
                  <a:solidFill>
                    <a:srgbClr val="000000"/>
                  </a:solidFill>
                  <a:effectLst/>
                  <a:latin typeface="+mj-lt"/>
                  <a:ea typeface="Calibri" panose="020F0502020204030204" pitchFamily="34" charset="0"/>
                  <a:cs typeface="Times New Roman" panose="02020603050405020304" pitchFamily="18" charset="0"/>
                </a:rPr>
                <a:t> con </a:t>
              </a:r>
              <a:r>
                <a:rPr lang="en-US" sz="2200" dirty="0" err="1">
                  <a:solidFill>
                    <a:srgbClr val="000000"/>
                  </a:solidFill>
                  <a:effectLst/>
                  <a:latin typeface="+mj-lt"/>
                  <a:ea typeface="Calibri" panose="020F0502020204030204" pitchFamily="34" charset="0"/>
                  <a:cs typeface="Times New Roman" panose="02020603050405020304" pitchFamily="18" charset="0"/>
                </a:rPr>
                <a:t>đường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từ</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nhà</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đến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trường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tôi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phải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bờ</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Hồ</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Gươm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Lúc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a:t>
              </a:r>
              <a:r>
                <a:rPr lang="en-US" sz="2200" dirty="0" err="1">
                  <a:latin typeface="+mj-lt"/>
                  <a:ea typeface="Calibri" panose="020F0502020204030204" pitchFamily="34" charset="0"/>
                  <a:cs typeface="Times New Roman" panose="02020603050405020304" pitchFamily="18" charset="0"/>
                </a:rPr>
                <a:t>ó</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bạn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thì</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chuyện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trò</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tíu</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tít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có</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khi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đuổi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nhau</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suốt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dọc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đường</a:t>
              </a:r>
              <a:r>
                <a:rPr lang="en-US" sz="2200" dirty="0">
                  <a:solidFill>
                    <a:srgbClr val="000000"/>
                  </a:solidFill>
                  <a:effectLst/>
                  <a:latin typeface="+mj-lt"/>
                  <a:ea typeface="Calibri" panose="020F0502020204030204" pitchFamily="34" charset="0"/>
                  <a:cs typeface="Times New Roman" panose="02020603050405020304" pitchFamily="18" charset="0"/>
                </a:rPr>
                <a:t>. * </a:t>
              </a:r>
              <a:r>
                <a:rPr lang="en-US" sz="2200" dirty="0" err="1">
                  <a:solidFill>
                    <a:srgbClr val="000000"/>
                  </a:solidFill>
                  <a:effectLst/>
                  <a:latin typeface="+mj-lt"/>
                  <a:ea typeface="Calibri" panose="020F0502020204030204" pitchFamily="34" charset="0"/>
                  <a:cs typeface="Times New Roman" panose="02020603050405020304" pitchFamily="18" charset="0"/>
                </a:rPr>
                <a:t>khi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một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mình</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tôi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thích</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ôm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cặp</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vào</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ngực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nhìn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lên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các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vòm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cây</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vừa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vừa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lẩm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nhẩm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ôn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bài</a:t>
              </a:r>
              <a:r>
                <a:rPr lang="en-US" sz="2200" dirty="0">
                  <a:solidFill>
                    <a:srgbClr val="000000"/>
                  </a:solidFill>
                  <a:effectLst/>
                  <a:latin typeface="+mj-lt"/>
                  <a:ea typeface="Calibri" panose="020F0502020204030204" pitchFamily="34" charset="0"/>
                  <a:cs typeface="Times New Roman" panose="02020603050405020304" pitchFamily="18" charset="0"/>
                </a:rPr>
                <a:t>. * , </a:t>
              </a:r>
              <a:r>
                <a:rPr lang="en-US" sz="2200" dirty="0" err="1">
                  <a:solidFill>
                    <a:srgbClr val="000000"/>
                  </a:solidFill>
                  <a:effectLst/>
                  <a:latin typeface="+mj-lt"/>
                  <a:ea typeface="Calibri" panose="020F0502020204030204" pitchFamily="34" charset="0"/>
                  <a:cs typeface="Times New Roman" panose="02020603050405020304" pitchFamily="18" charset="0"/>
                </a:rPr>
                <a:t>tôi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thường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là</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đứa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phát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hiện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ra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hoa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gạo</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đầu</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tiên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nở</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trên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cây</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gạo</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trước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đền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Ngọc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Sơn</a:t>
              </a:r>
              <a:r>
                <a:rPr lang="en-US" sz="2200" dirty="0">
                  <a:solidFill>
                    <a:srgbClr val="000000"/>
                  </a:solidFill>
                  <a:effectLst/>
                  <a:latin typeface="+mj-lt"/>
                  <a:ea typeface="Calibri" panose="020F0502020204030204" pitchFamily="34" charset="0"/>
                  <a:cs typeface="Times New Roman" panose="02020603050405020304" pitchFamily="18" charset="0"/>
                </a:rPr>
                <a:t>. * ,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nọ</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gọi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kia,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nọ</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ganh</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kia, </a:t>
              </a:r>
              <a:r>
                <a:rPr lang="en-US" sz="2200" dirty="0" err="1">
                  <a:solidFill>
                    <a:srgbClr val="000000"/>
                  </a:solidFill>
                  <a:effectLst/>
                  <a:latin typeface="+mj-lt"/>
                  <a:ea typeface="Calibri" panose="020F0502020204030204" pitchFamily="34" charset="0"/>
                  <a:cs typeface="Times New Roman" panose="02020603050405020304" pitchFamily="18" charset="0"/>
                </a:rPr>
                <a:t>chỉ</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vài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hôm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sau</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cây</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gạo</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đã</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như</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một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đuốc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lớn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cháy</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rừng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rực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giữa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trời</a:t>
              </a: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p>
              <a:pPr algn="r">
                <a:lnSpc>
                  <a:spcPct val="150000"/>
                </a:lnSpc>
              </a:pPr>
              <a:r>
                <a:rPr lang="en-US" sz="2200" dirty="0">
                  <a:solidFill>
                    <a:srgbClr val="000000"/>
                  </a:solidFill>
                  <a:effectLst/>
                  <a:latin typeface="+mj-lt"/>
                  <a:ea typeface="Calibri" panose="020F0502020204030204" pitchFamily="34" charset="0"/>
                  <a:cs typeface="Times New Roman" panose="02020603050405020304" pitchFamily="18" charset="0"/>
                </a:rPr>
                <a:t>Theo VĂN LONG </a:t>
              </a:r>
              <a:endParaRPr lang="en-US" sz="2200" dirty="0">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1516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E73C5B-2958-AE82-0264-D524449BDA1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5C5B42C-D19D-AD44-F00F-598DE07D354E}"/>
              </a:ext>
            </a:extLst>
          </p:cNvPr>
          <p:cNvGrpSpPr/>
          <p:nvPr/>
        </p:nvGrpSpPr>
        <p:grpSpPr>
          <a:xfrm>
            <a:off x="2934687" y="1444562"/>
            <a:ext cx="6441890" cy="782860"/>
            <a:chOff x="750462" y="572896"/>
            <a:chExt cx="6736925" cy="782860"/>
          </a:xfrm>
        </p:grpSpPr>
        <p:sp>
          <p:nvSpPr>
            <p:cNvPr id="3" name="Google Shape;1250;p59">
              <a:extLst>
                <a:ext uri="{FF2B5EF4-FFF2-40B4-BE49-F238E27FC236}">
                  <a16:creationId xmlns:a16="http://schemas.microsoft.com/office/drawing/2014/main" id="{F726BDAB-F0BF-D9E2-9240-6602399B7A23}"/>
                </a:ext>
              </a:extLst>
            </p:cNvPr>
            <p:cNvSpPr/>
            <p:nvPr/>
          </p:nvSpPr>
          <p:spPr>
            <a:xfrm>
              <a:off x="1121894" y="572896"/>
              <a:ext cx="5994060" cy="680992"/>
            </a:xfrm>
            <a:prstGeom prst="roundRect">
              <a:avLst>
                <a:gd name="adj" fmla="val 16667"/>
              </a:avLst>
            </a:prstGeom>
            <a:solidFill>
              <a:srgbClr val="F79646">
                <a:lumMod val="20000"/>
                <a:lumOff val="8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ysClr val="windowText" lastClr="000000"/>
                </a:solidFill>
                <a:effectLst/>
                <a:uLnTx/>
                <a:uFillTx/>
                <a:latin typeface="+mj-lt"/>
                <a:ea typeface="+mn-ea"/>
                <a:cs typeface="Arial" panose="020B0604020202020204" pitchFamily="34" charset="0"/>
              </a:endParaRPr>
            </a:p>
          </p:txBody>
        </p:sp>
        <p:sp>
          <p:nvSpPr>
            <p:cNvPr id="4" name="TextBox 3">
              <a:extLst>
                <a:ext uri="{FF2B5EF4-FFF2-40B4-BE49-F238E27FC236}">
                  <a16:creationId xmlns:a16="http://schemas.microsoft.com/office/drawing/2014/main" id="{C5C89671-6001-B072-5A57-C0E2825FDD93}"/>
                </a:ext>
              </a:extLst>
            </p:cNvPr>
            <p:cNvSpPr txBox="1"/>
            <p:nvPr/>
          </p:nvSpPr>
          <p:spPr>
            <a:xfrm>
              <a:off x="750462" y="698313"/>
              <a:ext cx="6736925"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schemeClr val="tx1"/>
                  </a:solidFill>
                  <a:effectLst/>
                  <a:uLnTx/>
                  <a:uFillTx/>
                  <a:latin typeface="+mj-lt"/>
                  <a:ea typeface="+mn-ea"/>
                  <a:cs typeface="Arial" panose="020B0604020202020204" pitchFamily="34" charset="0"/>
                </a:rPr>
                <a:t>CÂU TRẢ LỜI</a:t>
              </a:r>
            </a:p>
          </p:txBody>
        </p:sp>
        <p:pic>
          <p:nvPicPr>
            <p:cNvPr id="5" name="Picture 4">
              <a:extLst>
                <a:ext uri="{FF2B5EF4-FFF2-40B4-BE49-F238E27FC236}">
                  <a16:creationId xmlns:a16="http://schemas.microsoft.com/office/drawing/2014/main" id="{51BBF4A2-DE08-93CF-DFF6-2DF286C6E2A2}"/>
                </a:ext>
              </a:extLst>
            </p:cNvPr>
            <p:cNvPicPr>
              <a:picLocks noChangeAspect="1"/>
            </p:cNvPicPr>
            <p:nvPr/>
          </p:nvPicPr>
          <p:blipFill>
            <a:blip r:embed="rId3"/>
            <a:stretch>
              <a:fillRect/>
            </a:stretch>
          </p:blipFill>
          <p:spPr>
            <a:xfrm>
              <a:off x="6745861" y="660752"/>
              <a:ext cx="554784" cy="695004"/>
            </a:xfrm>
            <a:prstGeom prst="rect">
              <a:avLst/>
            </a:prstGeom>
          </p:spPr>
        </p:pic>
        <p:pic>
          <p:nvPicPr>
            <p:cNvPr id="6" name="Picture 5">
              <a:extLst>
                <a:ext uri="{FF2B5EF4-FFF2-40B4-BE49-F238E27FC236}">
                  <a16:creationId xmlns:a16="http://schemas.microsoft.com/office/drawing/2014/main" id="{44272F56-7DC2-D716-C68F-258E8CC0F201}"/>
                </a:ext>
              </a:extLst>
            </p:cNvPr>
            <p:cNvPicPr>
              <a:picLocks noChangeAspect="1"/>
            </p:cNvPicPr>
            <p:nvPr/>
          </p:nvPicPr>
          <p:blipFill>
            <a:blip r:embed="rId4"/>
            <a:stretch>
              <a:fillRect/>
            </a:stretch>
          </p:blipFill>
          <p:spPr>
            <a:xfrm>
              <a:off x="887063" y="654654"/>
              <a:ext cx="554784" cy="701101"/>
            </a:xfrm>
            <a:prstGeom prst="rect">
              <a:avLst/>
            </a:prstGeom>
          </p:spPr>
        </p:pic>
      </p:grpSp>
      <p:grpSp>
        <p:nvGrpSpPr>
          <p:cNvPr id="7" name="Group 6">
            <a:extLst>
              <a:ext uri="{FF2B5EF4-FFF2-40B4-BE49-F238E27FC236}">
                <a16:creationId xmlns:a16="http://schemas.microsoft.com/office/drawing/2014/main" id="{8F98F951-65DA-C120-0E24-7323A4AEFC3E}"/>
              </a:ext>
            </a:extLst>
          </p:cNvPr>
          <p:cNvGrpSpPr/>
          <p:nvPr/>
        </p:nvGrpSpPr>
        <p:grpSpPr>
          <a:xfrm>
            <a:off x="863403" y="2320800"/>
            <a:ext cx="10639957" cy="4145976"/>
            <a:chOff x="207198" y="1295893"/>
            <a:chExt cx="8453299" cy="3882694"/>
          </a:xfrm>
        </p:grpSpPr>
        <p:sp>
          <p:nvSpPr>
            <p:cNvPr id="8" name="Rectangle: Rounded Corners 7">
              <a:extLst>
                <a:ext uri="{FF2B5EF4-FFF2-40B4-BE49-F238E27FC236}">
                  <a16:creationId xmlns:a16="http://schemas.microsoft.com/office/drawing/2014/main" id="{515D33E6-84B6-FE64-AABE-9F0737A52980}"/>
                </a:ext>
              </a:extLst>
            </p:cNvPr>
            <p:cNvSpPr/>
            <p:nvPr/>
          </p:nvSpPr>
          <p:spPr>
            <a:xfrm>
              <a:off x="207198" y="1295893"/>
              <a:ext cx="8453299" cy="3882694"/>
            </a:xfrm>
            <a:prstGeom prst="roundRect">
              <a:avLst>
                <a:gd name="adj" fmla="val 5285"/>
              </a:avLst>
            </a:prstGeom>
            <a:solidFill>
              <a:srgbClr val="FFFFFF"/>
            </a:solidFill>
            <a:ln w="19050" cap="flat" cmpd="sng" algn="ctr">
              <a:solidFill>
                <a:srgbClr val="BA6136">
                  <a:lumMod val="75000"/>
                </a:srgbClr>
              </a:solidFill>
              <a:prstDash val="sysDash"/>
            </a:ln>
            <a:effectLst/>
          </p:spPr>
          <p:txBody>
            <a:bodyPr rtlCol="0" anchor="ctr"/>
            <a:lstStyle/>
            <a:p>
              <a:pPr algn="ctr">
                <a:defRPr/>
              </a:pPr>
              <a:endParaRPr lang="en-US" sz="2200">
                <a:solidFill>
                  <a:srgbClr val="EBE0DD"/>
                </a:solidFill>
                <a:latin typeface="+mj-lt"/>
                <a:cs typeface="Arial" panose="020B0604020202020204" pitchFamily="34" charset="0"/>
              </a:endParaRPr>
            </a:p>
          </p:txBody>
        </p:sp>
        <p:sp>
          <p:nvSpPr>
            <p:cNvPr id="9" name="TextBox 8">
              <a:extLst>
                <a:ext uri="{FF2B5EF4-FFF2-40B4-BE49-F238E27FC236}">
                  <a16:creationId xmlns:a16="http://schemas.microsoft.com/office/drawing/2014/main" id="{02BDE179-9CCA-E8DE-E624-1D0D69F791CF}"/>
                </a:ext>
              </a:extLst>
            </p:cNvPr>
            <p:cNvSpPr txBox="1"/>
            <p:nvPr/>
          </p:nvSpPr>
          <p:spPr>
            <a:xfrm>
              <a:off x="242070" y="1354772"/>
              <a:ext cx="8339462" cy="3823815"/>
            </a:xfrm>
            <a:prstGeom prst="rect">
              <a:avLst/>
            </a:prstGeom>
            <a:noFill/>
          </p:spPr>
          <p:txBody>
            <a:bodyPr wrap="square">
              <a:spAutoFit/>
            </a:bodyPr>
            <a:lstStyle/>
            <a:p>
              <a:pPr indent="341313" algn="just">
                <a:lnSpc>
                  <a:spcPct val="150000"/>
                </a:lnSpc>
              </a:pPr>
              <a:r>
                <a:rPr lang="en-US" sz="2200" dirty="0" err="1">
                  <a:solidFill>
                    <a:srgbClr val="000000"/>
                  </a:solidFill>
                  <a:effectLst/>
                  <a:latin typeface="+mj-lt"/>
                  <a:ea typeface="Calibri" panose="020F0502020204030204" pitchFamily="34" charset="0"/>
                  <a:cs typeface="Times New Roman" panose="02020603050405020304" pitchFamily="18" charset="0"/>
                </a:rPr>
                <a:t>Trên</a:t>
              </a:r>
              <a:r>
                <a:rPr lang="en-US" sz="2200" dirty="0">
                  <a:solidFill>
                    <a:srgbClr val="000000"/>
                  </a:solidFill>
                  <a:effectLst/>
                  <a:latin typeface="+mj-lt"/>
                  <a:ea typeface="Calibri" panose="020F0502020204030204" pitchFamily="34" charset="0"/>
                  <a:cs typeface="Times New Roman" panose="02020603050405020304" pitchFamily="18" charset="0"/>
                </a:rPr>
                <a:t> con </a:t>
              </a:r>
              <a:r>
                <a:rPr lang="en-US" sz="2200" dirty="0" err="1">
                  <a:solidFill>
                    <a:srgbClr val="000000"/>
                  </a:solidFill>
                  <a:effectLst/>
                  <a:latin typeface="+mj-lt"/>
                  <a:ea typeface="Calibri" panose="020F0502020204030204" pitchFamily="34" charset="0"/>
                  <a:cs typeface="Times New Roman" panose="02020603050405020304" pitchFamily="18" charset="0"/>
                </a:rPr>
                <a:t>đường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từ</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nhà</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đến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trường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tôi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phải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bờ</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Hồ</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Gươm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Lúc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a:t>
              </a:r>
              <a:r>
                <a:rPr lang="en-US" sz="2200" dirty="0" err="1">
                  <a:latin typeface="+mj-lt"/>
                  <a:ea typeface="Calibri" panose="020F0502020204030204" pitchFamily="34" charset="0"/>
                  <a:cs typeface="Times New Roman" panose="02020603050405020304" pitchFamily="18" charset="0"/>
                </a:rPr>
                <a:t>ó</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bạn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thì</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chuyện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trò</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tíu</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tít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có</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khi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đuổi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nhau</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suốt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dọc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đường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a:latin typeface="+mj-lt"/>
                  <a:ea typeface="Calibri" panose="020F0502020204030204" pitchFamily="34" charset="0"/>
                  <a:cs typeface="Times New Roman" panose="02020603050405020304" pitchFamily="18" charset="0"/>
                </a:rPr>
                <a:t>     *   </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khi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một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mình</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tôi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thích</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ôm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cặp</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vào</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ngực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nhìn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lên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các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vòm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cây</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vừa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vừa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lẩm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nhẩm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ôn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bài</a:t>
              </a:r>
              <a:r>
                <a:rPr lang="en-US" sz="2200" dirty="0">
                  <a:solidFill>
                    <a:srgbClr val="000000"/>
                  </a:solidFill>
                  <a:effectLst/>
                  <a:latin typeface="+mj-lt"/>
                  <a:ea typeface="Calibri" panose="020F0502020204030204" pitchFamily="34" charset="0"/>
                  <a:cs typeface="Times New Roman" panose="02020603050405020304" pitchFamily="18" charset="0"/>
                </a:rPr>
                <a:t>.     *      , </a:t>
              </a:r>
              <a:r>
                <a:rPr lang="en-US" sz="2200" dirty="0" err="1">
                  <a:solidFill>
                    <a:srgbClr val="000000"/>
                  </a:solidFill>
                  <a:effectLst/>
                  <a:latin typeface="+mj-lt"/>
                  <a:ea typeface="Calibri" panose="020F0502020204030204" pitchFamily="34" charset="0"/>
                  <a:cs typeface="Times New Roman" panose="02020603050405020304" pitchFamily="18" charset="0"/>
                </a:rPr>
                <a:t>tôi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thường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là</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đứa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phát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hiện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ra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hoa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gạo</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đầu</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tiên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nở</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trên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cây</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gạo</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trước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đền</a:t>
              </a:r>
              <a:r>
                <a:rPr lang="en-US" sz="2200" dirty="0">
                  <a:solidFill>
                    <a:srgbClr val="000000"/>
                  </a:solidFill>
                  <a:effectLst/>
                  <a:latin typeface="+mj-lt"/>
                  <a:ea typeface="Calibri" panose="020F0502020204030204" pitchFamily="34" charset="0"/>
                  <a:cs typeface="Times New Roman" panose="02020603050405020304" pitchFamily="18" charset="0"/>
                </a:rPr>
                <a:t> Ngọc Sơn. </a:t>
              </a:r>
              <a:r>
                <a:rPr lang="en-US" sz="2200" dirty="0">
                  <a:latin typeface="+mj-lt"/>
                  <a:ea typeface="Calibri" panose="020F0502020204030204" pitchFamily="34" charset="0"/>
                  <a:cs typeface="Times New Roman" panose="02020603050405020304" pitchFamily="18" charset="0"/>
                </a:rPr>
                <a:t>  *   </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nọ</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gọi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kia,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nọ</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ganh</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bông</a:t>
              </a:r>
              <a:r>
                <a:rPr lang="en-US" sz="2200" dirty="0">
                  <a:solidFill>
                    <a:srgbClr val="000000"/>
                  </a:solidFill>
                  <a:effectLst/>
                  <a:latin typeface="+mj-lt"/>
                  <a:ea typeface="Calibri" panose="020F0502020204030204" pitchFamily="34" charset="0"/>
                  <a:cs typeface="Times New Roman" panose="02020603050405020304" pitchFamily="18" charset="0"/>
                </a:rPr>
                <a:t> kia, </a:t>
              </a:r>
              <a:r>
                <a:rPr lang="en-US" sz="2200" dirty="0" err="1">
                  <a:solidFill>
                    <a:srgbClr val="000000"/>
                  </a:solidFill>
                  <a:effectLst/>
                  <a:latin typeface="+mj-lt"/>
                  <a:ea typeface="Calibri" panose="020F0502020204030204" pitchFamily="34" charset="0"/>
                  <a:cs typeface="Times New Roman" panose="02020603050405020304" pitchFamily="18" charset="0"/>
                </a:rPr>
                <a:t>chỉ</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vài</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hôm</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sau</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cây</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gạo</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đã</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như</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một</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đuốc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lớn</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cháy</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rừng</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rực</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giữa</a:t>
              </a:r>
              <a:r>
                <a:rPr lang="en-US" sz="2200" dirty="0">
                  <a:solidFill>
                    <a:srgbClr val="000000"/>
                  </a:solidFill>
                  <a:effectLst/>
                  <a:latin typeface="+mj-lt"/>
                  <a:ea typeface="Calibri" panose="020F0502020204030204" pitchFamily="34" charset="0"/>
                  <a:cs typeface="Times New Roman" panose="02020603050405020304" pitchFamily="18" charset="0"/>
                </a:rPr>
                <a:t> </a:t>
              </a:r>
              <a:r>
                <a:rPr lang="en-US" sz="2200" dirty="0" err="1">
                  <a:solidFill>
                    <a:srgbClr val="000000"/>
                  </a:solidFill>
                  <a:effectLst/>
                  <a:latin typeface="+mj-lt"/>
                  <a:ea typeface="Calibri" panose="020F0502020204030204" pitchFamily="34" charset="0"/>
                  <a:cs typeface="Times New Roman" panose="02020603050405020304" pitchFamily="18" charset="0"/>
                </a:rPr>
                <a:t>trời</a:t>
              </a:r>
              <a:r>
                <a:rPr lang="en-US" sz="2200" dirty="0">
                  <a:solidFill>
                    <a:srgbClr val="000000"/>
                  </a:solidFill>
                  <a:effectLst/>
                  <a:latin typeface="+mj-lt"/>
                  <a:ea typeface="Calibri" panose="020F0502020204030204" pitchFamily="34" charset="0"/>
                  <a:cs typeface="Times New Roman" panose="02020603050405020304" pitchFamily="18" charset="0"/>
                </a:rPr>
                <a:t>. </a:t>
              </a:r>
              <a:endParaRPr lang="en-US" sz="2200" dirty="0">
                <a:effectLst/>
                <a:latin typeface="+mj-lt"/>
                <a:ea typeface="Calibri" panose="020F0502020204030204" pitchFamily="34" charset="0"/>
                <a:cs typeface="Times New Roman" panose="02020603050405020304" pitchFamily="18" charset="0"/>
              </a:endParaRPr>
            </a:p>
            <a:p>
              <a:pPr algn="r">
                <a:lnSpc>
                  <a:spcPct val="150000"/>
                </a:lnSpc>
              </a:pPr>
              <a:r>
                <a:rPr lang="en-US" sz="2200" dirty="0">
                  <a:solidFill>
                    <a:srgbClr val="000000"/>
                  </a:solidFill>
                  <a:effectLst/>
                  <a:latin typeface="+mj-lt"/>
                  <a:ea typeface="Calibri" panose="020F0502020204030204" pitchFamily="34" charset="0"/>
                  <a:cs typeface="Times New Roman" panose="02020603050405020304" pitchFamily="18" charset="0"/>
                </a:rPr>
                <a:t>Theo VĂN LONG </a:t>
              </a:r>
              <a:endParaRPr lang="en-US" sz="2200" dirty="0">
                <a:effectLst/>
                <a:latin typeface="+mj-lt"/>
                <a:ea typeface="Calibri" panose="020F050202020403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170B9257-BB00-1816-F88A-E161759A59FE}"/>
              </a:ext>
            </a:extLst>
          </p:cNvPr>
          <p:cNvSpPr/>
          <p:nvPr/>
        </p:nvSpPr>
        <p:spPr>
          <a:xfrm>
            <a:off x="8671486" y="2980543"/>
            <a:ext cx="1121837" cy="427836"/>
          </a:xfrm>
          <a:prstGeom prst="rect">
            <a:avLst/>
          </a:prstGeom>
          <a:solidFill>
            <a:srgbClr val="FFFFFF"/>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dirty="0" err="1">
                <a:solidFill>
                  <a:srgbClr val="000000"/>
                </a:solidFill>
                <a:latin typeface="+mj-lt"/>
              </a:rPr>
              <a:t>Nhưng</a:t>
            </a:r>
            <a:endParaRPr lang="en-US" sz="2200" dirty="0">
              <a:solidFill>
                <a:srgbClr val="000000"/>
              </a:solidFill>
              <a:latin typeface="+mj-lt"/>
            </a:endParaRPr>
          </a:p>
        </p:txBody>
      </p:sp>
      <p:sp>
        <p:nvSpPr>
          <p:cNvPr id="11" name="Rectangle 10">
            <a:extLst>
              <a:ext uri="{FF2B5EF4-FFF2-40B4-BE49-F238E27FC236}">
                <a16:creationId xmlns:a16="http://schemas.microsoft.com/office/drawing/2014/main" id="{19A7B634-9E1E-EBDF-FB3E-3E6489DBE128}"/>
              </a:ext>
            </a:extLst>
          </p:cNvPr>
          <p:cNvSpPr/>
          <p:nvPr/>
        </p:nvSpPr>
        <p:spPr>
          <a:xfrm>
            <a:off x="2814082" y="3993660"/>
            <a:ext cx="970013" cy="427836"/>
          </a:xfrm>
          <a:prstGeom prst="rect">
            <a:avLst/>
          </a:prstGeom>
          <a:solidFill>
            <a:srgbClr val="FFFFFF"/>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dirty="0" err="1">
                <a:solidFill>
                  <a:srgbClr val="000000"/>
                </a:solidFill>
                <a:latin typeface="+mj-lt"/>
              </a:rPr>
              <a:t>Vì</a:t>
            </a:r>
            <a:r>
              <a:rPr lang="en-US" sz="2200" dirty="0">
                <a:solidFill>
                  <a:srgbClr val="000000"/>
                </a:solidFill>
                <a:latin typeface="+mj-lt"/>
              </a:rPr>
              <a:t> </a:t>
            </a:r>
            <a:r>
              <a:rPr lang="en-US" sz="2200" dirty="0" err="1">
                <a:solidFill>
                  <a:srgbClr val="000000"/>
                </a:solidFill>
                <a:latin typeface="+mj-lt"/>
              </a:rPr>
              <a:t>thế</a:t>
            </a:r>
            <a:endParaRPr lang="en-US" sz="2200" dirty="0">
              <a:solidFill>
                <a:srgbClr val="000000"/>
              </a:solidFill>
              <a:latin typeface="+mj-lt"/>
            </a:endParaRPr>
          </a:p>
        </p:txBody>
      </p:sp>
      <p:sp>
        <p:nvSpPr>
          <p:cNvPr id="12" name="Rectangle 11">
            <a:extLst>
              <a:ext uri="{FF2B5EF4-FFF2-40B4-BE49-F238E27FC236}">
                <a16:creationId xmlns:a16="http://schemas.microsoft.com/office/drawing/2014/main" id="{0FF6BC26-577D-9B81-28FA-985C7A6DA09B}"/>
              </a:ext>
            </a:extLst>
          </p:cNvPr>
          <p:cNvSpPr/>
          <p:nvPr/>
        </p:nvSpPr>
        <p:spPr>
          <a:xfrm>
            <a:off x="6183381" y="4486148"/>
            <a:ext cx="630012" cy="427836"/>
          </a:xfrm>
          <a:prstGeom prst="rect">
            <a:avLst/>
          </a:prstGeom>
          <a:solidFill>
            <a:srgbClr val="FFFFFF"/>
          </a:solid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dirty="0" err="1">
                <a:solidFill>
                  <a:srgbClr val="000000"/>
                </a:solidFill>
                <a:latin typeface="+mj-lt"/>
              </a:rPr>
              <a:t>Rồi</a:t>
            </a:r>
            <a:endParaRPr lang="en-US" sz="2200" dirty="0">
              <a:solidFill>
                <a:srgbClr val="000000"/>
              </a:solidFill>
              <a:latin typeface="+mj-lt"/>
            </a:endParaRPr>
          </a:p>
        </p:txBody>
      </p:sp>
    </p:spTree>
    <p:extLst>
      <p:ext uri="{BB962C8B-B14F-4D97-AF65-F5344CB8AC3E}">
        <p14:creationId xmlns:p14="http://schemas.microsoft.com/office/powerpoint/2010/main" val="402684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3C7DA0F-69E3-A5D0-7512-D0C341A5C3BD}"/>
            </a:ext>
          </a:extLst>
        </p:cNvPr>
        <p:cNvGrpSpPr/>
        <p:nvPr/>
      </p:nvGrpSpPr>
      <p:grpSpPr>
        <a:xfrm>
          <a:off x="0" y="0"/>
          <a:ext cx="0" cy="0"/>
          <a:chOff x="0" y="0"/>
          <a:chExt cx="0" cy="0"/>
        </a:xfrm>
      </p:grpSpPr>
      <p:grpSp>
        <p:nvGrpSpPr>
          <p:cNvPr id="2" name="Google Shape;440;p28">
            <a:extLst>
              <a:ext uri="{FF2B5EF4-FFF2-40B4-BE49-F238E27FC236}">
                <a16:creationId xmlns:a16="http://schemas.microsoft.com/office/drawing/2014/main" id="{414648D6-B501-0260-7942-E0F9CA970FA4}"/>
              </a:ext>
            </a:extLst>
          </p:cNvPr>
          <p:cNvGrpSpPr/>
          <p:nvPr/>
        </p:nvGrpSpPr>
        <p:grpSpPr>
          <a:xfrm>
            <a:off x="1245966" y="2702358"/>
            <a:ext cx="2214990" cy="3112258"/>
            <a:chOff x="624596" y="982906"/>
            <a:chExt cx="2001980" cy="3181003"/>
          </a:xfrm>
        </p:grpSpPr>
        <p:sp>
          <p:nvSpPr>
            <p:cNvPr id="3" name="Google Shape;441;p28">
              <a:extLst>
                <a:ext uri="{FF2B5EF4-FFF2-40B4-BE49-F238E27FC236}">
                  <a16:creationId xmlns:a16="http://schemas.microsoft.com/office/drawing/2014/main" id="{304D8DD1-7941-B2DE-79A9-C7E5A5E5B5F0}"/>
                </a:ext>
              </a:extLst>
            </p:cNvPr>
            <p:cNvSpPr/>
            <p:nvPr/>
          </p:nvSpPr>
          <p:spPr>
            <a:xfrm>
              <a:off x="692176" y="1142009"/>
              <a:ext cx="1934400" cy="3021900"/>
            </a:xfrm>
            <a:prstGeom prst="roundRect">
              <a:avLst>
                <a:gd name="adj" fmla="val 4313"/>
              </a:avLst>
            </a:prstGeom>
            <a:solidFill>
              <a:srgbClr val="FFF2CC"/>
            </a:solidFill>
            <a:ln>
              <a:noFill/>
            </a:ln>
          </p:spPr>
          <p:txBody>
            <a:bodyPr spcFirstLastPara="1" wrap="square" lIns="91425" tIns="91425" rIns="91425" bIns="91425" anchor="ctr" anchorCtr="0">
              <a:noAutofit/>
            </a:bodyPr>
            <a:lstStyle/>
            <a:p>
              <a:pPr>
                <a:defRPr/>
              </a:pPr>
              <a:endParaRPr sz="2400">
                <a:solidFill>
                  <a:sysClr val="windowText" lastClr="000000"/>
                </a:solidFill>
                <a:latin typeface="+mj-lt"/>
              </a:endParaRPr>
            </a:p>
          </p:txBody>
        </p:sp>
        <p:sp>
          <p:nvSpPr>
            <p:cNvPr id="4" name="Google Shape;442;p28">
              <a:extLst>
                <a:ext uri="{FF2B5EF4-FFF2-40B4-BE49-F238E27FC236}">
                  <a16:creationId xmlns:a16="http://schemas.microsoft.com/office/drawing/2014/main" id="{4CB54C11-A5C0-8B7C-F2C4-A485CC2670CE}"/>
                </a:ext>
              </a:extLst>
            </p:cNvPr>
            <p:cNvSpPr/>
            <p:nvPr/>
          </p:nvSpPr>
          <p:spPr>
            <a:xfrm>
              <a:off x="624596" y="982906"/>
              <a:ext cx="1881817" cy="2984405"/>
            </a:xfrm>
            <a:custGeom>
              <a:avLst/>
              <a:gdLst/>
              <a:ahLst/>
              <a:cxnLst/>
              <a:rect l="l" t="t" r="r" b="b"/>
              <a:pathLst>
                <a:path w="53747" h="74336" extrusionOk="0">
                  <a:moveTo>
                    <a:pt x="52246" y="65"/>
                  </a:moveTo>
                  <a:cubicBezTo>
                    <a:pt x="53040" y="65"/>
                    <a:pt x="53682" y="711"/>
                    <a:pt x="53682" y="1501"/>
                  </a:cubicBezTo>
                  <a:lnTo>
                    <a:pt x="53682" y="72835"/>
                  </a:lnTo>
                  <a:cubicBezTo>
                    <a:pt x="53682" y="73625"/>
                    <a:pt x="53040" y="74268"/>
                    <a:pt x="52246" y="74268"/>
                  </a:cubicBezTo>
                  <a:lnTo>
                    <a:pt x="1501" y="74268"/>
                  </a:lnTo>
                  <a:cubicBezTo>
                    <a:pt x="711" y="74268"/>
                    <a:pt x="65" y="73625"/>
                    <a:pt x="65" y="72835"/>
                  </a:cubicBezTo>
                  <a:lnTo>
                    <a:pt x="65" y="1501"/>
                  </a:lnTo>
                  <a:cubicBezTo>
                    <a:pt x="65" y="711"/>
                    <a:pt x="711" y="65"/>
                    <a:pt x="1501" y="65"/>
                  </a:cubicBezTo>
                  <a:close/>
                  <a:moveTo>
                    <a:pt x="1501" y="1"/>
                  </a:moveTo>
                  <a:cubicBezTo>
                    <a:pt x="676" y="1"/>
                    <a:pt x="0" y="675"/>
                    <a:pt x="0" y="1501"/>
                  </a:cubicBezTo>
                  <a:lnTo>
                    <a:pt x="0" y="72835"/>
                  </a:lnTo>
                  <a:cubicBezTo>
                    <a:pt x="0" y="73660"/>
                    <a:pt x="676" y="74336"/>
                    <a:pt x="1501" y="74336"/>
                  </a:cubicBezTo>
                  <a:lnTo>
                    <a:pt x="52246" y="74336"/>
                  </a:lnTo>
                  <a:cubicBezTo>
                    <a:pt x="53076" y="74336"/>
                    <a:pt x="53747" y="73660"/>
                    <a:pt x="53747" y="72835"/>
                  </a:cubicBezTo>
                  <a:lnTo>
                    <a:pt x="53747" y="1501"/>
                  </a:lnTo>
                  <a:cubicBezTo>
                    <a:pt x="53747" y="675"/>
                    <a:pt x="53076" y="1"/>
                    <a:pt x="52246"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a:defRPr/>
              </a:pPr>
              <a:endParaRPr sz="2400">
                <a:solidFill>
                  <a:sysClr val="windowText" lastClr="000000"/>
                </a:solidFill>
                <a:latin typeface="+mj-lt"/>
              </a:endParaRPr>
            </a:p>
          </p:txBody>
        </p:sp>
      </p:grpSp>
      <p:grpSp>
        <p:nvGrpSpPr>
          <p:cNvPr id="5" name="Google Shape;443;p28">
            <a:extLst>
              <a:ext uri="{FF2B5EF4-FFF2-40B4-BE49-F238E27FC236}">
                <a16:creationId xmlns:a16="http://schemas.microsoft.com/office/drawing/2014/main" id="{7D95C459-4904-C68D-5BA6-5BEBB0A51469}"/>
              </a:ext>
            </a:extLst>
          </p:cNvPr>
          <p:cNvGrpSpPr/>
          <p:nvPr/>
        </p:nvGrpSpPr>
        <p:grpSpPr>
          <a:xfrm>
            <a:off x="751456" y="6016741"/>
            <a:ext cx="3997821" cy="212688"/>
            <a:chOff x="0" y="4397412"/>
            <a:chExt cx="4600713" cy="150450"/>
          </a:xfrm>
        </p:grpSpPr>
        <p:sp>
          <p:nvSpPr>
            <p:cNvPr id="6" name="Google Shape;444;p28">
              <a:extLst>
                <a:ext uri="{FF2B5EF4-FFF2-40B4-BE49-F238E27FC236}">
                  <a16:creationId xmlns:a16="http://schemas.microsoft.com/office/drawing/2014/main" id="{97DD97FE-9514-CBB5-1766-2DA7CF139C28}"/>
                </a:ext>
              </a:extLst>
            </p:cNvPr>
            <p:cNvSpPr/>
            <p:nvPr/>
          </p:nvSpPr>
          <p:spPr>
            <a:xfrm>
              <a:off x="0" y="4397412"/>
              <a:ext cx="4600713" cy="2416"/>
            </a:xfrm>
            <a:custGeom>
              <a:avLst/>
              <a:gdLst/>
              <a:ahLst/>
              <a:cxnLst/>
              <a:rect l="l" t="t" r="r" b="b"/>
              <a:pathLst>
                <a:path w="131402" h="69" extrusionOk="0">
                  <a:moveTo>
                    <a:pt x="0" y="1"/>
                  </a:moveTo>
                  <a:lnTo>
                    <a:pt x="0" y="69"/>
                  </a:lnTo>
                  <a:lnTo>
                    <a:pt x="131401" y="69"/>
                  </a:lnTo>
                  <a:lnTo>
                    <a:pt x="131401"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defRPr/>
              </a:pPr>
              <a:endParaRPr sz="2400">
                <a:solidFill>
                  <a:sysClr val="windowText" lastClr="000000"/>
                </a:solidFill>
                <a:latin typeface="+mj-lt"/>
              </a:endParaRPr>
            </a:p>
          </p:txBody>
        </p:sp>
        <p:sp>
          <p:nvSpPr>
            <p:cNvPr id="7" name="Google Shape;445;p28">
              <a:extLst>
                <a:ext uri="{FF2B5EF4-FFF2-40B4-BE49-F238E27FC236}">
                  <a16:creationId xmlns:a16="http://schemas.microsoft.com/office/drawing/2014/main" id="{6D8C4965-40AA-9824-90EF-8143D7653D75}"/>
                </a:ext>
              </a:extLst>
            </p:cNvPr>
            <p:cNvSpPr/>
            <p:nvPr/>
          </p:nvSpPr>
          <p:spPr>
            <a:xfrm>
              <a:off x="755786" y="4545586"/>
              <a:ext cx="305519" cy="2276"/>
            </a:xfrm>
            <a:custGeom>
              <a:avLst/>
              <a:gdLst/>
              <a:ahLst/>
              <a:cxnLst/>
              <a:rect l="l" t="t" r="r" b="b"/>
              <a:pathLst>
                <a:path w="8726" h="65" extrusionOk="0">
                  <a:moveTo>
                    <a:pt x="0" y="0"/>
                  </a:moveTo>
                  <a:lnTo>
                    <a:pt x="0" y="65"/>
                  </a:lnTo>
                  <a:lnTo>
                    <a:pt x="8726" y="65"/>
                  </a:lnTo>
                  <a:lnTo>
                    <a:pt x="8726" y="0"/>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defRPr/>
              </a:pPr>
              <a:endParaRPr sz="2400">
                <a:solidFill>
                  <a:sysClr val="windowText" lastClr="000000"/>
                </a:solidFill>
                <a:latin typeface="+mj-lt"/>
              </a:endParaRPr>
            </a:p>
          </p:txBody>
        </p:sp>
        <p:sp>
          <p:nvSpPr>
            <p:cNvPr id="8" name="Google Shape;446;p28">
              <a:extLst>
                <a:ext uri="{FF2B5EF4-FFF2-40B4-BE49-F238E27FC236}">
                  <a16:creationId xmlns:a16="http://schemas.microsoft.com/office/drawing/2014/main" id="{B253DC92-070A-2952-B8BC-D89066DF8EE6}"/>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a:defRPr/>
              </a:pPr>
              <a:endParaRPr sz="2400">
                <a:solidFill>
                  <a:sysClr val="windowText" lastClr="000000"/>
                </a:solidFill>
                <a:latin typeface="+mj-lt"/>
              </a:endParaRPr>
            </a:p>
          </p:txBody>
        </p:sp>
        <p:sp>
          <p:nvSpPr>
            <p:cNvPr id="9" name="Google Shape;447;p28">
              <a:extLst>
                <a:ext uri="{FF2B5EF4-FFF2-40B4-BE49-F238E27FC236}">
                  <a16:creationId xmlns:a16="http://schemas.microsoft.com/office/drawing/2014/main" id="{52D674C9-411A-5EF4-C472-841ADE4D6A57}"/>
                </a:ext>
              </a:extLst>
            </p:cNvPr>
            <p:cNvSpPr/>
            <p:nvPr/>
          </p:nvSpPr>
          <p:spPr>
            <a:xfrm>
              <a:off x="1070481" y="4460119"/>
              <a:ext cx="175833" cy="2311"/>
            </a:xfrm>
            <a:custGeom>
              <a:avLst/>
              <a:gdLst/>
              <a:ahLst/>
              <a:cxnLst/>
              <a:rect l="l" t="t" r="r" b="b"/>
              <a:pathLst>
                <a:path w="5022" h="66" extrusionOk="0">
                  <a:moveTo>
                    <a:pt x="1" y="1"/>
                  </a:moveTo>
                  <a:lnTo>
                    <a:pt x="1" y="65"/>
                  </a:lnTo>
                  <a:lnTo>
                    <a:pt x="5022" y="65"/>
                  </a:lnTo>
                  <a:lnTo>
                    <a:pt x="5022"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defRPr/>
              </a:pPr>
              <a:endParaRPr sz="2400">
                <a:solidFill>
                  <a:sysClr val="windowText" lastClr="000000"/>
                </a:solidFill>
                <a:latin typeface="+mj-lt"/>
              </a:endParaRPr>
            </a:p>
          </p:txBody>
        </p:sp>
        <p:sp>
          <p:nvSpPr>
            <p:cNvPr id="10" name="Google Shape;448;p28">
              <a:extLst>
                <a:ext uri="{FF2B5EF4-FFF2-40B4-BE49-F238E27FC236}">
                  <a16:creationId xmlns:a16="http://schemas.microsoft.com/office/drawing/2014/main" id="{D79350F9-CF50-CD34-AF34-5C4A884AC13D}"/>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defRPr/>
              </a:pPr>
              <a:endParaRPr sz="2400">
                <a:solidFill>
                  <a:sysClr val="windowText" lastClr="000000"/>
                </a:solidFill>
                <a:latin typeface="+mj-lt"/>
              </a:endParaRPr>
            </a:p>
          </p:txBody>
        </p:sp>
      </p:grpSp>
      <p:grpSp>
        <p:nvGrpSpPr>
          <p:cNvPr id="11" name="Group 10">
            <a:extLst>
              <a:ext uri="{FF2B5EF4-FFF2-40B4-BE49-F238E27FC236}">
                <a16:creationId xmlns:a16="http://schemas.microsoft.com/office/drawing/2014/main" id="{40A4AC7E-7B7D-8D39-2773-50E35608A0D7}"/>
              </a:ext>
            </a:extLst>
          </p:cNvPr>
          <p:cNvGrpSpPr/>
          <p:nvPr/>
        </p:nvGrpSpPr>
        <p:grpSpPr>
          <a:xfrm>
            <a:off x="5193310" y="1723122"/>
            <a:ext cx="6405655" cy="4270388"/>
            <a:chOff x="-842895" y="1189817"/>
            <a:chExt cx="6405655" cy="4270388"/>
          </a:xfrm>
        </p:grpSpPr>
        <p:sp>
          <p:nvSpPr>
            <p:cNvPr id="12" name="Rectangle: Rounded Corners 11">
              <a:extLst>
                <a:ext uri="{FF2B5EF4-FFF2-40B4-BE49-F238E27FC236}">
                  <a16:creationId xmlns:a16="http://schemas.microsoft.com/office/drawing/2014/main" id="{F9949E64-E4E3-D109-E643-327C05730E0E}"/>
                </a:ext>
              </a:extLst>
            </p:cNvPr>
            <p:cNvSpPr/>
            <p:nvPr/>
          </p:nvSpPr>
          <p:spPr>
            <a:xfrm>
              <a:off x="-842895" y="2145822"/>
              <a:ext cx="6405655" cy="3314383"/>
            </a:xfrm>
            <a:prstGeom prst="roundRect">
              <a:avLst>
                <a:gd name="adj" fmla="val 4729"/>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lnSpc>
                  <a:spcPct val="150000"/>
                </a:lnSpc>
                <a:defRPr/>
              </a:pPr>
              <a:r>
                <a:rPr lang="en-US" sz="2400" b="1" dirty="0" err="1">
                  <a:latin typeface="+mj-lt"/>
                </a:rPr>
                <a:t>Bài</a:t>
              </a:r>
              <a:r>
                <a:rPr lang="en-US" sz="2400" b="1" dirty="0">
                  <a:latin typeface="+mj-lt"/>
                </a:rPr>
                <a:t> </a:t>
              </a:r>
              <a:r>
                <a:rPr lang="en-US" sz="2400" b="1" dirty="0" err="1">
                  <a:latin typeface="+mj-lt"/>
                </a:rPr>
                <a:t>tập</a:t>
              </a:r>
              <a:r>
                <a:rPr lang="en-US" sz="2400" b="1" dirty="0">
                  <a:latin typeface="+mj-lt"/>
                </a:rPr>
                <a:t> 3: </a:t>
              </a:r>
              <a:r>
                <a:rPr lang="vi-VN" sz="2400" dirty="0">
                  <a:latin typeface="+mj-lt"/>
                </a:rPr>
                <a:t>Viết một đoạn văn ngắn nêu cảm nghĩ của em về hình ảnh người chiến sĩ Việt Nam trong bài thơ </a:t>
              </a:r>
              <a:r>
                <a:rPr lang="vi-VN" sz="2400" i="1" dirty="0">
                  <a:latin typeface="+mj-lt"/>
                </a:rPr>
                <a:t>Cô gái mũ nồi xanh</a:t>
              </a:r>
              <a:r>
                <a:rPr lang="vi-VN" sz="2400" dirty="0">
                  <a:latin typeface="+mj-lt"/>
                </a:rPr>
                <a:t>, trong đoạn văn có sử dụng biện pháp nối để liên kết câu. Chỉ ra biện pháp nối trong đoạn văn của em. </a:t>
              </a:r>
            </a:p>
          </p:txBody>
        </p:sp>
        <p:pic>
          <p:nvPicPr>
            <p:cNvPr id="13" name="Picture 12">
              <a:extLst>
                <a:ext uri="{FF2B5EF4-FFF2-40B4-BE49-F238E27FC236}">
                  <a16:creationId xmlns:a16="http://schemas.microsoft.com/office/drawing/2014/main" id="{51D64CFD-4AD1-109A-1946-EAB0D06447A8}"/>
                </a:ext>
              </a:extLst>
            </p:cNvPr>
            <p:cNvPicPr>
              <a:picLocks noChangeAspect="1"/>
            </p:cNvPicPr>
            <p:nvPr/>
          </p:nvPicPr>
          <p:blipFill>
            <a:blip r:embed="rId3"/>
            <a:stretch>
              <a:fillRect/>
            </a:stretch>
          </p:blipFill>
          <p:spPr>
            <a:xfrm>
              <a:off x="1785813" y="1189817"/>
              <a:ext cx="1148237" cy="840629"/>
            </a:xfrm>
            <a:prstGeom prst="rect">
              <a:avLst/>
            </a:prstGeom>
          </p:spPr>
        </p:pic>
      </p:grpSp>
      <p:sp>
        <p:nvSpPr>
          <p:cNvPr id="14" name="Pentagon 1">
            <a:extLst>
              <a:ext uri="{FF2B5EF4-FFF2-40B4-BE49-F238E27FC236}">
                <a16:creationId xmlns:a16="http://schemas.microsoft.com/office/drawing/2014/main" id="{687F0134-07B9-8C1A-80BC-A0D116A4E5B8}"/>
              </a:ext>
            </a:extLst>
          </p:cNvPr>
          <p:cNvSpPr/>
          <p:nvPr/>
        </p:nvSpPr>
        <p:spPr>
          <a:xfrm>
            <a:off x="751455" y="1873800"/>
            <a:ext cx="3997821" cy="539271"/>
          </a:xfrm>
          <a:prstGeom prst="homePlate">
            <a:avLst>
              <a:gd name="adj" fmla="val 33353"/>
            </a:avLst>
          </a:prstGeom>
          <a:solidFill>
            <a:schemeClr val="accent2"/>
          </a:solidFill>
          <a:ln w="25400" cap="flat" cmpd="sng" algn="ctr">
            <a:noFill/>
            <a:prstDash val="solid"/>
          </a:ln>
          <a:effectLst/>
        </p:spPr>
        <p:txBody>
          <a:bodyPr rtlCol="0" anchor="ctr"/>
          <a:lstStyle/>
          <a:p>
            <a:pPr algn="ctr">
              <a:buClrTx/>
              <a:defRPr/>
            </a:pPr>
            <a:r>
              <a:rPr lang="en-US" sz="2400" b="1">
                <a:solidFill>
                  <a:schemeClr val="bg1"/>
                </a:solidFill>
                <a:latin typeface="+mj-lt"/>
              </a:rPr>
              <a:t>LÀM VIỆC CÁ NHÂN</a:t>
            </a:r>
            <a:endParaRPr lang="en-US" sz="2400">
              <a:solidFill>
                <a:schemeClr val="bg1"/>
              </a:solidFill>
              <a:latin typeface="+mj-lt"/>
            </a:endParaRPr>
          </a:p>
        </p:txBody>
      </p:sp>
      <p:pic>
        <p:nvPicPr>
          <p:cNvPr id="15" name="Picture 14">
            <a:extLst>
              <a:ext uri="{FF2B5EF4-FFF2-40B4-BE49-F238E27FC236}">
                <a16:creationId xmlns:a16="http://schemas.microsoft.com/office/drawing/2014/main" id="{04ED502C-B164-266B-B402-D6899BFC79BC}"/>
              </a:ext>
            </a:extLst>
          </p:cNvPr>
          <p:cNvPicPr>
            <a:picLocks noChangeAspect="1"/>
          </p:cNvPicPr>
          <p:nvPr/>
        </p:nvPicPr>
        <p:blipFill>
          <a:blip r:embed="rId4"/>
          <a:stretch>
            <a:fillRect/>
          </a:stretch>
        </p:blipFill>
        <p:spPr>
          <a:xfrm>
            <a:off x="1946209" y="3286903"/>
            <a:ext cx="2359955" cy="2729838"/>
          </a:xfrm>
          <a:prstGeom prst="rect">
            <a:avLst/>
          </a:prstGeom>
        </p:spPr>
      </p:pic>
    </p:spTree>
    <p:extLst>
      <p:ext uri="{BB962C8B-B14F-4D97-AF65-F5344CB8AC3E}">
        <p14:creationId xmlns:p14="http://schemas.microsoft.com/office/powerpoint/2010/main" val="48970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745</Words>
  <Application>Microsoft Office PowerPoint</Application>
  <PresentationFormat>Widescreen</PresentationFormat>
  <Paragraphs>27</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UTM Avo</vt:lpstr>
      <vt:lpstr>2_Office Theme</vt:lpstr>
      <vt:lpstr>Tuần 33 Luyện từ và câu: Luyện tập liên kết câu bằng từ ngữ nối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Monkey</cp:lastModifiedBy>
  <cp:revision>109</cp:revision>
  <dcterms:created xsi:type="dcterms:W3CDTF">2023-10-19T01:39:18Z</dcterms:created>
  <dcterms:modified xsi:type="dcterms:W3CDTF">2025-03-27T02:33:48Z</dcterms:modified>
</cp:coreProperties>
</file>