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1"/>
  </p:notesMasterIdLst>
  <p:sldIdLst>
    <p:sldId id="8333" r:id="rId3"/>
    <p:sldId id="257" r:id="rId4"/>
    <p:sldId id="8342" r:id="rId5"/>
    <p:sldId id="8365" r:id="rId6"/>
    <p:sldId id="8372" r:id="rId7"/>
    <p:sldId id="8383" r:id="rId8"/>
    <p:sldId id="8384" r:id="rId9"/>
    <p:sldId id="8385" r:id="rId10"/>
    <p:sldId id="8386" r:id="rId11"/>
    <p:sldId id="8387" r:id="rId12"/>
    <p:sldId id="8388" r:id="rId13"/>
    <p:sldId id="8373" r:id="rId14"/>
    <p:sldId id="8374" r:id="rId15"/>
    <p:sldId id="8389" r:id="rId16"/>
    <p:sldId id="8390" r:id="rId17"/>
    <p:sldId id="8391" r:id="rId18"/>
    <p:sldId id="277" r:id="rId19"/>
    <p:sldId id="833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3381"/>
    <a:srgbClr val="F9E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5" d="100"/>
          <a:sy n="35" d="100"/>
        </p:scale>
        <p:origin x="2100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C7240-6D4B-44FD-A372-729BE25BF68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F56BD-11ED-4512-A0AA-EBD0FE28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6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5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3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78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4" y="390289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003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8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4" y="355786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43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2" y="463644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00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3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9" y="1915802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8" y="6328403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30" y="5790271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1" y="6132727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9" y="521471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2" y="5397671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35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6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638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54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5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48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9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901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2" y="5837986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2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9" y="2559715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160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660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A0D39E0-2E60-424B-8D67-551B1BFDF672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702056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3" r:id="rId4"/>
    <p:sldLayoutId id="2147483684" r:id="rId5"/>
    <p:sldLayoutId id="2147483685" r:id="rId6"/>
    <p:sldLayoutId id="2147483687" r:id="rId7"/>
    <p:sldLayoutId id="2147483688" r:id="rId8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7B42C4-7E46-4793-9827-97B0F44A4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4420" y="1353132"/>
            <a:ext cx="5096698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B5BB69-D553-38A1-1C9D-505795664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78" y="555329"/>
            <a:ext cx="5934615" cy="3499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DFC6F7-E615-EE51-668A-858D89EDFD23}"/>
              </a:ext>
            </a:extLst>
          </p:cNvPr>
          <p:cNvSpPr txBox="1"/>
          <p:nvPr/>
        </p:nvSpPr>
        <p:spPr>
          <a:xfrm>
            <a:off x="1119077" y="4142508"/>
            <a:ext cx="10045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e) Những bạn nào trồng được ít cây hơn bạn Liên?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77930-5DF3-CD0B-6A21-06117650275A}"/>
              </a:ext>
            </a:extLst>
          </p:cNvPr>
          <p:cNvSpPr txBox="1"/>
          <p:nvPr/>
        </p:nvSpPr>
        <p:spPr>
          <a:xfrm>
            <a:off x="1299829" y="4854889"/>
            <a:ext cx="100451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bạn trồng được ít cây hơn bạn Liên là Lan, Hòa và Dũng.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84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</a:rPr>
              <a:t>a) Hoàn thành bảng dưới đây: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143A1-163C-2E30-456E-0C6E0EE05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539" y="1616259"/>
            <a:ext cx="9769117" cy="3838243"/>
          </a:xfrm>
          <a:prstGeom prst="rect">
            <a:avLst/>
          </a:prstGeom>
        </p:spPr>
      </p:pic>
      <p:pic>
        <p:nvPicPr>
          <p:cNvPr id="1026" name="Picture 2" descr="Toán lớp 5 Cánh diều Bài 88: Ôn tập về một số yếu tố thống kê và xác suất | Giải Toán lớp 5">
            <a:extLst>
              <a:ext uri="{FF2B5EF4-FFF2-40B4-BE49-F238E27FC236}">
                <a16:creationId xmlns:a16="http://schemas.microsoft.com/office/drawing/2014/main" id="{9C7D5BF6-069F-969A-5F4A-D98C486E3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80" y="1480805"/>
            <a:ext cx="9908880" cy="45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1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</a:rPr>
              <a:t>b) Dựa vào kết quả ở câu a hoàn thành biểu đồ dưới đây: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35C0B3-5114-C309-2B08-B23C228E4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808" y="1911866"/>
            <a:ext cx="8739112" cy="4265649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C79DC9F-C788-6B81-FFA1-56D3F90A3F79}"/>
              </a:ext>
            </a:extLst>
          </p:cNvPr>
          <p:cNvSpPr/>
          <p:nvPr/>
        </p:nvSpPr>
        <p:spPr>
          <a:xfrm>
            <a:off x="3572540" y="4125433"/>
            <a:ext cx="478465" cy="457200"/>
          </a:xfrm>
          <a:prstGeom prst="roundRect">
            <a:avLst/>
          </a:prstGeom>
          <a:ln w="57150">
            <a:solidFill>
              <a:srgbClr val="BB338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4019A95-A4FC-2ACA-A5A8-86714D9B256D}"/>
              </a:ext>
            </a:extLst>
          </p:cNvPr>
          <p:cNvSpPr/>
          <p:nvPr/>
        </p:nvSpPr>
        <p:spPr>
          <a:xfrm>
            <a:off x="4572001" y="5603359"/>
            <a:ext cx="871870" cy="457200"/>
          </a:xfrm>
          <a:prstGeom prst="roundRect">
            <a:avLst/>
          </a:prstGeom>
          <a:ln w="57150">
            <a:solidFill>
              <a:srgbClr val="BB338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Táo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4CECD70-9124-0D4B-A621-1B9847789503}"/>
              </a:ext>
            </a:extLst>
          </p:cNvPr>
          <p:cNvSpPr/>
          <p:nvPr/>
        </p:nvSpPr>
        <p:spPr>
          <a:xfrm>
            <a:off x="4763387" y="3646968"/>
            <a:ext cx="478465" cy="457200"/>
          </a:xfrm>
          <a:prstGeom prst="roundRect">
            <a:avLst/>
          </a:prstGeom>
          <a:ln w="57150">
            <a:solidFill>
              <a:srgbClr val="BB338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2B15E2A-A08E-6F58-3D1C-28E7F6E4C12F}"/>
              </a:ext>
            </a:extLst>
          </p:cNvPr>
          <p:cNvSpPr/>
          <p:nvPr/>
        </p:nvSpPr>
        <p:spPr>
          <a:xfrm>
            <a:off x="5901071" y="4444410"/>
            <a:ext cx="478465" cy="457200"/>
          </a:xfrm>
          <a:prstGeom prst="roundRect">
            <a:avLst/>
          </a:prstGeom>
          <a:ln w="57150">
            <a:solidFill>
              <a:srgbClr val="BB338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93258D-7834-CE88-B5BF-288A6048A791}"/>
              </a:ext>
            </a:extLst>
          </p:cNvPr>
          <p:cNvSpPr/>
          <p:nvPr/>
        </p:nvSpPr>
        <p:spPr>
          <a:xfrm>
            <a:off x="6751674" y="5613991"/>
            <a:ext cx="1073889" cy="457200"/>
          </a:xfrm>
          <a:prstGeom prst="roundRect">
            <a:avLst/>
          </a:prstGeom>
          <a:ln w="57150">
            <a:solidFill>
              <a:srgbClr val="BB338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Chuối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F83982-76A1-DFE1-171F-53707A439ECD}"/>
              </a:ext>
            </a:extLst>
          </p:cNvPr>
          <p:cNvSpPr/>
          <p:nvPr/>
        </p:nvSpPr>
        <p:spPr>
          <a:xfrm>
            <a:off x="7038754" y="2190308"/>
            <a:ext cx="616688" cy="457200"/>
          </a:xfrm>
          <a:prstGeom prst="roundRect">
            <a:avLst/>
          </a:prstGeom>
          <a:ln w="57150">
            <a:solidFill>
              <a:srgbClr val="BB338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A54A450-A6B8-C4DB-08B8-0F0584BEFA2C}"/>
              </a:ext>
            </a:extLst>
          </p:cNvPr>
          <p:cNvSpPr/>
          <p:nvPr/>
        </p:nvSpPr>
        <p:spPr>
          <a:xfrm>
            <a:off x="8070112" y="5613991"/>
            <a:ext cx="893136" cy="457200"/>
          </a:xfrm>
          <a:prstGeom prst="roundRect">
            <a:avLst/>
          </a:prstGeom>
          <a:ln w="57150">
            <a:solidFill>
              <a:srgbClr val="BB338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Xoài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009A9F9-0D2F-1721-2E67-E48B27070BD5}"/>
              </a:ext>
            </a:extLst>
          </p:cNvPr>
          <p:cNvSpPr/>
          <p:nvPr/>
        </p:nvSpPr>
        <p:spPr>
          <a:xfrm>
            <a:off x="8282764" y="3923415"/>
            <a:ext cx="478465" cy="457200"/>
          </a:xfrm>
          <a:prstGeom prst="roundRect">
            <a:avLst/>
          </a:prstGeom>
          <a:ln w="57150">
            <a:solidFill>
              <a:srgbClr val="BB338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001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5" y="498386"/>
            <a:ext cx="10001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Quan sát biểu đồ và trả lời các câu hỏi: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F2EC1-F378-A6AF-8668-92D4066C0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484" y="1219026"/>
            <a:ext cx="3910456" cy="38210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2789CD-C167-1023-309F-398E7D7C38DE}"/>
              </a:ext>
            </a:extLst>
          </p:cNvPr>
          <p:cNvSpPr txBox="1"/>
          <p:nvPr/>
        </p:nvSpPr>
        <p:spPr>
          <a:xfrm>
            <a:off x="1094932" y="1582907"/>
            <a:ext cx="645418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a) Bao nhiêu phần trăm sản phẩm làm từ thủy tinh được tái chế?</a:t>
            </a:r>
          </a:p>
          <a:p>
            <a:pPr lvl="0" algn="just">
              <a:defRPr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b) Bao nhiêu phần trăm sản phẩm làm từ nhôm được tái chế?</a:t>
            </a:r>
          </a:p>
          <a:p>
            <a:pPr lvl="0" algn="just">
              <a:defRPr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c) Sản phẩm làm từ chất liệu gì được tái chế nhiều nhất? Sản phẩm làm từ chất liệu gì được tái chế ít nhất?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5" y="498386"/>
            <a:ext cx="10001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sát biểu đồ và trả lời các câu hỏi: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F2EC1-F378-A6AF-8668-92D4066C0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484" y="1219026"/>
            <a:ext cx="3910456" cy="38210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2789CD-C167-1023-309F-398E7D7C38DE}"/>
              </a:ext>
            </a:extLst>
          </p:cNvPr>
          <p:cNvSpPr txBox="1"/>
          <p:nvPr/>
        </p:nvSpPr>
        <p:spPr>
          <a:xfrm>
            <a:off x="1094932" y="1582907"/>
            <a:ext cx="64541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Bao nhiêu phần trăm sản phẩm làm từ thủy tinh được tái chế?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A91253-FA2E-9562-5448-6C65AB9DF7C6}"/>
              </a:ext>
            </a:extLst>
          </p:cNvPr>
          <p:cNvSpPr txBox="1"/>
          <p:nvPr/>
        </p:nvSpPr>
        <p:spPr>
          <a:xfrm>
            <a:off x="1094932" y="3039567"/>
            <a:ext cx="64541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phần trăm sản phẩm làm từ thủy tinh được tái chế là: 25%</a:t>
            </a:r>
          </a:p>
        </p:txBody>
      </p:sp>
    </p:spTree>
    <p:extLst>
      <p:ext uri="{BB962C8B-B14F-4D97-AF65-F5344CB8AC3E}">
        <p14:creationId xmlns:p14="http://schemas.microsoft.com/office/powerpoint/2010/main" val="22286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5" y="498386"/>
            <a:ext cx="10001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sát biểu đồ và trả lời các câu hỏi: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F2EC1-F378-A6AF-8668-92D4066C0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484" y="1219026"/>
            <a:ext cx="3910456" cy="38210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2789CD-C167-1023-309F-398E7D7C38DE}"/>
              </a:ext>
            </a:extLst>
          </p:cNvPr>
          <p:cNvSpPr txBox="1"/>
          <p:nvPr/>
        </p:nvSpPr>
        <p:spPr>
          <a:xfrm>
            <a:off x="1094932" y="1582907"/>
            <a:ext cx="64541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Bao nhiêu phần trăm sản phẩm làm từ nhôm được tái chế?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A91253-FA2E-9562-5448-6C65AB9DF7C6}"/>
              </a:ext>
            </a:extLst>
          </p:cNvPr>
          <p:cNvSpPr txBox="1"/>
          <p:nvPr/>
        </p:nvSpPr>
        <p:spPr>
          <a:xfrm>
            <a:off x="1094932" y="3039567"/>
            <a:ext cx="64541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phần trăm sản phẩm làm từ nhôm được tái chế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defRPr/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100% – 20% – 25% – 10% = 45%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0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5" y="498386"/>
            <a:ext cx="10001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sát biểu đồ và trả lời các câu hỏi: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F2EC1-F378-A6AF-8668-92D4066C0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484" y="1219026"/>
            <a:ext cx="3910456" cy="38210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2789CD-C167-1023-309F-398E7D7C38DE}"/>
              </a:ext>
            </a:extLst>
          </p:cNvPr>
          <p:cNvSpPr txBox="1"/>
          <p:nvPr/>
        </p:nvSpPr>
        <p:spPr>
          <a:xfrm>
            <a:off x="1094932" y="1582907"/>
            <a:ext cx="64541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Sản phẩm làm từ chất liệu gì được tái chế nhiều nhất? Sản phẩm làm từ chất liệu gì được tái chế ít nhất?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A91253-FA2E-9562-5448-6C65AB9DF7C6}"/>
              </a:ext>
            </a:extLst>
          </p:cNvPr>
          <p:cNvSpPr txBox="1"/>
          <p:nvPr/>
        </p:nvSpPr>
        <p:spPr>
          <a:xfrm>
            <a:off x="1094932" y="3039567"/>
            <a:ext cx="645418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 phẩm làm từ chất liệu nhôm được tái chế nhiều nhất.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 phẩm làm từ chất liệu nhựa được tái chế ít nhất.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8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5" y="-122891"/>
            <a:ext cx="12637359" cy="75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8" name="Google Shape;2678;p52"/>
          <p:cNvGrpSpPr/>
          <p:nvPr/>
        </p:nvGrpSpPr>
        <p:grpSpPr>
          <a:xfrm rot="423337">
            <a:off x="782189" y="20480"/>
            <a:ext cx="1166451" cy="1760107"/>
            <a:chOff x="6793950" y="864075"/>
            <a:chExt cx="1498068" cy="2727807"/>
          </a:xfrm>
        </p:grpSpPr>
        <p:sp>
          <p:nvSpPr>
            <p:cNvPr id="2679" name="Google Shape;2679;p52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680" name="Google Shape;2680;p52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2681" name="Google Shape;2681;p52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52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52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52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52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52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52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52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52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52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52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52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52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52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52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52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52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52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52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52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52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52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52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52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52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52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52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52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2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2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52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52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2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52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52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2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2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52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52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52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2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2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52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52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52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52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52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52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52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52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52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52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52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52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52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52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52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52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52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52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52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52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52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52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5" name="Google Shape;2745;p52"/>
          <p:cNvGrpSpPr/>
          <p:nvPr/>
        </p:nvGrpSpPr>
        <p:grpSpPr>
          <a:xfrm flipH="1">
            <a:off x="8781598" y="-69200"/>
            <a:ext cx="1698933" cy="2057941"/>
            <a:chOff x="479975" y="1424662"/>
            <a:chExt cx="2085456" cy="3254587"/>
          </a:xfrm>
        </p:grpSpPr>
        <p:sp>
          <p:nvSpPr>
            <p:cNvPr id="2746" name="Google Shape;2746;p52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7" name="Google Shape;2747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8" name="Google Shape;2748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9" name="Google Shape;2749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0" name="Google Shape;2750;p52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1" name="Google Shape;2751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3" name="Google Shape;2753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4" name="Google Shape;2754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5" name="Google Shape;2755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6" name="Google Shape;2756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7" name="Google Shape;2757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8" name="Google Shape;2758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9" name="Google Shape;2759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0" name="Google Shape;2760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1" name="Google Shape;2761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2" name="Google Shape;2762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3" name="Google Shape;2763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4" name="Google Shape;2764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5" name="Google Shape;2765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6" name="Google Shape;2766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7" name="Google Shape;2767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8" name="Google Shape;2768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9" name="Google Shape;2769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0" name="Google Shape;2770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1" name="Google Shape;2771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2" name="Google Shape;2772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3" name="Google Shape;2773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4" name="Google Shape;2774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5" name="Google Shape;2775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6" name="Google Shape;2776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7" name="Google Shape;2777;p52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8" name="Google Shape;2778;p52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9" name="Google Shape;2779;p52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0" name="Google Shape;2780;p52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1" name="Google Shape;2781;p52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2" name="Google Shape;2782;p52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3" name="Google Shape;2783;p52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4" name="Google Shape;2784;p52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5" name="Google Shape;2785;p52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6" name="Google Shape;2786;p52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7" name="Google Shape;2787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8" name="Google Shape;2788;p52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9" name="Google Shape;2789;p52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0" name="Google Shape;2790;p52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1" name="Google Shape;2791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2" name="Google Shape;2792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3" name="Google Shape;2793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4" name="Google Shape;2794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5" name="Google Shape;2795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6" name="Google Shape;2796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7" name="Google Shape;2797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8" name="Google Shape;2798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9" name="Google Shape;2799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0" name="Google Shape;2800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1" name="Google Shape;2801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2" name="Google Shape;2802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3" name="Google Shape;2803;p52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4" name="Google Shape;2804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5" name="Google Shape;2805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6" name="Google Shape;2806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7" name="Google Shape;2807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8" name="Google Shape;2808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9" name="Google Shape;2809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0" name="Google Shape;2810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1" name="Google Shape;2811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2" name="Google Shape;2812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3" name="Google Shape;2813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4" name="Google Shape;2814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6" name="Google Shape;2816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7" name="Google Shape;2817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8" name="Google Shape;2818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9" name="Google Shape;2819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0" name="Google Shape;2820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1" name="Google Shape;2821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2" name="Google Shape;2822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3" name="Google Shape;2823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4" name="Google Shape;2824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5" name="Google Shape;2825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6" name="Google Shape;2826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7" name="Google Shape;2827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8" name="Google Shape;2828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9" name="Google Shape;2829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0" name="Google Shape;2830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1" name="Google Shape;2831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2" name="Google Shape;2832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3" name="Google Shape;2833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4" name="Google Shape;2834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5" name="Google Shape;2835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6" name="Google Shape;2836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7" name="Google Shape;2837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8" name="Google Shape;2838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9" name="Google Shape;2839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0" name="Google Shape;2840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1" name="Google Shape;2841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2" name="Google Shape;2842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3" name="Google Shape;2843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4" name="Google Shape;2844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5" name="Google Shape;2845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6" name="Google Shape;2846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7" name="Google Shape;2847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8" name="Google Shape;2848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9" name="Google Shape;2849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0" name="Google Shape;2850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1" name="Google Shape;2851;p52"/>
            <p:cNvSpPr/>
            <p:nvPr/>
          </p:nvSpPr>
          <p:spPr>
            <a:xfrm rot="-799569">
              <a:off x="1274416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2" name="Google Shape;2852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3" name="Google Shape;2853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4" name="Google Shape;2854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5" name="Google Shape;2855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6" name="Google Shape;2856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7" name="Google Shape;2857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8" name="Google Shape;2858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9" name="Google Shape;2859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0" name="Google Shape;2860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1" name="Google Shape;2861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2" name="Google Shape;2862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3" name="Google Shape;2863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4" name="Google Shape;2864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5" name="Google Shape;2865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6" name="Google Shape;2866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7" name="Google Shape;2867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8" name="Google Shape;2868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9" name="Google Shape;2869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0" name="Google Shape;2870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1" name="Google Shape;2871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2" name="Google Shape;2872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3" name="Google Shape;2873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4" name="Google Shape;2874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5" name="Google Shape;2875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6" name="Google Shape;2876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7" name="Google Shape;2877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8" name="Google Shape;2878;p52"/>
            <p:cNvSpPr/>
            <p:nvPr/>
          </p:nvSpPr>
          <p:spPr>
            <a:xfrm rot="-799569">
              <a:off x="1291923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9" name="Google Shape;2879;p52"/>
            <p:cNvSpPr/>
            <p:nvPr/>
          </p:nvSpPr>
          <p:spPr>
            <a:xfrm rot="-799569">
              <a:off x="1307686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0" name="Google Shape;2880;p52"/>
            <p:cNvSpPr/>
            <p:nvPr/>
          </p:nvSpPr>
          <p:spPr>
            <a:xfrm rot="-799569">
              <a:off x="1401813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1" name="Google Shape;2881;p52"/>
            <p:cNvSpPr/>
            <p:nvPr/>
          </p:nvSpPr>
          <p:spPr>
            <a:xfrm rot="-799569">
              <a:off x="1456952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2" name="Google Shape;2882;p52"/>
            <p:cNvSpPr/>
            <p:nvPr/>
          </p:nvSpPr>
          <p:spPr>
            <a:xfrm rot="-799569">
              <a:off x="1445394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3" name="Google Shape;2883;p52"/>
            <p:cNvSpPr/>
            <p:nvPr/>
          </p:nvSpPr>
          <p:spPr>
            <a:xfrm rot="-799569">
              <a:off x="1344881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4" name="Google Shape;2884;p52"/>
            <p:cNvSpPr/>
            <p:nvPr/>
          </p:nvSpPr>
          <p:spPr>
            <a:xfrm rot="-799569">
              <a:off x="1346375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5" name="Google Shape;2885;p52"/>
            <p:cNvSpPr/>
            <p:nvPr/>
          </p:nvSpPr>
          <p:spPr>
            <a:xfrm rot="-799569">
              <a:off x="1393779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6" name="Google Shape;2886;p52"/>
            <p:cNvSpPr/>
            <p:nvPr/>
          </p:nvSpPr>
          <p:spPr>
            <a:xfrm rot="-799569">
              <a:off x="1412670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7" name="Google Shape;2887;p52"/>
            <p:cNvSpPr/>
            <p:nvPr/>
          </p:nvSpPr>
          <p:spPr>
            <a:xfrm rot="-799569">
              <a:off x="1377513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8" name="Google Shape;2888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9" name="Google Shape;2889;p52"/>
            <p:cNvSpPr/>
            <p:nvPr/>
          </p:nvSpPr>
          <p:spPr>
            <a:xfrm rot="-799569">
              <a:off x="1291263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0" name="Google Shape;2890;p52"/>
            <p:cNvSpPr/>
            <p:nvPr/>
          </p:nvSpPr>
          <p:spPr>
            <a:xfrm rot="-799569">
              <a:off x="1797241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1" name="Google Shape;2891;p52"/>
            <p:cNvSpPr/>
            <p:nvPr/>
          </p:nvSpPr>
          <p:spPr>
            <a:xfrm rot="-799569">
              <a:off x="1543785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2" name="Google Shape;2892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3" name="Google Shape;2893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4" name="Google Shape;2894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5" name="Google Shape;2895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6" name="Google Shape;2896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7" name="Google Shape;2897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8" name="Google Shape;2898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9" name="Google Shape;2899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0" name="Google Shape;2900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1" name="Google Shape;2901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2" name="Google Shape;2902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3" name="Google Shape;2903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4" name="Google Shape;2904;p52"/>
            <p:cNvSpPr/>
            <p:nvPr/>
          </p:nvSpPr>
          <p:spPr>
            <a:xfrm rot="-799569">
              <a:off x="1815498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5" name="Google Shape;2905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6" name="Google Shape;2906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7" name="Google Shape;2907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8" name="Google Shape;2908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9" name="Google Shape;2909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0" name="Google Shape;2910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1" name="Google Shape;2911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2" name="Google Shape;2912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3" name="Google Shape;2913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4" name="Google Shape;2914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5" name="Google Shape;2915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6" name="Google Shape;2916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7" name="Google Shape;2917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8" name="Google Shape;2918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9" name="Google Shape;2919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0" name="Google Shape;2920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1" name="Google Shape;2921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2" name="Google Shape;2922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3" name="Google Shape;2923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4" name="Google Shape;2924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5" name="Google Shape;2925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6" name="Google Shape;2926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7" name="Google Shape;2927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8" name="Google Shape;2928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9" name="Google Shape;2929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0" name="Google Shape;2930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1" name="Google Shape;2931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2" name="Google Shape;2932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3" name="Google Shape;2933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4" name="Google Shape;2934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5" name="Google Shape;2935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6" name="Google Shape;2936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7" name="Google Shape;2937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8" name="Google Shape;2938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9" name="Google Shape;2939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0" name="Google Shape;2940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1" name="Google Shape;2941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2" name="Google Shape;2942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3" name="Google Shape;2943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4" name="Google Shape;2944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5" name="Google Shape;2945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6" name="Google Shape;2946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7" name="Google Shape;2947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8" name="Google Shape;2948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49" name="Google Shape;2949;p52"/>
          <p:cNvGrpSpPr/>
          <p:nvPr/>
        </p:nvGrpSpPr>
        <p:grpSpPr>
          <a:xfrm>
            <a:off x="9902333" y="1186001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4136494" y="2803155"/>
            <a:ext cx="5812119" cy="173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thành BTVN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bài học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F7074-A392-A0DD-BA1C-0A92016EC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220" y="1358934"/>
            <a:ext cx="516376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7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349149" y="-1023663"/>
            <a:ext cx="9754962" cy="8512059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D92A5-EF58-601F-7F83-83CF6DA92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081" y="1350464"/>
            <a:ext cx="8013096" cy="30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263839" y="-896350"/>
            <a:ext cx="9852975" cy="8528394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82A07-D49F-ED7E-50DA-C8100FEDC52A}"/>
              </a:ext>
            </a:extLst>
          </p:cNvPr>
          <p:cNvPicPr/>
          <p:nvPr/>
        </p:nvPicPr>
        <p:blipFill>
          <a:blip r:embed="rId9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197350" y="730885"/>
            <a:ext cx="295148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圆角矩形 1">
            <a:extLst>
              <a:ext uri="{FF2B5EF4-FFF2-40B4-BE49-F238E27FC236}">
                <a16:creationId xmlns:a16="http://schemas.microsoft.com/office/drawing/2014/main" id="{1BBC313A-DD82-F76C-86CE-F270BA40F525}"/>
              </a:ext>
            </a:extLst>
          </p:cNvPr>
          <p:cNvSpPr/>
          <p:nvPr/>
        </p:nvSpPr>
        <p:spPr>
          <a:xfrm>
            <a:off x="2076133" y="0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….</a:t>
            </a:r>
          </a:p>
        </p:txBody>
      </p:sp>
      <p:pic>
        <p:nvPicPr>
          <p:cNvPr id="12" name="Picture 11" descr="Picture1">
            <a:extLst>
              <a:ext uri="{FF2B5EF4-FFF2-40B4-BE49-F238E27FC236}">
                <a16:creationId xmlns:a16="http://schemas.microsoft.com/office/drawing/2014/main" id="{60DA3C1D-ED59-CC66-F116-09E116A6DC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4255" y="1057910"/>
            <a:ext cx="1957070" cy="774065"/>
          </a:xfrm>
          <a:prstGeom prst="rect">
            <a:avLst/>
          </a:prstGeom>
        </p:spPr>
      </p:pic>
      <p:pic>
        <p:nvPicPr>
          <p:cNvPr id="17" name="Picture 1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D76A2F-D881-3B16-4C6A-9188338C1C9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/>
        </p:blipFill>
        <p:spPr>
          <a:xfrm>
            <a:off x="111983" y="3401527"/>
            <a:ext cx="3638058" cy="38258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AD84BB-E4F8-1623-FF46-D682273E65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6157" y="2140093"/>
            <a:ext cx="7706012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E39E66-581B-770F-CE9E-EF0A2FEC7F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1418" y="1226132"/>
            <a:ext cx="5736833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28776" y="384086"/>
            <a:ext cx="101060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Để biểu thị số cây do từng học sinh trong nhóm Sao Mai trồng ở vườn trường, người ta đã dùng biểu đồ dưới đây: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AED441-1C8B-5630-D7E1-A3D6D5987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52" y="1469729"/>
            <a:ext cx="7442901" cy="438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A16A52-DA98-86F2-F6CB-CB0406F17022}"/>
              </a:ext>
            </a:extLst>
          </p:cNvPr>
          <p:cNvSpPr txBox="1"/>
          <p:nvPr/>
        </p:nvSpPr>
        <p:spPr>
          <a:xfrm>
            <a:off x="1360967" y="1052623"/>
            <a:ext cx="101540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Dựa vào biểu đồ, hãy trả lời các câu hỏi sau: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Có mấy học sinh trong nhóm Sao Mai? Mỗi học sinh trồng được bao nhiêu cây?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Bạn nào trồng được nhiều cây nhất?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Bạn nào trồng được ít cây nhất?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 Những bạn nào trồng được nhiều cây hơn bạn Dũng?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e) Những bạn nào trồng được ít cây hơn bạn Liên?</a:t>
            </a:r>
          </a:p>
        </p:txBody>
      </p:sp>
    </p:spTree>
    <p:extLst>
      <p:ext uri="{BB962C8B-B14F-4D97-AF65-F5344CB8AC3E}">
        <p14:creationId xmlns:p14="http://schemas.microsoft.com/office/powerpoint/2010/main" val="28007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B5BB69-D553-38A1-1C9D-505795664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78" y="555329"/>
            <a:ext cx="5934615" cy="3499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DFC6F7-E615-EE51-668A-858D89EDFD23}"/>
              </a:ext>
            </a:extLst>
          </p:cNvPr>
          <p:cNvSpPr txBox="1"/>
          <p:nvPr/>
        </p:nvSpPr>
        <p:spPr>
          <a:xfrm>
            <a:off x="1321095" y="4046815"/>
            <a:ext cx="100451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Có mấy học sinh trong nhóm Sao Mai? Mỗi học sinh trồng được bao nhiêu cây?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77930-5DF3-CD0B-6A21-06117650275A}"/>
              </a:ext>
            </a:extLst>
          </p:cNvPr>
          <p:cNvSpPr txBox="1"/>
          <p:nvPr/>
        </p:nvSpPr>
        <p:spPr>
          <a:xfrm>
            <a:off x="1374257" y="4918685"/>
            <a:ext cx="10045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5 học sinh trong nhóm Sao Mai.</a:t>
            </a:r>
            <a:endParaRPr lang="vi-VN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09B3BC-6E44-C1A8-48AF-73C427C51863}"/>
              </a:ext>
            </a:extLst>
          </p:cNvPr>
          <p:cNvSpPr txBox="1"/>
          <p:nvPr/>
        </p:nvSpPr>
        <p:spPr>
          <a:xfrm>
            <a:off x="1363624" y="5418415"/>
            <a:ext cx="10045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Lan: 3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Liên: 5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Mai: 8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Dũng: 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endParaRPr lang="vi-VN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B5BB69-D553-38A1-1C9D-505795664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78" y="555329"/>
            <a:ext cx="5934615" cy="3499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DFC6F7-E615-EE51-668A-858D89EDFD23}"/>
              </a:ext>
            </a:extLst>
          </p:cNvPr>
          <p:cNvSpPr txBox="1"/>
          <p:nvPr/>
        </p:nvSpPr>
        <p:spPr>
          <a:xfrm>
            <a:off x="1119077" y="4142508"/>
            <a:ext cx="10045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Bạn nào trồng được nhiều cây nhất?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77930-5DF3-CD0B-6A21-06117650275A}"/>
              </a:ext>
            </a:extLst>
          </p:cNvPr>
          <p:cNvSpPr txBox="1"/>
          <p:nvPr/>
        </p:nvSpPr>
        <p:spPr>
          <a:xfrm>
            <a:off x="1374257" y="4918685"/>
            <a:ext cx="10045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Mai trồng được nhiều cây nhất.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9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B5BB69-D553-38A1-1C9D-505795664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78" y="555329"/>
            <a:ext cx="5934615" cy="3499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DFC6F7-E615-EE51-668A-858D89EDFD23}"/>
              </a:ext>
            </a:extLst>
          </p:cNvPr>
          <p:cNvSpPr txBox="1"/>
          <p:nvPr/>
        </p:nvSpPr>
        <p:spPr>
          <a:xfrm>
            <a:off x="1119077" y="4142508"/>
            <a:ext cx="100451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Bạn nào trồng được ít cây nhất?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77930-5DF3-CD0B-6A21-06117650275A}"/>
              </a:ext>
            </a:extLst>
          </p:cNvPr>
          <p:cNvSpPr txBox="1"/>
          <p:nvPr/>
        </p:nvSpPr>
        <p:spPr>
          <a:xfrm>
            <a:off x="1374257" y="4918685"/>
            <a:ext cx="10045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Hòa trồng được ít cây nhất.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6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B5BB69-D553-38A1-1C9D-505795664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78" y="555329"/>
            <a:ext cx="5934615" cy="3499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DFC6F7-E615-EE51-668A-858D89EDFD23}"/>
              </a:ext>
            </a:extLst>
          </p:cNvPr>
          <p:cNvSpPr txBox="1"/>
          <p:nvPr/>
        </p:nvSpPr>
        <p:spPr>
          <a:xfrm>
            <a:off x="1119077" y="4142508"/>
            <a:ext cx="10045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Những bạn nào trồng được nhiều cây hơn bạn Dũng?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77930-5DF3-CD0B-6A21-06117650275A}"/>
              </a:ext>
            </a:extLst>
          </p:cNvPr>
          <p:cNvSpPr txBox="1"/>
          <p:nvPr/>
        </p:nvSpPr>
        <p:spPr>
          <a:xfrm>
            <a:off x="1299829" y="4854889"/>
            <a:ext cx="100451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bạn trồng được nhiều cây hơn bạn Dũng là Mai và Liên.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7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537</Words>
  <Application>Microsoft Office PowerPoint</Application>
  <PresentationFormat>Widescreen</PresentationFormat>
  <Paragraphs>56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宋体</vt:lpstr>
      <vt:lpstr>Arial</vt:lpstr>
      <vt:lpstr>Calibri</vt:lpstr>
      <vt:lpstr>Cambria</vt:lpstr>
      <vt:lpstr>Caveat Brush</vt:lpstr>
      <vt:lpstr>等线</vt:lpstr>
      <vt:lpstr>FZHei-B01S</vt:lpstr>
      <vt:lpstr>回顾</vt:lpstr>
      <vt:lpstr>Kawaii Bubble Tea Bran MK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BTVN Ôn lại bài học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hien tran 0353095025</cp:lastModifiedBy>
  <cp:revision>1</cp:revision>
  <dcterms:created xsi:type="dcterms:W3CDTF">2024-02-13T08:34:34Z</dcterms:created>
  <dcterms:modified xsi:type="dcterms:W3CDTF">2025-04-19T15:24:29Z</dcterms:modified>
</cp:coreProperties>
</file>