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3" r:id="rId3"/>
    <p:sldMasterId id="2147483930" r:id="rId4"/>
    <p:sldMasterId id="2147483942" r:id="rId5"/>
    <p:sldMasterId id="2147483954" r:id="rId6"/>
  </p:sldMasterIdLst>
  <p:notesMasterIdLst>
    <p:notesMasterId r:id="rId20"/>
  </p:notesMasterIdLst>
  <p:sldIdLst>
    <p:sldId id="273" r:id="rId7"/>
    <p:sldId id="2007577200" r:id="rId8"/>
    <p:sldId id="270" r:id="rId9"/>
    <p:sldId id="2007577193" r:id="rId10"/>
    <p:sldId id="2640" r:id="rId11"/>
    <p:sldId id="2007577195" r:id="rId12"/>
    <p:sldId id="2007577201" r:id="rId13"/>
    <p:sldId id="2007577202" r:id="rId14"/>
    <p:sldId id="2007577203" r:id="rId15"/>
    <p:sldId id="2007577204" r:id="rId16"/>
    <p:sldId id="2007577205" r:id="rId17"/>
    <p:sldId id="313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>
        <p:scale>
          <a:sx n="28" d="100"/>
          <a:sy n="28" d="100"/>
        </p:scale>
        <p:origin x="226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7BCC-F8C8-4BB0-95B9-0FD513686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6CCC-7382-4EB8-AAB1-347B96D5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2D39-B05D-444E-B1BF-4075C43F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9918-BC1C-42C2-8F46-48C51314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6FC9-8A64-449E-9E75-C4A63C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5963-B96E-4A46-9C08-6E0B241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C775-7F57-4FA7-AFA0-D2FFA878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68A-5201-4E12-918F-DF60C42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47C0-F3EF-458C-81D2-0D07A677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93F4-CC99-43A1-8C76-3962D29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02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303C-C279-4571-B27B-ECD67C19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4979-88ED-499C-9D83-E62452D3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B5A8-655D-42E1-BED9-EE9ADA7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D7F7-FC35-4F87-BD71-30E7F9D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985-3B9D-4FBF-98A3-70DC653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8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06D7-4A20-4B70-9B22-54636D6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19E-5DBC-4BDF-935E-2ABBC7F2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CC37-1672-4A29-BFDE-8E2CABE6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CDF0-E644-4A70-8766-19DA9FB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9304-9052-4393-A295-132D6A8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2F1-40A1-489A-9A29-CC8AEE1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5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F49-C8E9-4C19-ADE3-1450C054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4B9E-07E5-4502-B179-E4929266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72B59-D393-4C0D-823F-97025AF7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9ACCA-8B66-4A84-BEFA-97900C5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07264-84C8-42CE-85C1-8E50791E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3EC3-412B-49C5-B6F2-D7EE859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2588-4D24-46DA-821D-5058A38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29BA-2320-4D5C-8B5B-23CAB146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BF4-8F1B-4D09-86C4-EB7EB4E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11B1-B855-4D3F-A48F-87D86C03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EDC0-57F8-44FC-B617-9871C051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0F918-E626-49CA-8FA7-FEDDA9B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4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588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BFA-9EFB-4FB0-AE45-16092CC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0CD1-7341-4BA8-9554-B80DF5D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C1F4-87D7-4311-A47C-008969A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9E11-D742-4102-9D60-ED5D8F5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AEE7-5640-46B7-ACA3-5CDEC8C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973C-1FF1-4F3C-9A77-C3772C2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44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E46-1C2C-49E5-8FD4-10AA13C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194EF-0FA8-4C24-83D4-01FAA923C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6E165-4F01-4818-A030-B68460D3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3384-32B5-43D9-B95F-A6B86474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1F2BB-E49B-464D-9033-7D6A6CD4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DC85-16C2-438D-B358-9C0CD40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119-79BA-482C-AAD7-6076AF39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3DCD4-72ED-444A-9BB3-2BD13E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A794-2CFA-4A5B-B3F6-3B5B805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5317-05F7-436E-B408-49DE4A5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12BD-3812-4C11-A6D0-6B9449D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A27F-CDBB-4712-B5B5-1D78D664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BE362-192C-402A-8C7D-CF5F06BF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149B-A2E0-4E33-8163-944BE0A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CE84-3E67-47F8-AA01-6E30793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B5773-C309-4009-A28A-BC995FF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6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7BCC-F8C8-4BB0-95B9-0FD513686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6CCC-7382-4EB8-AAB1-347B96D5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2D39-B05D-444E-B1BF-4075C43F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9918-BC1C-42C2-8F46-48C51314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6FC9-8A64-449E-9E75-C4A63C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9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5963-B96E-4A46-9C08-6E0B241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C775-7F57-4FA7-AFA0-D2FFA878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68A-5201-4E12-918F-DF60C42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47C0-F3EF-458C-81D2-0D07A677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93F4-CC99-43A1-8C76-3962D29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2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303C-C279-4571-B27B-ECD67C19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4979-88ED-499C-9D83-E62452D3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B5A8-655D-42E1-BED9-EE9ADA7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D7F7-FC35-4F87-BD71-30E7F9D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985-3B9D-4FBF-98A3-70DC653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7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06D7-4A20-4B70-9B22-54636D6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19E-5DBC-4BDF-935E-2ABBC7F2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CC37-1672-4A29-BFDE-8E2CABE6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CDF0-E644-4A70-8766-19DA9FB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9304-9052-4393-A295-132D6A8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2F1-40A1-489A-9A29-CC8AEE1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F49-C8E9-4C19-ADE3-1450C054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4B9E-07E5-4502-B179-E4929266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72B59-D393-4C0D-823F-97025AF7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9ACCA-8B66-4A84-BEFA-97900C5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07264-84C8-42CE-85C1-8E50791E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3EC3-412B-49C5-B6F2-D7EE859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2588-4D24-46DA-821D-5058A38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29BA-2320-4D5C-8B5B-23CAB146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6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BF4-8F1B-4D09-86C4-EB7EB4E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11B1-B855-4D3F-A48F-87D86C03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EDC0-57F8-44FC-B617-9871C051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0F918-E626-49CA-8FA7-FEDDA9B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15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BFA-9EFB-4FB0-AE45-16092CC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0CD1-7341-4BA8-9554-B80DF5D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C1F4-87D7-4311-A47C-008969A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9E11-D742-4102-9D60-ED5D8F5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AEE7-5640-46B7-ACA3-5CDEC8C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973C-1FF1-4F3C-9A77-C3772C2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E46-1C2C-49E5-8FD4-10AA13C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194EF-0FA8-4C24-83D4-01FAA923C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6E165-4F01-4818-A030-B68460D3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3384-32B5-43D9-B95F-A6B86474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1F2BB-E49B-464D-9033-7D6A6CD4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DC85-16C2-438D-B358-9C0CD40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9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119-79BA-482C-AAD7-6076AF39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3DCD4-72ED-444A-9BB3-2BD13E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A794-2CFA-4A5B-B3F6-3B5B805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5317-05F7-436E-B408-49DE4A5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12BD-3812-4C11-A6D0-6B9449D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1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A27F-CDBB-4712-B5B5-1D78D664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BE362-192C-402A-8C7D-CF5F06BF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149B-A2E0-4E33-8163-944BE0A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CE84-3E67-47F8-AA01-6E30793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B5773-C309-4009-A28A-BC995FF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9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7BCC-F8C8-4BB0-95B9-0FD513686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6CCC-7382-4EB8-AAB1-347B96D5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2D39-B05D-444E-B1BF-4075C43F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9918-BC1C-42C2-8F46-48C51314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6FC9-8A64-449E-9E75-C4A63C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5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5963-B96E-4A46-9C08-6E0B241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C775-7F57-4FA7-AFA0-D2FFA878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68A-5201-4E12-918F-DF60C42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47C0-F3EF-458C-81D2-0D07A677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93F4-CC99-43A1-8C76-3962D29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1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303C-C279-4571-B27B-ECD67C19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4979-88ED-499C-9D83-E62452D3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B5A8-655D-42E1-BED9-EE9ADA7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D7F7-FC35-4F87-BD71-30E7F9D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985-3B9D-4FBF-98A3-70DC653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06D7-4A20-4B70-9B22-54636D6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19E-5DBC-4BDF-935E-2ABBC7F2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CC37-1672-4A29-BFDE-8E2CABE6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CDF0-E644-4A70-8766-19DA9FB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9304-9052-4393-A295-132D6A8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2F1-40A1-489A-9A29-CC8AEE1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0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F49-C8E9-4C19-ADE3-1450C054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4B9E-07E5-4502-B179-E4929266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72B59-D393-4C0D-823F-97025AF7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9ACCA-8B66-4A84-BEFA-97900C5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07264-84C8-42CE-85C1-8E50791E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3EC3-412B-49C5-B6F2-D7EE859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2588-4D24-46DA-821D-5058A38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29BA-2320-4D5C-8B5B-23CAB146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3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BF4-8F1B-4D09-86C4-EB7EB4E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11B1-B855-4D3F-A48F-87D86C03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EDC0-57F8-44FC-B617-9871C051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0F918-E626-49CA-8FA7-FEDDA9B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8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BFA-9EFB-4FB0-AE45-16092CC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0CD1-7341-4BA8-9554-B80DF5D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C1F4-87D7-4311-A47C-008969A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9E11-D742-4102-9D60-ED5D8F5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AEE7-5640-46B7-ACA3-5CDEC8C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973C-1FF1-4F3C-9A77-C3772C2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2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E46-1C2C-49E5-8FD4-10AA13C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194EF-0FA8-4C24-83D4-01FAA923C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6E165-4F01-4818-A030-B68460D3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3384-32B5-43D9-B95F-A6B86474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1F2BB-E49B-464D-9033-7D6A6CD4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DC85-16C2-438D-B358-9C0CD40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6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119-79BA-482C-AAD7-6076AF39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3DCD4-72ED-444A-9BB3-2BD13E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A794-2CFA-4A5B-B3F6-3B5B805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5317-05F7-436E-B408-49DE4A5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12BD-3812-4C11-A6D0-6B9449D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9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A27F-CDBB-4712-B5B5-1D78D664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BE362-192C-402A-8C7D-CF5F06BF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149B-A2E0-4E33-8163-944BE0A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CE84-3E67-47F8-AA01-6E30793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B5773-C309-4009-A28A-BC995FF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4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2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2FF5D16-D20A-1AFF-416C-B3F3ADF04C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179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23E739CB-3B75-8013-57A8-5348C0A91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9" y="4479671"/>
            <a:ext cx="1460032" cy="1868841"/>
          </a:xfrm>
          <a:prstGeom prst="rect">
            <a:avLst/>
          </a:prstGeom>
        </p:spPr>
      </p:pic>
      <p:pic>
        <p:nvPicPr>
          <p:cNvPr id="11" name="Picture 10" descr="Cartoon bee with pencil">
            <a:extLst>
              <a:ext uri="{FF2B5EF4-FFF2-40B4-BE49-F238E27FC236}">
                <a16:creationId xmlns:a16="http://schemas.microsoft.com/office/drawing/2014/main" id="{30A59368-97A5-9EDB-E435-E0A6C27F3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39" y="3668789"/>
            <a:ext cx="1518733" cy="1630171"/>
          </a:xfrm>
          <a:prstGeom prst="rect">
            <a:avLst/>
          </a:prstGeom>
        </p:spPr>
      </p:pic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DF545ADA-1E7D-3B2F-0796-F077F0ADF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1" y="3981687"/>
            <a:ext cx="1711570" cy="1943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AE137E-C359-1FE5-5600-B11E623C1730}"/>
              </a:ext>
            </a:extLst>
          </p:cNvPr>
          <p:cNvGrpSpPr/>
          <p:nvPr/>
        </p:nvGrpSpPr>
        <p:grpSpPr>
          <a:xfrm>
            <a:off x="7948544" y="324758"/>
            <a:ext cx="1916124" cy="1617993"/>
            <a:chOff x="7948544" y="324758"/>
            <a:chExt cx="1916124" cy="1617993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636E3D14-E59B-F568-32E6-9B74B58374F5}"/>
                </a:ext>
              </a:extLst>
            </p:cNvPr>
            <p:cNvSpPr txBox="1"/>
            <p:nvPr/>
          </p:nvSpPr>
          <p:spPr>
            <a:xfrm>
              <a:off x="8328982" y="956323"/>
              <a:ext cx="115524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NGUYỄN NGÂN TIỂU HỌC KIM BÀI</a:t>
              </a:r>
            </a:p>
          </p:txBody>
        </p:sp>
        <p:pic>
          <p:nvPicPr>
            <p:cNvPr id="13" name="Picture 2" descr="Tổ ong Clip nghệ thuật Mật ong đồ họa Véc tơ - con ong png tải về - Miễn  phí trong suốt ống png Tải về.">
              <a:extLst>
                <a:ext uri="{FF2B5EF4-FFF2-40B4-BE49-F238E27FC236}">
                  <a16:creationId xmlns:a16="http://schemas.microsoft.com/office/drawing/2014/main" id="{D0CB3732-29F6-074D-05D9-8A182BFD1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16" b="97500" l="3889" r="96889">
                          <a14:foregroundMark x1="3889" y1="8421" x2="9667" y2="14605"/>
                          <a14:foregroundMark x1="42444" y1="68816" x2="41667" y2="82105"/>
                          <a14:foregroundMark x1="41889" y1="69342" x2="39667" y2="78026"/>
                          <a14:foregroundMark x1="44222" y1="82105" x2="46556" y2="92237"/>
                          <a14:foregroundMark x1="46556" y1="92237" x2="46556" y2="92237"/>
                          <a14:foregroundMark x1="45444" y1="92237" x2="50222" y2="97237"/>
                          <a14:foregroundMark x1="50222" y1="97237" x2="51000" y2="97500"/>
                          <a14:foregroundMark x1="42222" y1="75395" x2="45111" y2="81053"/>
                          <a14:foregroundMark x1="52556" y1="1447" x2="52556" y2="1447"/>
                          <a14:foregroundMark x1="96889" y1="38553" x2="96889" y2="38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6426" flipH="1">
              <a:off x="7948544" y="324758"/>
              <a:ext cx="1916124" cy="161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Happy cartoon bee">
            <a:extLst>
              <a:ext uri="{FF2B5EF4-FFF2-40B4-BE49-F238E27FC236}">
                <a16:creationId xmlns:a16="http://schemas.microsoft.com/office/drawing/2014/main" id="{A0D22751-43D3-0DC5-4C7B-DF1E468AC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8" y="92479"/>
            <a:ext cx="2080481" cy="2285850"/>
          </a:xfrm>
          <a:prstGeom prst="rect">
            <a:avLst/>
          </a:prstGeom>
        </p:spPr>
      </p:pic>
      <p:pic>
        <p:nvPicPr>
          <p:cNvPr id="15" name="Picture 14" descr="Cartoon bee with megaphone">
            <a:extLst>
              <a:ext uri="{FF2B5EF4-FFF2-40B4-BE49-F238E27FC236}">
                <a16:creationId xmlns:a16="http://schemas.microsoft.com/office/drawing/2014/main" id="{29E1C519-EBF0-EB81-6693-8DB119DBF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8" y="975918"/>
            <a:ext cx="2013868" cy="1943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A6661-ECB5-E140-3DED-DC8362559E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43187"/>
            <a:ext cx="11937003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068B3-9092-6A8D-C1B6-7D7EF02D8337}"/>
              </a:ext>
            </a:extLst>
          </p:cNvPr>
          <p:cNvSpPr txBox="1"/>
          <p:nvPr/>
        </p:nvSpPr>
        <p:spPr>
          <a:xfrm>
            <a:off x="480060" y="845820"/>
            <a:ext cx="11532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đồ: Phương tiện đến trường của học sinh lớp 5A</a:t>
            </a:r>
          </a:p>
          <a:p>
            <a:pPr lvl="0" algn="just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bao nhiêu loại phương tiện được học sinh lớp 5A sử dụng để đến trường?</a:t>
            </a:r>
          </a:p>
          <a:p>
            <a:pPr lvl="0" algn="just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trăm số học sinh đi bộ đến trường là bao nhiêu?</a:t>
            </a:r>
          </a:p>
          <a:p>
            <a:pPr lvl="0" algn="just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trăm số học sinh đi ô tô đến trường là bao nhiêu?</a:t>
            </a:r>
          </a:p>
          <a:p>
            <a:pPr lvl="0" algn="just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tiện nào được học sinh lớp 5A sử dụng nhiều nhất? Phương tiện nào được học sinh lớp 5A sử dụng ít nhất?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27C808-4D57-157A-238D-1C7F70C74D41}"/>
              </a:ext>
            </a:extLst>
          </p:cNvPr>
          <p:cNvGrpSpPr/>
          <p:nvPr/>
        </p:nvGrpSpPr>
        <p:grpSpPr>
          <a:xfrm>
            <a:off x="175117" y="271552"/>
            <a:ext cx="11757803" cy="1446550"/>
            <a:chOff x="314663" y="1300185"/>
            <a:chExt cx="11757803" cy="1446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1CC7B7-92FB-59FC-29A6-AF09C9BF565A}"/>
                </a:ext>
              </a:extLst>
            </p:cNvPr>
            <p:cNvSpPr txBox="1"/>
            <p:nvPr/>
          </p:nvSpPr>
          <p:spPr>
            <a:xfrm>
              <a:off x="871066" y="1300185"/>
              <a:ext cx="11201400" cy="14465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Theo em, khi sử dụng các loại biểu đồ khác nhau để biểu diễn số liệu cần lưu ý những gì?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F61938-3C0B-3A20-47E5-D93CDBE1CC5C}"/>
                </a:ext>
              </a:extLst>
            </p:cNvPr>
            <p:cNvSpPr/>
            <p:nvPr/>
          </p:nvSpPr>
          <p:spPr>
            <a:xfrm>
              <a:off x="31466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37EF50-9854-4B40-1BF4-9CF4E45A02CF}"/>
              </a:ext>
            </a:extLst>
          </p:cNvPr>
          <p:cNvSpPr txBox="1"/>
          <p:nvPr/>
        </p:nvSpPr>
        <p:spPr>
          <a:xfrm>
            <a:off x="331470" y="1954530"/>
            <a:ext cx="11532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đồ tranh thích hợp biểu diễn những số liệu đơn giản.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đồ cột thích hợp biểu diễn những số liệu phức tạp hơn, số liệu lớn, sự sai khác giữa các số liệu cũng lớn.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đồ hình quạt tròn thích hợp để biểu diễn tỉ lệ phần trăm của từng loại số liệu so với toàn thể.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9FBE271A-6CCF-E2BD-1FB6-DAC8C10AC57D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C295C-1855-3B18-2554-591BB0F1D91C}"/>
              </a:ext>
            </a:extLst>
          </p:cNvPr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BBD54-1128-0F99-7672-839540B2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7115D-8F48-26E6-5C8D-11978AC523FC}"/>
              </a:ext>
            </a:extLst>
          </p:cNvPr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A0C1F-53E1-E6AA-9331-5ABB7629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187B0-5A11-EE6C-AF71-3F66B856E321}"/>
              </a:ext>
            </a:extLst>
          </p:cNvPr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7C7F8-E251-A01C-6032-A32DEACF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5CECC0-99ED-4B0B-C1AB-404EBFA5FB75}"/>
              </a:ext>
            </a:extLst>
          </p:cNvPr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F1272-6820-F113-9AC0-2BD84CB7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A76D7C-65A5-ABD4-C664-D380411AF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811" y="177731"/>
            <a:ext cx="657205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9" grpId="0" uiExpand="1" build="p"/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3E822C7F-1D4E-42FB-9320-5730FF0A6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8" y="805726"/>
            <a:ext cx="1460032" cy="1868841"/>
          </a:xfrm>
          <a:prstGeom prst="rect">
            <a:avLst/>
          </a:prstGeom>
        </p:spPr>
      </p:pic>
      <p:pic>
        <p:nvPicPr>
          <p:cNvPr id="11" name="Picture 10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A284D0AB-10F6-44AE-9E2E-17B4F52BE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597"/>
            <a:ext cx="2294110" cy="1198880"/>
          </a:xfrm>
          <a:prstGeom prst="rect">
            <a:avLst/>
          </a:prstGeom>
        </p:spPr>
      </p:pic>
      <p:pic>
        <p:nvPicPr>
          <p:cNvPr id="23" name="Picture 22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5109CA96-EEDB-4584-BFA7-2D7B5E289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36" y="5699760"/>
            <a:ext cx="5122325" cy="1153677"/>
          </a:xfrm>
          <a:prstGeom prst="rect">
            <a:avLst/>
          </a:prstGeom>
        </p:spPr>
      </p:pic>
      <p:pic>
        <p:nvPicPr>
          <p:cNvPr id="25" name="Picture 24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1B51975D-7FC4-4A46-AB15-90F429CD8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10" y="5684677"/>
            <a:ext cx="5122325" cy="1153677"/>
          </a:xfrm>
          <a:prstGeom prst="rect">
            <a:avLst/>
          </a:prstGeom>
        </p:spPr>
      </p:pic>
      <p:pic>
        <p:nvPicPr>
          <p:cNvPr id="18" name="Picture 17" descr="A picture containing bubble, vector graphics&#10;&#10;Description automatically generated">
            <a:extLst>
              <a:ext uri="{FF2B5EF4-FFF2-40B4-BE49-F238E27FC236}">
                <a16:creationId xmlns:a16="http://schemas.microsoft.com/office/drawing/2014/main" id="{7E202891-AA7C-4BC9-AD05-DCA17026B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39" y="-256516"/>
            <a:ext cx="3993327" cy="39933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AC7B58-87E4-9710-406A-7858048FA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460" y="1037128"/>
            <a:ext cx="674276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7CCB83-D79C-CC73-DF3B-11C3D978F0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3" y="3180530"/>
            <a:ext cx="2913734" cy="350142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F979547-CB80-7309-0578-F76FC142AD9A}"/>
              </a:ext>
            </a:extLst>
          </p:cNvPr>
          <p:cNvSpPr/>
          <p:nvPr/>
        </p:nvSpPr>
        <p:spPr>
          <a:xfrm>
            <a:off x="1531620" y="708660"/>
            <a:ext cx="4469130" cy="192024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cụ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kê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EF679-685C-C00C-7DE7-000B1052D2D6}"/>
              </a:ext>
            </a:extLst>
          </p:cNvPr>
          <p:cNvSpPr txBox="1"/>
          <p:nvPr/>
        </p:nvSpPr>
        <p:spPr>
          <a:xfrm>
            <a:off x="3920490" y="3040380"/>
            <a:ext cx="7440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tranh,biểu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cột,biểu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colorful flowers&#10;&#10;Description automatically generated">
            <a:extLst>
              <a:ext uri="{FF2B5EF4-FFF2-40B4-BE49-F238E27FC236}">
                <a16:creationId xmlns:a16="http://schemas.microsoft.com/office/drawing/2014/main" id="{7898352A-A3C8-44C7-3C7B-C11CB6179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>
          <a:xfrm flipH="1">
            <a:off x="2558905" y="2317971"/>
            <a:ext cx="5539740" cy="4540029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BB9202B-276D-805F-ECC3-38451271DC57}"/>
              </a:ext>
            </a:extLst>
          </p:cNvPr>
          <p:cNvSpPr/>
          <p:nvPr/>
        </p:nvSpPr>
        <p:spPr>
          <a:xfrm>
            <a:off x="3442027" y="1748590"/>
            <a:ext cx="8465318" cy="4057850"/>
          </a:xfrm>
          <a:custGeom>
            <a:avLst/>
            <a:gdLst>
              <a:gd name="connsiteX0" fmla="*/ 0 w 8465318"/>
              <a:gd name="connsiteY0" fmla="*/ 676322 h 4057850"/>
              <a:gd name="connsiteX1" fmla="*/ 676322 w 8465318"/>
              <a:gd name="connsiteY1" fmla="*/ 0 h 4057850"/>
              <a:gd name="connsiteX2" fmla="*/ 7788996 w 8465318"/>
              <a:gd name="connsiteY2" fmla="*/ 0 h 4057850"/>
              <a:gd name="connsiteX3" fmla="*/ 8465318 w 8465318"/>
              <a:gd name="connsiteY3" fmla="*/ 676322 h 4057850"/>
              <a:gd name="connsiteX4" fmla="*/ 8465318 w 8465318"/>
              <a:gd name="connsiteY4" fmla="*/ 3381528 h 4057850"/>
              <a:gd name="connsiteX5" fmla="*/ 7788996 w 8465318"/>
              <a:gd name="connsiteY5" fmla="*/ 4057850 h 4057850"/>
              <a:gd name="connsiteX6" fmla="*/ 676322 w 8465318"/>
              <a:gd name="connsiteY6" fmla="*/ 4057850 h 4057850"/>
              <a:gd name="connsiteX7" fmla="*/ 0 w 8465318"/>
              <a:gd name="connsiteY7" fmla="*/ 3381528 h 4057850"/>
              <a:gd name="connsiteX8" fmla="*/ 0 w 8465318"/>
              <a:gd name="connsiteY8" fmla="*/ 676322 h 40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057850" fill="none" extrusionOk="0">
                <a:moveTo>
                  <a:pt x="0" y="676322"/>
                </a:moveTo>
                <a:cubicBezTo>
                  <a:pt x="-50925" y="294563"/>
                  <a:pt x="356276" y="43733"/>
                  <a:pt x="676322" y="0"/>
                </a:cubicBezTo>
                <a:cubicBezTo>
                  <a:pt x="2773856" y="130954"/>
                  <a:pt x="5732192" y="43574"/>
                  <a:pt x="7788996" y="0"/>
                </a:cubicBezTo>
                <a:cubicBezTo>
                  <a:pt x="8168351" y="8984"/>
                  <a:pt x="8510721" y="358416"/>
                  <a:pt x="8465318" y="676322"/>
                </a:cubicBezTo>
                <a:cubicBezTo>
                  <a:pt x="8314879" y="968698"/>
                  <a:pt x="8551197" y="2059140"/>
                  <a:pt x="8465318" y="3381528"/>
                </a:cubicBezTo>
                <a:cubicBezTo>
                  <a:pt x="8406621" y="3764689"/>
                  <a:pt x="8122943" y="4030544"/>
                  <a:pt x="7788996" y="4057850"/>
                </a:cubicBezTo>
                <a:cubicBezTo>
                  <a:pt x="6359490" y="4213047"/>
                  <a:pt x="3745867" y="4220870"/>
                  <a:pt x="676322" y="4057850"/>
                </a:cubicBezTo>
                <a:cubicBezTo>
                  <a:pt x="304261" y="4038084"/>
                  <a:pt x="-51849" y="3785325"/>
                  <a:pt x="0" y="3381528"/>
                </a:cubicBezTo>
                <a:cubicBezTo>
                  <a:pt x="64656" y="2675054"/>
                  <a:pt x="-17807" y="1456522"/>
                  <a:pt x="0" y="676322"/>
                </a:cubicBezTo>
                <a:close/>
              </a:path>
              <a:path w="8465318" h="4057850" stroke="0" extrusionOk="0">
                <a:moveTo>
                  <a:pt x="0" y="676322"/>
                </a:moveTo>
                <a:cubicBezTo>
                  <a:pt x="-27294" y="285964"/>
                  <a:pt x="259816" y="16133"/>
                  <a:pt x="676322" y="0"/>
                </a:cubicBezTo>
                <a:cubicBezTo>
                  <a:pt x="2429944" y="132882"/>
                  <a:pt x="4391777" y="-84951"/>
                  <a:pt x="7788996" y="0"/>
                </a:cubicBezTo>
                <a:cubicBezTo>
                  <a:pt x="8131398" y="30390"/>
                  <a:pt x="8459925" y="332610"/>
                  <a:pt x="8465318" y="676322"/>
                </a:cubicBezTo>
                <a:cubicBezTo>
                  <a:pt x="8485505" y="1787255"/>
                  <a:pt x="8617798" y="2977652"/>
                  <a:pt x="8465318" y="3381528"/>
                </a:cubicBezTo>
                <a:cubicBezTo>
                  <a:pt x="8537621" y="3763627"/>
                  <a:pt x="8178779" y="4024385"/>
                  <a:pt x="7788996" y="4057850"/>
                </a:cubicBezTo>
                <a:cubicBezTo>
                  <a:pt x="4779342" y="4145489"/>
                  <a:pt x="3949343" y="3985171"/>
                  <a:pt x="676322" y="4057850"/>
                </a:cubicBezTo>
                <a:cubicBezTo>
                  <a:pt x="299019" y="4021790"/>
                  <a:pt x="-7601" y="3765613"/>
                  <a:pt x="0" y="3381528"/>
                </a:cubicBezTo>
                <a:cubicBezTo>
                  <a:pt x="-38581" y="2176178"/>
                  <a:pt x="63341" y="1465779"/>
                  <a:pt x="0" y="67632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 descr="A cartoon bee standing next to a beehive&#10;&#10;Description automatically generated">
            <a:extLst>
              <a:ext uri="{FF2B5EF4-FFF2-40B4-BE49-F238E27FC236}">
                <a16:creationId xmlns:a16="http://schemas.microsoft.com/office/drawing/2014/main" id="{9B3603BB-FD9A-B84D-86D9-C94BE0F9B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/>
        </p:blipFill>
        <p:spPr>
          <a:xfrm flipH="1">
            <a:off x="78516" y="198448"/>
            <a:ext cx="3312384" cy="230365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A74949FA-ABDE-0E83-6E6F-5E8253856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1" b="89837" l="9752" r="89894">
                        <a14:foregroundMark x1="33156" y1="4893" x2="33156" y2="4893"/>
                        <a14:foregroundMark x1="39362" y1="4893" x2="39362" y2="4893"/>
                        <a14:foregroundMark x1="28191" y1="4015" x2="28191" y2="4015"/>
                        <a14:foregroundMark x1="39716" y1="3011" x2="39716" y2="3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236789" y="4169395"/>
            <a:ext cx="2081554" cy="27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B213F-945C-7200-9262-FC2778F9A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066" y="1938851"/>
            <a:ext cx="4182218" cy="1322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97EEC5-2633-1367-1181-C17BBDCCF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386" y="4784556"/>
            <a:ext cx="2127688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EBC356-C5C2-3EAC-3EA8-84E3532F02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4478" y="2985913"/>
            <a:ext cx="77060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8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23E739CB-3B75-8013-57A8-5348C0A91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9" y="4479671"/>
            <a:ext cx="1460032" cy="1868841"/>
          </a:xfrm>
          <a:prstGeom prst="rect">
            <a:avLst/>
          </a:prstGeom>
        </p:spPr>
      </p:pic>
      <p:pic>
        <p:nvPicPr>
          <p:cNvPr id="11" name="Picture 10" descr="Cartoon bee with pencil">
            <a:extLst>
              <a:ext uri="{FF2B5EF4-FFF2-40B4-BE49-F238E27FC236}">
                <a16:creationId xmlns:a16="http://schemas.microsoft.com/office/drawing/2014/main" id="{30A59368-97A5-9EDB-E435-E0A6C27F3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39" y="3668789"/>
            <a:ext cx="1518733" cy="1630171"/>
          </a:xfrm>
          <a:prstGeom prst="rect">
            <a:avLst/>
          </a:prstGeom>
        </p:spPr>
      </p:pic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DF545ADA-1E7D-3B2F-0796-F077F0ADF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1" y="3981687"/>
            <a:ext cx="1711570" cy="1943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AE137E-C359-1FE5-5600-B11E623C1730}"/>
              </a:ext>
            </a:extLst>
          </p:cNvPr>
          <p:cNvGrpSpPr/>
          <p:nvPr/>
        </p:nvGrpSpPr>
        <p:grpSpPr>
          <a:xfrm>
            <a:off x="7948544" y="324758"/>
            <a:ext cx="1916124" cy="1617993"/>
            <a:chOff x="7948544" y="324758"/>
            <a:chExt cx="1916124" cy="1617993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636E3D14-E59B-F568-32E6-9B74B58374F5}"/>
                </a:ext>
              </a:extLst>
            </p:cNvPr>
            <p:cNvSpPr txBox="1"/>
            <p:nvPr/>
          </p:nvSpPr>
          <p:spPr>
            <a:xfrm>
              <a:off x="8328982" y="956323"/>
              <a:ext cx="115524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NGUYỄN NGÂN TIỂU HỌC KIM BÀI</a:t>
              </a:r>
            </a:p>
          </p:txBody>
        </p:sp>
        <p:pic>
          <p:nvPicPr>
            <p:cNvPr id="13" name="Picture 2" descr="Tổ ong Clip nghệ thuật Mật ong đồ họa Véc tơ - con ong png tải về - Miễn  phí trong suốt ống png Tải về.">
              <a:extLst>
                <a:ext uri="{FF2B5EF4-FFF2-40B4-BE49-F238E27FC236}">
                  <a16:creationId xmlns:a16="http://schemas.microsoft.com/office/drawing/2014/main" id="{D0CB3732-29F6-074D-05D9-8A182BFD1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16" b="97500" l="3889" r="96889">
                          <a14:foregroundMark x1="3889" y1="8421" x2="9667" y2="14605"/>
                          <a14:foregroundMark x1="42444" y1="68816" x2="41667" y2="82105"/>
                          <a14:foregroundMark x1="41889" y1="69342" x2="39667" y2="78026"/>
                          <a14:foregroundMark x1="44222" y1="82105" x2="46556" y2="92237"/>
                          <a14:foregroundMark x1="46556" y1="92237" x2="46556" y2="92237"/>
                          <a14:foregroundMark x1="45444" y1="92237" x2="50222" y2="97237"/>
                          <a14:foregroundMark x1="50222" y1="97237" x2="51000" y2="97500"/>
                          <a14:foregroundMark x1="42222" y1="75395" x2="45111" y2="81053"/>
                          <a14:foregroundMark x1="52556" y1="1447" x2="52556" y2="1447"/>
                          <a14:foregroundMark x1="96889" y1="38553" x2="96889" y2="38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6426" flipH="1">
              <a:off x="7948544" y="324758"/>
              <a:ext cx="1916124" cy="161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Happy cartoon bee">
            <a:extLst>
              <a:ext uri="{FF2B5EF4-FFF2-40B4-BE49-F238E27FC236}">
                <a16:creationId xmlns:a16="http://schemas.microsoft.com/office/drawing/2014/main" id="{A0D22751-43D3-0DC5-4C7B-DF1E468AC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8" y="92479"/>
            <a:ext cx="2080481" cy="2285850"/>
          </a:xfrm>
          <a:prstGeom prst="rect">
            <a:avLst/>
          </a:prstGeom>
        </p:spPr>
      </p:pic>
      <p:pic>
        <p:nvPicPr>
          <p:cNvPr id="15" name="Picture 14" descr="Cartoon bee with megaphone">
            <a:extLst>
              <a:ext uri="{FF2B5EF4-FFF2-40B4-BE49-F238E27FC236}">
                <a16:creationId xmlns:a16="http://schemas.microsoft.com/office/drawing/2014/main" id="{29E1C519-EBF0-EB81-6693-8DB119DBF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8" y="975918"/>
            <a:ext cx="2013868" cy="1943068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5BF4868E-B046-4F60-7638-FFFE6BC265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923" y="1497330"/>
            <a:ext cx="16714503" cy="40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27C808-4D57-157A-238D-1C7F70C74D41}"/>
              </a:ext>
            </a:extLst>
          </p:cNvPr>
          <p:cNvGrpSpPr/>
          <p:nvPr/>
        </p:nvGrpSpPr>
        <p:grpSpPr>
          <a:xfrm>
            <a:off x="255127" y="271552"/>
            <a:ext cx="11677793" cy="1200329"/>
            <a:chOff x="394673" y="1300185"/>
            <a:chExt cx="11677793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1CC7B7-92FB-59FC-29A6-AF09C9BF565A}"/>
                </a:ext>
              </a:extLst>
            </p:cNvPr>
            <p:cNvSpPr txBox="1"/>
            <p:nvPr/>
          </p:nvSpPr>
          <p:spPr>
            <a:xfrm>
              <a:off x="871066" y="1300185"/>
              <a:ext cx="11201400" cy="120032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vi-VN" sz="3600" b="0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thực hiện một trò chơi quay vòng ngẫu nhiên 18 lần, Hà ghi lại kết quả kim quay dừng lại như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F61938-3C0B-3A20-47E5-D93CDBE1CC5C}"/>
                </a:ext>
              </a:extLst>
            </p:cNvPr>
            <p:cNvSpPr/>
            <p:nvPr/>
          </p:nvSpPr>
          <p:spPr>
            <a:xfrm>
              <a:off x="394673" y="130428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61C13A-C73E-2EC5-B428-2EAA76B8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747" y="1569719"/>
            <a:ext cx="2511743" cy="2651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C3C0C-4F29-F9B5-4156-D9E51333E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90" y="1585912"/>
            <a:ext cx="7037000" cy="21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BCE4F-CE6E-4847-0D6A-203386838130}"/>
              </a:ext>
            </a:extLst>
          </p:cNvPr>
          <p:cNvSpPr txBox="1"/>
          <p:nvPr/>
        </p:nvSpPr>
        <p:spPr>
          <a:xfrm>
            <a:off x="800100" y="240030"/>
            <a:ext cx="10847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Hãy hoàn thành bảng dưới đây và cho biết số lần kim quay dừng lại ở phần màu vàng, màu đỏ, màu xanh: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120C7-5873-7048-9879-D98D3B4D6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02" y="1499234"/>
            <a:ext cx="8653048" cy="3038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A2F63-F7DC-EB0F-5D7D-39930AF1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292542"/>
            <a:ext cx="9947370" cy="3342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B7A56A-BEC9-17D3-E4F3-F3C02474C403}"/>
              </a:ext>
            </a:extLst>
          </p:cNvPr>
          <p:cNvSpPr txBox="1"/>
          <p:nvPr/>
        </p:nvSpPr>
        <p:spPr>
          <a:xfrm>
            <a:off x="411480" y="4617720"/>
            <a:ext cx="1084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Viết tỉ số để mô tả khả năng kim quay chỉ vào phần màu vàng trong tổng số 18 lần quay.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A64694-256A-A164-3401-99BA55761A56}"/>
                  </a:ext>
                </a:extLst>
              </p:cNvPr>
              <p:cNvSpPr txBox="1"/>
              <p:nvPr/>
            </p:nvSpPr>
            <p:spPr>
              <a:xfrm>
                <a:off x="388620" y="5509260"/>
                <a:ext cx="10847070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khả năng kim quay chỉ vào phần màu vàng trong tổng số 18 lần quay là: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A64694-256A-A164-3401-99BA5576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5509260"/>
                <a:ext cx="10847070" cy="1170641"/>
              </a:xfrm>
              <a:prstGeom prst="rect">
                <a:avLst/>
              </a:prstGeom>
              <a:blipFill>
                <a:blip r:embed="rId5"/>
                <a:stretch>
                  <a:fillRect l="-506" t="-5729" r="-1180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0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27C808-4D57-157A-238D-1C7F70C74D41}"/>
              </a:ext>
            </a:extLst>
          </p:cNvPr>
          <p:cNvGrpSpPr/>
          <p:nvPr/>
        </p:nvGrpSpPr>
        <p:grpSpPr>
          <a:xfrm>
            <a:off x="175117" y="271552"/>
            <a:ext cx="11757803" cy="1446550"/>
            <a:chOff x="314663" y="1300185"/>
            <a:chExt cx="11757803" cy="1446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1CC7B7-92FB-59FC-29A6-AF09C9BF565A}"/>
                </a:ext>
              </a:extLst>
            </p:cNvPr>
            <p:cNvSpPr txBox="1"/>
            <p:nvPr/>
          </p:nvSpPr>
          <p:spPr>
            <a:xfrm>
              <a:off x="871066" y="1300185"/>
              <a:ext cx="11201400" cy="14465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Quan sát ba biểu đồ sau, thảo luận và đặt các câu hỏi: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F61938-3C0B-3A20-47E5-D93CDBE1CC5C}"/>
                </a:ext>
              </a:extLst>
            </p:cNvPr>
            <p:cNvSpPr/>
            <p:nvPr/>
          </p:nvSpPr>
          <p:spPr>
            <a:xfrm>
              <a:off x="31466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8B6492-EABD-ABA7-6590-E415C8709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864042"/>
            <a:ext cx="5884641" cy="3096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FBE68-F309-8D62-0C1E-0F720CD1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15" y="1043940"/>
            <a:ext cx="5429250" cy="300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41C87B-BC46-8FCC-AEC7-F0A5CBDE8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397" y="4191952"/>
            <a:ext cx="40862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068B3-9092-6A8D-C1B6-7D7EF02D8337}"/>
              </a:ext>
            </a:extLst>
          </p:cNvPr>
          <p:cNvSpPr txBox="1"/>
          <p:nvPr/>
        </p:nvSpPr>
        <p:spPr>
          <a:xfrm>
            <a:off x="742950" y="994410"/>
            <a:ext cx="10835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 Biểu đồ: Số sách học sinh đã mượn thư viện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 đã mượn thư viện bao nhiêu quyển sách?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Huy đã mượn thư viện bao nhiêu quyển sách?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Thảo mượn thư viện nhiều hơn Hoa bao nhiêu quyển sách?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nào mượn thư viện nhiều sách nhất? Bạn nào mượn thư viện ít sách nhất?</a:t>
            </a:r>
          </a:p>
        </p:txBody>
      </p:sp>
    </p:spTree>
    <p:extLst>
      <p:ext uri="{BB962C8B-B14F-4D97-AF65-F5344CB8AC3E}">
        <p14:creationId xmlns:p14="http://schemas.microsoft.com/office/powerpoint/2010/main" val="29225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2F4F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068B3-9092-6A8D-C1B6-7D7EF02D8337}"/>
              </a:ext>
            </a:extLst>
          </p:cNvPr>
          <p:cNvSpPr txBox="1"/>
          <p:nvPr/>
        </p:nvSpPr>
        <p:spPr>
          <a:xfrm>
            <a:off x="742950" y="994410"/>
            <a:ext cx="10835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đồ: Sở thích của học sinh lớp 5A</a:t>
            </a:r>
          </a:p>
          <a:p>
            <a:pPr lvl="0" algn="just"/>
            <a:r>
              <a:rPr lang="vi-VN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học sinh thích đọc sách?</a:t>
            </a:r>
          </a:p>
          <a:p>
            <a:pPr lvl="0" algn="just"/>
            <a:r>
              <a:rPr lang="vi-VN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học sinh thích xem phim?</a:t>
            </a:r>
          </a:p>
          <a:p>
            <a:pPr lvl="0" algn="just"/>
            <a:r>
              <a:rPr lang="vi-VN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học sinh thích xem phim ít hơn số học sinh thích bơi bao nhiêu học sinh?</a:t>
            </a:r>
          </a:p>
          <a:p>
            <a:pPr lvl="0" algn="just"/>
            <a:r>
              <a:rPr lang="vi-VN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Sở thích nào có nhiều học sinh nhất? Sở thích nào có ít học sinh nhất?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404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Arial-Rounded</vt:lpstr>
      <vt:lpstr>Calibri</vt:lpstr>
      <vt:lpstr>Cambria</vt:lpstr>
      <vt:lpstr>Cambria Math</vt:lpstr>
      <vt:lpstr>Utm AVO</vt:lpstr>
      <vt:lpstr>2_Office 主题</vt:lpstr>
      <vt:lpstr>https://www.freeppt7.com</vt:lpstr>
      <vt:lpstr>自定义设计方案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2021-07-20T01:55:21Z</dcterms:created>
  <dcterms:modified xsi:type="dcterms:W3CDTF">2025-04-19T15:31:10Z</dcterms:modified>
</cp:coreProperties>
</file>