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18"/>
  </p:notesMasterIdLst>
  <p:sldIdLst>
    <p:sldId id="282" r:id="rId3"/>
    <p:sldId id="283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8" r:id="rId13"/>
    <p:sldId id="299" r:id="rId14"/>
    <p:sldId id="300" r:id="rId15"/>
    <p:sldId id="302" r:id="rId16"/>
    <p:sldId id="301" r:id="rId17"/>
  </p:sldIdLst>
  <p:sldSz cx="12192000" cy="6858000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igmar One" panose="020B0604020202020204" charset="-93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Nunito Black" panose="00000A00000000000000" pitchFamily="2" charset="-93"/>
      <p:bold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3415"/>
    <a:srgbClr val="EB9C52"/>
    <a:srgbClr val="885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44D9D-9233-468A-8505-49D52448C5E2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D10B3-E174-4467-AEFC-42D29C454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5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F889-6470-4823-A29E-4E023E5C3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261F6-445D-43F0-AB2E-60A4D7663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7CD65-35A1-4EE5-9691-089F426F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CA2B2-61EA-46A1-8501-A3D92652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64690-4979-426E-8909-70C1A213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62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5C54-EEE4-4B20-AA94-36F5EA39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B7574-250D-4BD3-ADC5-15559F0BA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51BC5-61D7-4E73-A189-E71C03E0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67416-92E3-49EE-ACE2-2952A12C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47F8D-A4FE-462D-B01D-D3CB7E50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03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F13D36-03B0-40BD-8742-A544A1FBB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52A7D-2653-455F-B55A-7C97A8810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2E7B-7B84-4F79-8658-B407C968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682C5-1CE4-4A42-B8A2-5320E427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F63F3-CF3F-4A37-A99B-5CD779A5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29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34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842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70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66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21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019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170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73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D309-D03F-49B8-9CB6-27362276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27182-4E84-42CC-8CAB-97FC9BCFE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2499B-D05A-49E9-9017-138BB6D3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A1956-C5CA-47E5-A792-0BC138B2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F0E4-DFC2-4593-999D-1B7E7213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66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91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08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4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C76F-F263-422C-9041-68A758F8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154C4-9CD2-4C02-B938-D0476DE6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93A30-54E5-4A34-9E51-A76243EB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4ADFD-491B-4CA0-9318-73C2FC4F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DB95C-2449-476B-9B57-DADC660A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61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1126-65AC-487D-8C1E-B3245F58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1AE7E-395A-4537-B208-B15C6853B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B2FB0-18F5-4EA6-86B0-B0587EF8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EF7DC-FAF7-45A8-912C-C3FEFE22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74934-A012-4D24-B70F-B2BD349D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F2553-7473-4F6E-8442-4BC89178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95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9173-0AF7-42C8-B443-8403C92C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911D7-8DE5-4A12-AB26-17E7E0C7C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E0B30-C3A9-4A21-9BAC-9EECA90EA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17A64-3382-424D-A789-33F9B9B1F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550FD-BFFA-46A5-83BA-6A7059578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224AC2-1F8A-49E5-B5A6-9BEB7ACD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4D105-3EB9-49B9-85B0-673B5BDB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98E96-195E-48BB-BF9A-E000CFD5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11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8B06-7958-495B-ABA8-07150B44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98A9F-31E5-4775-A988-5DF05277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27178-CEC9-4F97-AB90-C004431A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57D54-BE81-4459-A14C-9DA7AE11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43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690C7-5433-4311-B088-E97C8B30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002FB-7280-4CCF-81D4-25FEB2EE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D0EFE-BA33-4D7C-9567-C14C02AF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52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416F-FB70-4D53-8706-9F2AB8E0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E3528-F7A3-4D5F-8752-D0B0747B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33AB6-32AB-40F7-8106-C37CF03F1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4E8D9-60EB-4DAD-837A-E8AA6CC7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5D52E-35D1-4069-87A1-531DAD4E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BC21-F839-4221-B9FB-8783F0D3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14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B56-3E8B-40CC-9455-75F7B0BF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4DC35-9D6C-4F80-BBE1-9020ADA6A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9752A-6330-4C7A-B4EF-604101E78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36D37-FB02-4535-AE5B-13C2368C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01376-E07C-4AD4-9D76-18178611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A2CAC-215C-490A-9B1D-6368B542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03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7113D-8159-4B78-8BC6-EC027D72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3FE6E-73D1-4981-83EA-C1D65F813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28DBD-631C-47AE-A61A-CD0E77B11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E68AD-08EA-424A-A4BC-E2394A025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892C6-3CCC-42CA-A379-428C3E8AA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60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0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20470" y="3253449"/>
            <a:ext cx="8988767" cy="2185214"/>
            <a:chOff x="2437212" y="3253449"/>
            <a:chExt cx="8988767" cy="21852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2437212" y="3409649"/>
              <a:ext cx="2493855" cy="983873"/>
            </a:xfrm>
            <a:prstGeom prst="cloud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33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581501" y="3253449"/>
              <a:ext cx="7844478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NHIỆT ĐỘ.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ĐƠN VỊ ĐO NHIỆT ĐỘ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064" y="5333583"/>
            <a:ext cx="1455964" cy="1317981"/>
          </a:xfrm>
          <a:prstGeom prst="rect">
            <a:avLst/>
          </a:prstGeom>
        </p:spPr>
      </p:pic>
      <p:pic>
        <p:nvPicPr>
          <p:cNvPr id="10" name="Picture 4" descr="Các loại đơn vị đo nhiệt độ ? Nhiệt độ là gì ? Công thức chuyển đổi nhiệ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 bwMode="auto">
          <a:xfrm>
            <a:off x="1656855" y="5365653"/>
            <a:ext cx="1426420" cy="13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hiệt Độ Không Khí Là Gì? Những Lưu Ý Khi Đo Nhiệt Độ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60" y="5438663"/>
            <a:ext cx="2095913" cy="117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2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2F10F7-D982-4849-851A-1782089F24DA}"/>
              </a:ext>
            </a:extLst>
          </p:cNvPr>
          <p:cNvSpPr txBox="1"/>
          <p:nvPr/>
        </p:nvSpPr>
        <p:spPr>
          <a:xfrm>
            <a:off x="4003200" y="5337905"/>
            <a:ext cx="438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Luyện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tập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  <p:pic>
        <p:nvPicPr>
          <p:cNvPr id="3" name="Picture 4" descr="Các loại đơn vị đo nhiệt độ ? Nhiệt độ là gì ? Công thức chuyển đổi nhiệ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 bwMode="auto">
          <a:xfrm>
            <a:off x="764297" y="5316201"/>
            <a:ext cx="1426420" cy="13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hiệt Độ Không Khí Là Gì? Những Lưu Ý Khi Đo Nhiệt Độ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503" y="5425216"/>
            <a:ext cx="2095913" cy="117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924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00" y="5774316"/>
            <a:ext cx="1062540" cy="96184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55264" y="1133198"/>
            <a:ext cx="8615455" cy="830997"/>
            <a:chOff x="1049393" y="1394840"/>
            <a:chExt cx="8615455" cy="830997"/>
          </a:xfrm>
        </p:grpSpPr>
        <p:sp>
          <p:nvSpPr>
            <p:cNvPr id="15" name="Rectangle 14"/>
            <p:cNvSpPr/>
            <p:nvPr/>
          </p:nvSpPr>
          <p:spPr>
            <a:xfrm>
              <a:off x="1584472" y="1394840"/>
              <a:ext cx="808037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Dự báo nhiệt đô không khí vào các buổi trong ngày ở một địa phương được ghi theo bảng sau</a:t>
              </a:r>
              <a:r>
                <a:rPr kumimoji="0" lang="vi-V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49393" y="1439141"/>
              <a:ext cx="531741" cy="46008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2" name="Picture 4" descr="Các loại đơn vị đo nhiệt độ ? Nhiệt độ là gì ? Công thức chuyển đổi nhiệ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 bwMode="auto">
          <a:xfrm>
            <a:off x="10647883" y="5386403"/>
            <a:ext cx="1426420" cy="13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49" y="186941"/>
            <a:ext cx="1957317" cy="892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2355" y="1637584"/>
            <a:ext cx="2812775" cy="1596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5638" y="2083901"/>
            <a:ext cx="4925112" cy="895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87005" y="3138531"/>
            <a:ext cx="8297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bảng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khí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a)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bao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độ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87005" y="3969528"/>
            <a:ext cx="6607836" cy="1328023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Nhiệt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độ không khí vào buổi sáng là 27 </a:t>
            </a:r>
            <a:r>
              <a:rPr kumimoji="0" lang="vi-VN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o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Nhiệt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độ không khí vào trưa là 36 </a:t>
            </a:r>
            <a:r>
              <a:rPr kumimoji="0" lang="vi-VN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o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Nhiệt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độ không khí vào buổi đêm là 15 </a:t>
            </a:r>
            <a:r>
              <a:rPr kumimoji="0" lang="vi-VN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o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2574" y="5706964"/>
            <a:ext cx="8606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Nhiệt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15 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36 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7005" y="5257475"/>
            <a:ext cx="939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OpenSans"/>
              </a:rPr>
              <a:t>b) </a:t>
            </a:r>
            <a:r>
              <a:rPr lang="en-US" sz="2400" dirty="0" err="1">
                <a:solidFill>
                  <a:srgbClr val="002060"/>
                </a:solidFill>
                <a:latin typeface="OpenSans"/>
              </a:rPr>
              <a:t>Thấp</a:t>
            </a:r>
            <a:r>
              <a:rPr 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OpenSans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OpenSans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OpenSans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OpenSans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OpenSans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OpenSans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OpenSans"/>
              </a:rPr>
              <a:t>cao</a:t>
            </a:r>
            <a:r>
              <a:rPr 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OpenSans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OpenSans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OpenSans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OpenSans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OpenSans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OpenSan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6701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13954" y="1133198"/>
            <a:ext cx="10685417" cy="1569660"/>
            <a:chOff x="968828" y="1394840"/>
            <a:chExt cx="8636548" cy="1569660"/>
          </a:xfrm>
        </p:grpSpPr>
        <p:sp>
          <p:nvSpPr>
            <p:cNvPr id="15" name="Rectangle 14"/>
            <p:cNvSpPr/>
            <p:nvPr/>
          </p:nvSpPr>
          <p:spPr>
            <a:xfrm>
              <a:off x="1525000" y="1394840"/>
              <a:ext cx="808037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vi-VN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Có ba người đo nhiệt độ cơ thể được kết quả lần lượt là: 38 </a:t>
              </a:r>
              <a:r>
                <a:rPr lang="vi-VN" sz="2400" baseline="30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</a:t>
              </a:r>
              <a:r>
                <a:rPr lang="vi-VN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C; 37 </a:t>
              </a:r>
              <a:r>
                <a:rPr lang="vi-VN" sz="2400" baseline="30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</a:t>
              </a:r>
              <a:r>
                <a:rPr lang="vi-VN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C; 39 </a:t>
              </a:r>
              <a:r>
                <a:rPr lang="vi-VN" sz="2400" baseline="30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</a:t>
              </a:r>
              <a:r>
                <a:rPr lang="vi-VN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C. Hỏi trong ba nhiệt độ trên, nhiệt độ nào cao hơn nhiệt độ cơ thể của người bình thường? Biết nhiệt độ cơ thể của người bình thường là 37 </a:t>
              </a:r>
              <a:r>
                <a:rPr lang="vi-VN" sz="2400" baseline="30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</a:t>
              </a:r>
              <a:r>
                <a:rPr lang="vi-VN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</a:t>
              </a:r>
              <a:r>
                <a:rPr lang="vi-VN" sz="24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68828" y="1439142"/>
              <a:ext cx="552835" cy="455358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9" y="186941"/>
            <a:ext cx="1957317" cy="89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8" b="98071" l="473" r="100000">
                        <a14:foregroundMark x1="69267" y1="30868" x2="69267" y2="30868"/>
                        <a14:foregroundMark x1="69267" y1="30868" x2="69267" y2="30868"/>
                        <a14:foregroundMark x1="69267" y1="30868" x2="69267" y2="30868"/>
                        <a14:foregroundMark x1="69267" y1="30868" x2="69267" y2="30868"/>
                        <a14:foregroundMark x1="69267" y1="30868" x2="69267" y2="30868"/>
                        <a14:foregroundMark x1="70449" y1="30868" x2="70449" y2="30868"/>
                        <a14:foregroundMark x1="70449" y1="30868" x2="70449" y2="30868"/>
                        <a14:foregroundMark x1="78014" y1="56913" x2="78014" y2="56913"/>
                        <a14:foregroundMark x1="69976" y1="31511" x2="78251" y2="55305"/>
                        <a14:foregroundMark x1="67849" y1="57235" x2="67849" y2="57235"/>
                        <a14:foregroundMark x1="86525" y1="77170" x2="86525" y2="77170"/>
                        <a14:foregroundMark x1="67849" y1="58199" x2="87707" y2="76206"/>
                        <a14:foregroundMark x1="93144" y1="70096" x2="93144" y2="70096"/>
                        <a14:foregroundMark x1="96217" y1="68810" x2="96217" y2="68810"/>
                        <a14:foregroundMark x1="86052" y1="77814" x2="97872" y2="68167"/>
                        <a14:foregroundMark x1="70449" y1="28939" x2="96217" y2="68810"/>
                        <a14:foregroundMark x1="86998" y1="84566" x2="86998" y2="84566"/>
                        <a14:foregroundMark x1="67612" y1="56913" x2="85343" y2="82315"/>
                        <a14:foregroundMark x1="78014" y1="75241" x2="78014" y2="75241"/>
                        <a14:foregroundMark x1="78014" y1="74920" x2="78014" y2="74920"/>
                        <a14:foregroundMark x1="77778" y1="74277" x2="77778" y2="74277"/>
                        <a14:foregroundMark x1="64775" y1="27331" x2="64775" y2="27331"/>
                        <a14:foregroundMark x1="59574" y1="20257" x2="59574" y2="20257"/>
                        <a14:foregroundMark x1="59574" y1="20257" x2="69267" y2="32476"/>
                        <a14:foregroundMark x1="72577" y1="19614" x2="72577" y2="19614"/>
                        <a14:foregroundMark x1="58865" y1="18971" x2="70922" y2="18328"/>
                        <a14:foregroundMark x1="52955" y1="24437" x2="52955" y2="24437"/>
                        <a14:backgroundMark x1="73050" y1="31511" x2="73050" y2="31511"/>
                        <a14:backgroundMark x1="73759" y1="28296" x2="74232" y2="276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39" y="4629353"/>
            <a:ext cx="2943532" cy="216415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90723" y="2969849"/>
            <a:ext cx="6383383" cy="1328023"/>
          </a:xfrm>
          <a:prstGeom prst="wedgeRoundRectCallout">
            <a:avLst>
              <a:gd name="adj1" fmla="val -6508"/>
              <a:gd name="adj2" fmla="val 8118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sz="2400" b="1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So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sánh nhiệt độ cơ thể của ba người với 37 </a:t>
            </a:r>
            <a:r>
              <a:rPr lang="vi-VN" sz="2400" b="1" baseline="30000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o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C rồi trả lời câu hỏi</a:t>
            </a:r>
            <a:r>
              <a:rPr lang="vi-VN" sz="2400" b="1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.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4813" y="4500374"/>
            <a:ext cx="2759953" cy="2293136"/>
          </a:xfrm>
          <a:prstGeom prst="rect">
            <a:avLst/>
          </a:prstGeom>
        </p:spPr>
      </p:pic>
      <p:pic>
        <p:nvPicPr>
          <p:cNvPr id="18" name="Picture 2" descr="MỘT SỐ ĐẶC ĐIỂM KHÁI QUÁT CỦA ĐÔNG Y | OPC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133" y="5111842"/>
            <a:ext cx="1663509" cy="152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87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13954" y="1133198"/>
            <a:ext cx="10685417" cy="1569660"/>
            <a:chOff x="968828" y="1394840"/>
            <a:chExt cx="8636548" cy="1569660"/>
          </a:xfrm>
        </p:grpSpPr>
        <p:sp>
          <p:nvSpPr>
            <p:cNvPr id="15" name="Rectangle 14"/>
            <p:cNvSpPr/>
            <p:nvPr/>
          </p:nvSpPr>
          <p:spPr>
            <a:xfrm>
              <a:off x="1525000" y="1394840"/>
              <a:ext cx="808037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Có ba người đo nhiệt độ cơ thể được kết quả lần lượt là: 38 </a:t>
              </a:r>
              <a:r>
                <a:rPr kumimoji="0" lang="vi-VN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C; 37 </a:t>
              </a:r>
              <a:r>
                <a:rPr kumimoji="0" lang="vi-VN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C; 39 </a:t>
              </a:r>
              <a:r>
                <a:rPr kumimoji="0" lang="vi-VN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C. Hỏi trong ba nhiệt độ trên, nhiệt độ nào cao hơn nhiệt độ cơ thể của người bình thường? Biết nhiệt độ cơ thể của người bình thường là 37 </a:t>
              </a:r>
              <a:r>
                <a:rPr kumimoji="0" lang="vi-VN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</a:t>
              </a:r>
              <a:r>
                <a:rPr kumimoji="0" lang="vi-V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68828" y="1439142"/>
              <a:ext cx="552835" cy="455358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9" y="186941"/>
            <a:ext cx="1957317" cy="89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8" b="98071" l="473" r="100000">
                        <a14:foregroundMark x1="69267" y1="30868" x2="69267" y2="30868"/>
                        <a14:foregroundMark x1="69267" y1="30868" x2="69267" y2="30868"/>
                        <a14:foregroundMark x1="69267" y1="30868" x2="69267" y2="30868"/>
                        <a14:foregroundMark x1="69267" y1="30868" x2="69267" y2="30868"/>
                        <a14:foregroundMark x1="69267" y1="30868" x2="69267" y2="30868"/>
                        <a14:foregroundMark x1="70449" y1="30868" x2="70449" y2="30868"/>
                        <a14:foregroundMark x1="70449" y1="30868" x2="70449" y2="30868"/>
                        <a14:foregroundMark x1="78014" y1="56913" x2="78014" y2="56913"/>
                        <a14:foregroundMark x1="69976" y1="31511" x2="78251" y2="55305"/>
                        <a14:foregroundMark x1="67849" y1="57235" x2="67849" y2="57235"/>
                        <a14:foregroundMark x1="86525" y1="77170" x2="86525" y2="77170"/>
                        <a14:foregroundMark x1="67849" y1="58199" x2="87707" y2="76206"/>
                        <a14:foregroundMark x1="93144" y1="70096" x2="93144" y2="70096"/>
                        <a14:foregroundMark x1="96217" y1="68810" x2="96217" y2="68810"/>
                        <a14:foregroundMark x1="86052" y1="77814" x2="97872" y2="68167"/>
                        <a14:foregroundMark x1="70449" y1="28939" x2="96217" y2="68810"/>
                        <a14:foregroundMark x1="86998" y1="84566" x2="86998" y2="84566"/>
                        <a14:foregroundMark x1="67612" y1="56913" x2="85343" y2="82315"/>
                        <a14:foregroundMark x1="78014" y1="75241" x2="78014" y2="75241"/>
                        <a14:foregroundMark x1="78014" y1="74920" x2="78014" y2="74920"/>
                        <a14:foregroundMark x1="77778" y1="74277" x2="77778" y2="74277"/>
                        <a14:foregroundMark x1="64775" y1="27331" x2="64775" y2="27331"/>
                        <a14:foregroundMark x1="59574" y1="20257" x2="59574" y2="20257"/>
                        <a14:foregroundMark x1="59574" y1="20257" x2="69267" y2="32476"/>
                        <a14:foregroundMark x1="72577" y1="19614" x2="72577" y2="19614"/>
                        <a14:foregroundMark x1="58865" y1="18971" x2="70922" y2="18328"/>
                        <a14:foregroundMark x1="52955" y1="24437" x2="52955" y2="24437"/>
                        <a14:backgroundMark x1="73050" y1="31511" x2="73050" y2="31511"/>
                        <a14:backgroundMark x1="73759" y1="28296" x2="74232" y2="276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39" y="4629353"/>
            <a:ext cx="2943532" cy="21641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3067" y="3335604"/>
            <a:ext cx="8108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giải</a:t>
            </a:r>
            <a:endParaRPr lang="en-US" sz="2400" b="1" dirty="0" smtClean="0">
              <a:solidFill>
                <a:srgbClr val="FF0000"/>
              </a:solidFill>
              <a:latin typeface="OpenSans"/>
            </a:endParaRPr>
          </a:p>
          <a:p>
            <a:r>
              <a:rPr lang="vi-VN" sz="2400" b="1" dirty="0" smtClean="0">
                <a:solidFill>
                  <a:srgbClr val="FF0000"/>
                </a:solidFill>
                <a:latin typeface="OpenSans"/>
              </a:rPr>
              <a:t>Ta </a:t>
            </a:r>
            <a:r>
              <a:rPr lang="vi-VN" sz="2400" b="1" dirty="0">
                <a:solidFill>
                  <a:srgbClr val="FF0000"/>
                </a:solidFill>
                <a:latin typeface="OpenSans"/>
              </a:rPr>
              <a:t>có 37 </a:t>
            </a:r>
            <a:r>
              <a:rPr lang="vi-VN" sz="2400" b="1" baseline="30000" dirty="0">
                <a:solidFill>
                  <a:srgbClr val="FF0000"/>
                </a:solidFill>
                <a:latin typeface="OpenSans"/>
              </a:rPr>
              <a:t>o</a:t>
            </a:r>
            <a:r>
              <a:rPr lang="vi-VN" sz="2400" b="1" dirty="0">
                <a:solidFill>
                  <a:srgbClr val="FF0000"/>
                </a:solidFill>
                <a:latin typeface="OpenSans"/>
              </a:rPr>
              <a:t>C &lt; 38 </a:t>
            </a:r>
            <a:r>
              <a:rPr lang="vi-VN" sz="2400" b="1" baseline="30000" dirty="0" smtClean="0">
                <a:solidFill>
                  <a:srgbClr val="FF0000"/>
                </a:solidFill>
                <a:latin typeface="OpenSans"/>
              </a:rPr>
              <a:t>o</a:t>
            </a:r>
            <a:r>
              <a:rPr lang="vi-VN" sz="2400" b="1" dirty="0" smtClean="0">
                <a:solidFill>
                  <a:srgbClr val="FF0000"/>
                </a:solidFill>
                <a:latin typeface="OpenSans"/>
              </a:rPr>
              <a:t>C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&lt; 39 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  <a:sym typeface="Symbol" panose="05050102010706020507" pitchFamily="18" charset="2"/>
              </a:rPr>
              <a:t>C</a:t>
            </a:r>
            <a:r>
              <a:rPr lang="vi-VN" sz="24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OpenSans"/>
              </a:rPr>
              <a:t>nên nhiệt độ 38 </a:t>
            </a:r>
            <a:r>
              <a:rPr lang="vi-VN" sz="2400" b="1" baseline="30000" dirty="0" smtClean="0">
                <a:solidFill>
                  <a:srgbClr val="FF0000"/>
                </a:solidFill>
                <a:latin typeface="OpenSans"/>
              </a:rPr>
              <a:t>o</a:t>
            </a:r>
            <a:r>
              <a:rPr lang="vi-VN" sz="2400" b="1" dirty="0" smtClean="0">
                <a:solidFill>
                  <a:srgbClr val="FF0000"/>
                </a:solidFill>
                <a:latin typeface="OpenSans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39 </a:t>
            </a:r>
            <a:r>
              <a:rPr lang="en-US" sz="2400" b="1" dirty="0">
                <a:solidFill>
                  <a:srgbClr val="FF0000"/>
                </a:solidFill>
                <a:latin typeface="OpenSans"/>
                <a:sym typeface="Symbol" panose="05050102010706020507" pitchFamily="18" charset="2"/>
              </a:rPr>
              <a:t>C </a:t>
            </a:r>
            <a:r>
              <a:rPr lang="vi-VN" sz="2400" b="1" dirty="0" smtClean="0">
                <a:solidFill>
                  <a:srgbClr val="FF0000"/>
                </a:solidFill>
                <a:latin typeface="OpenSans"/>
              </a:rPr>
              <a:t>cao </a:t>
            </a:r>
            <a:r>
              <a:rPr lang="vi-VN" sz="2400" b="1" dirty="0">
                <a:solidFill>
                  <a:srgbClr val="FF0000"/>
                </a:solidFill>
                <a:latin typeface="OpenSans"/>
              </a:rPr>
              <a:t>hơn nhiệt độ cơ thể của người bình thường</a:t>
            </a:r>
            <a:r>
              <a:rPr lang="vi-VN" sz="2400" b="1" dirty="0" smtClean="0">
                <a:solidFill>
                  <a:srgbClr val="FF0000"/>
                </a:solidFill>
                <a:latin typeface="OpenSans"/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MỘT SỐ ĐẶC ĐIỂM KHÁI QUÁT CỦA ĐÔNG Y | OPC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133" y="5111842"/>
            <a:ext cx="1663509" cy="152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7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13954" y="1133198"/>
            <a:ext cx="10685417" cy="499660"/>
            <a:chOff x="968828" y="1394840"/>
            <a:chExt cx="8636548" cy="499660"/>
          </a:xfrm>
        </p:grpSpPr>
        <p:sp>
          <p:nvSpPr>
            <p:cNvPr id="15" name="Rectangle 14"/>
            <p:cNvSpPr/>
            <p:nvPr/>
          </p:nvSpPr>
          <p:spPr>
            <a:xfrm>
              <a:off x="1525000" y="1394840"/>
              <a:ext cx="8080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Hoạt động ở nhà</a:t>
              </a:r>
              <a:r>
                <a:rPr kumimoji="0" lang="vi-V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68828" y="1439142"/>
              <a:ext cx="552835" cy="455358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9" y="186941"/>
            <a:ext cx="1957317" cy="8929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97939" y="1941804"/>
            <a:ext cx="9997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Khi thời tiết thay đổi, em xem nhiệt kế đo nhiệt độ không khí để biết trời nóng hay lạnh mà mặc quần áo cho phù hợp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516" y="4170321"/>
            <a:ext cx="925615" cy="2512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75" y="4944669"/>
            <a:ext cx="1991003" cy="1705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187" y="4977490"/>
            <a:ext cx="1861909" cy="1705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3" b="100000" l="4426" r="100000">
                        <a14:foregroundMark x1="17289" y1="20325" x2="17289" y2="20325"/>
                        <a14:foregroundMark x1="17289" y1="20325" x2="17289" y2="20325"/>
                        <a14:foregroundMark x1="17289" y1="20325" x2="17289" y2="20325"/>
                        <a14:foregroundMark x1="37621" y1="56911" x2="37621" y2="56911"/>
                        <a14:foregroundMark x1="37344" y1="56504" x2="37344" y2="56504"/>
                        <a14:foregroundMark x1="30152" y1="42480" x2="30152" y2="42480"/>
                        <a14:foregroundMark x1="30152" y1="42480" x2="30152" y2="42480"/>
                        <a14:foregroundMark x1="52144" y1="57927" x2="52144" y2="57927"/>
                        <a14:foregroundMark x1="52144" y1="57927" x2="52144" y2="57927"/>
                        <a14:foregroundMark x1="71093" y1="56911" x2="71093" y2="56911"/>
                        <a14:foregroundMark x1="71093" y1="56911" x2="71093" y2="56911"/>
                        <a14:foregroundMark x1="62932" y1="44512" x2="62932" y2="44512"/>
                        <a14:foregroundMark x1="62932" y1="44512" x2="62932" y2="44512"/>
                        <a14:foregroundMark x1="58645" y1="41463" x2="58645" y2="41463"/>
                        <a14:foregroundMark x1="58645" y1="41463" x2="58645" y2="41463"/>
                        <a14:foregroundMark x1="58645" y1="41463" x2="58645" y2="41463"/>
                        <a14:foregroundMark x1="58645" y1="41463" x2="58645" y2="41463"/>
                        <a14:foregroundMark x1="58645" y1="41463" x2="58645" y2="41463"/>
                        <a14:foregroundMark x1="34716" y1="64634" x2="34716" y2="64634"/>
                        <a14:foregroundMark x1="34716" y1="64634" x2="34716" y2="64634"/>
                        <a14:foregroundMark x1="34716" y1="64634" x2="34716" y2="64634"/>
                        <a14:foregroundMark x1="34716" y1="64634" x2="34716" y2="64634"/>
                        <a14:foregroundMark x1="27109" y1="47764" x2="27109" y2="47764"/>
                        <a14:foregroundMark x1="27109" y1="47764" x2="27109" y2="47764"/>
                        <a14:foregroundMark x1="27109" y1="47764" x2="27109" y2="47764"/>
                        <a14:foregroundMark x1="90456" y1="16870" x2="90456" y2="16870"/>
                        <a14:foregroundMark x1="90456" y1="16870" x2="90456" y2="16870"/>
                        <a14:foregroundMark x1="90456" y1="16870" x2="90456" y2="16870"/>
                        <a14:foregroundMark x1="91148" y1="8333" x2="91148" y2="8333"/>
                        <a14:foregroundMark x1="82296" y1="55488" x2="82296" y2="55488"/>
                        <a14:foregroundMark x1="82296" y1="55488" x2="82296" y2="55488"/>
                        <a14:foregroundMark x1="84232" y1="55488" x2="84232" y2="55488"/>
                        <a14:foregroundMark x1="84232" y1="55488" x2="84232" y2="55488"/>
                        <a14:foregroundMark x1="84232" y1="55488" x2="84232" y2="55488"/>
                        <a14:foregroundMark x1="84232" y1="55488" x2="84232" y2="55488"/>
                        <a14:foregroundMark x1="84232" y1="55488" x2="84232" y2="55488"/>
                        <a14:foregroundMark x1="89488" y1="60772" x2="89488" y2="60772"/>
                        <a14:foregroundMark x1="82988" y1="58943" x2="82988" y2="58943"/>
                        <a14:foregroundMark x1="82988" y1="58943" x2="82988" y2="589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6584" y="3893894"/>
            <a:ext cx="4098192" cy="278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31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13954" y="1133198"/>
            <a:ext cx="10685417" cy="499660"/>
            <a:chOff x="968828" y="1394840"/>
            <a:chExt cx="8636548" cy="499660"/>
          </a:xfrm>
        </p:grpSpPr>
        <p:sp>
          <p:nvSpPr>
            <p:cNvPr id="15" name="Rectangle 14"/>
            <p:cNvSpPr/>
            <p:nvPr/>
          </p:nvSpPr>
          <p:spPr>
            <a:xfrm>
              <a:off x="1525000" y="1394840"/>
              <a:ext cx="8080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Hoạt động ở nhà</a:t>
              </a:r>
              <a:r>
                <a:rPr lang="vi-VN" sz="24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</a:t>
              </a:r>
              <a:endParaRPr lang="vi-VN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68828" y="1439142"/>
              <a:ext cx="552835" cy="455358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9" y="186941"/>
            <a:ext cx="1957317" cy="8929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57597" y="2022412"/>
            <a:ext cx="9997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vi-VN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Khi thấy người sốt nóng, khó chịu, em hãy nhờ người lớn </a:t>
            </a:r>
            <a:r>
              <a:rPr lang="vi-VN" sz="24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US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ụ</a:t>
            </a:r>
            <a:r>
              <a:rPr lang="vi-VN" sz="24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 </a:t>
            </a:r>
            <a:r>
              <a:rPr lang="vi-VN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nhiệt kế đo nhiệt độ cơ thể để được thăm khám kịp thời</a:t>
            </a:r>
            <a:r>
              <a:rPr lang="vi-VN" sz="24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vi-VN" sz="24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33" b="100000" l="4426" r="100000">
                        <a14:foregroundMark x1="17289" y1="20325" x2="17289" y2="20325"/>
                        <a14:foregroundMark x1="17289" y1="20325" x2="17289" y2="20325"/>
                        <a14:foregroundMark x1="17289" y1="20325" x2="17289" y2="20325"/>
                        <a14:foregroundMark x1="37621" y1="56911" x2="37621" y2="56911"/>
                        <a14:foregroundMark x1="37344" y1="56504" x2="37344" y2="56504"/>
                        <a14:foregroundMark x1="30152" y1="42480" x2="30152" y2="42480"/>
                        <a14:foregroundMark x1="30152" y1="42480" x2="30152" y2="42480"/>
                        <a14:foregroundMark x1="52144" y1="57927" x2="52144" y2="57927"/>
                        <a14:foregroundMark x1="52144" y1="57927" x2="52144" y2="57927"/>
                        <a14:foregroundMark x1="71093" y1="56911" x2="71093" y2="56911"/>
                        <a14:foregroundMark x1="71093" y1="56911" x2="71093" y2="56911"/>
                        <a14:foregroundMark x1="62932" y1="44512" x2="62932" y2="44512"/>
                        <a14:foregroundMark x1="62932" y1="44512" x2="62932" y2="44512"/>
                        <a14:foregroundMark x1="58645" y1="41463" x2="58645" y2="41463"/>
                        <a14:foregroundMark x1="58645" y1="41463" x2="58645" y2="41463"/>
                        <a14:foregroundMark x1="58645" y1="41463" x2="58645" y2="41463"/>
                        <a14:foregroundMark x1="58645" y1="41463" x2="58645" y2="41463"/>
                        <a14:foregroundMark x1="58645" y1="41463" x2="58645" y2="41463"/>
                        <a14:foregroundMark x1="34716" y1="64634" x2="34716" y2="64634"/>
                        <a14:foregroundMark x1="34716" y1="64634" x2="34716" y2="64634"/>
                        <a14:foregroundMark x1="34716" y1="64634" x2="34716" y2="64634"/>
                        <a14:foregroundMark x1="34716" y1="64634" x2="34716" y2="64634"/>
                        <a14:foregroundMark x1="27109" y1="47764" x2="27109" y2="47764"/>
                        <a14:foregroundMark x1="27109" y1="47764" x2="27109" y2="47764"/>
                        <a14:foregroundMark x1="27109" y1="47764" x2="27109" y2="47764"/>
                        <a14:foregroundMark x1="90456" y1="16870" x2="90456" y2="16870"/>
                        <a14:foregroundMark x1="90456" y1="16870" x2="90456" y2="16870"/>
                        <a14:foregroundMark x1="90456" y1="16870" x2="90456" y2="16870"/>
                        <a14:foregroundMark x1="91148" y1="8333" x2="91148" y2="8333"/>
                        <a14:foregroundMark x1="82296" y1="55488" x2="82296" y2="55488"/>
                        <a14:foregroundMark x1="82296" y1="55488" x2="82296" y2="55488"/>
                        <a14:foregroundMark x1="84232" y1="55488" x2="84232" y2="55488"/>
                        <a14:foregroundMark x1="84232" y1="55488" x2="84232" y2="55488"/>
                        <a14:foregroundMark x1="84232" y1="55488" x2="84232" y2="55488"/>
                        <a14:foregroundMark x1="84232" y1="55488" x2="84232" y2="55488"/>
                        <a14:foregroundMark x1="84232" y1="55488" x2="84232" y2="55488"/>
                        <a14:foregroundMark x1="89488" y1="60772" x2="89488" y2="60772"/>
                        <a14:foregroundMark x1="82988" y1="58943" x2="82988" y2="58943"/>
                        <a14:foregroundMark x1="82988" y1="58943" x2="82988" y2="589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6584" y="3893894"/>
            <a:ext cx="4098192" cy="2788811"/>
          </a:xfrm>
          <a:prstGeom prst="rect">
            <a:avLst/>
          </a:prstGeom>
        </p:spPr>
      </p:pic>
      <p:pic>
        <p:nvPicPr>
          <p:cNvPr id="32772" name="Picture 4" descr="Cách lựa chọn nhiệt kế điện tử đo ở tai và trán thông thái - Website chính  thức của Omron tại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25" y="4894246"/>
            <a:ext cx="1951046" cy="1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048" l="4348" r="96990">
                        <a14:foregroundMark x1="68227" y1="32620" x2="68227" y2="32620"/>
                        <a14:foregroundMark x1="67559" y1="31016" x2="67559" y2="31016"/>
                        <a14:foregroundMark x1="67559" y1="31016" x2="67559" y2="31016"/>
                        <a14:foregroundMark x1="67559" y1="31016" x2="67559" y2="31016"/>
                        <a14:foregroundMark x1="67559" y1="31016" x2="67559" y2="31016"/>
                        <a14:foregroundMark x1="20401" y1="74866" x2="20401" y2="74866"/>
                        <a14:foregroundMark x1="77592" y1="11230" x2="77592" y2="11230"/>
                        <a14:foregroundMark x1="19732" y1="74866" x2="77592" y2="10695"/>
                        <a14:foregroundMark x1="19064" y1="65241" x2="19064" y2="65241"/>
                        <a14:foregroundMark x1="19064" y1="67914" x2="74247" y2="11230"/>
                        <a14:foregroundMark x1="23746" y1="79144" x2="23746" y2="79144"/>
                        <a14:foregroundMark x1="94983" y1="10160" x2="94983" y2="10160"/>
                        <a14:foregroundMark x1="23746" y1="78610" x2="94314" y2="8556"/>
                        <a14:foregroundMark x1="93311" y1="19786" x2="93311" y2="19786"/>
                        <a14:foregroundMark x1="29431" y1="80214" x2="29431" y2="80214"/>
                        <a14:foregroundMark x1="29431" y1="80214" x2="92308" y2="192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623" y="4717630"/>
            <a:ext cx="2848373" cy="17814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74" b="89450" l="481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4311" y="5051392"/>
            <a:ext cx="3726578" cy="16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2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2F10F7-D982-4849-851A-1782089F24DA}"/>
              </a:ext>
            </a:extLst>
          </p:cNvPr>
          <p:cNvSpPr txBox="1"/>
          <p:nvPr/>
        </p:nvSpPr>
        <p:spPr>
          <a:xfrm>
            <a:off x="4003200" y="5337905"/>
            <a:ext cx="438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dirty="0" err="1">
                <a:solidFill>
                  <a:srgbClr val="FF0000"/>
                </a:solidFill>
                <a:latin typeface="Sigmar One" panose="00000500000000000000" pitchFamily="2" charset="0"/>
              </a:rPr>
              <a:t>Khởi</a:t>
            </a:r>
            <a:r>
              <a:rPr lang="en-US" sz="4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igmar One" panose="00000500000000000000" pitchFamily="2" charset="0"/>
              </a:rPr>
              <a:t>động</a:t>
            </a:r>
            <a:endParaRPr lang="en-US" sz="4800" dirty="0">
              <a:solidFill>
                <a:srgbClr val="FF0000"/>
              </a:solidFill>
              <a:latin typeface="Sigmar One" panose="00000500000000000000" pitchFamily="2" charset="0"/>
            </a:endParaRPr>
          </a:p>
        </p:txBody>
      </p:sp>
      <p:pic>
        <p:nvPicPr>
          <p:cNvPr id="5" name="Picture 4" descr="Các loại đơn vị đo nhiệt độ ? Nhiệt độ là gì ? Công thức chuyển đổi nhiệ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 bwMode="auto">
          <a:xfrm>
            <a:off x="764297" y="5316201"/>
            <a:ext cx="1426420" cy="13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hiệt Độ Không Khí Là Gì? Những Lưu Ý Khi Đo Nhiệt Độ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503" y="5425216"/>
            <a:ext cx="2095913" cy="117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878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2F10F7-D982-4849-851A-1782089F24DA}"/>
              </a:ext>
            </a:extLst>
          </p:cNvPr>
          <p:cNvSpPr txBox="1"/>
          <p:nvPr/>
        </p:nvSpPr>
        <p:spPr>
          <a:xfrm>
            <a:off x="4003200" y="5337905"/>
            <a:ext cx="438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KHÁM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PHÁ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  <p:pic>
        <p:nvPicPr>
          <p:cNvPr id="3" name="Picture 4" descr="Các loại đơn vị đo nhiệt độ ? Nhiệt độ là gì ? Công thức chuyển đổi nhiệ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 bwMode="auto">
          <a:xfrm>
            <a:off x="764297" y="5316201"/>
            <a:ext cx="1426420" cy="13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hiệt Độ Không Khí Là Gì? Những Lưu Ý Khi Đo Nhiệt Độ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503" y="5425216"/>
            <a:ext cx="2095913" cy="117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7" y="191569"/>
            <a:ext cx="2452054" cy="11800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07322" y="1371600"/>
            <a:ext cx="8684063" cy="2967744"/>
            <a:chOff x="1508214" y="1632993"/>
            <a:chExt cx="8684063" cy="29677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2F10F7-D982-4849-851A-1782089F24DA}"/>
                </a:ext>
              </a:extLst>
            </p:cNvPr>
            <p:cNvSpPr txBox="1"/>
            <p:nvPr/>
          </p:nvSpPr>
          <p:spPr>
            <a:xfrm>
              <a:off x="2423539" y="3701417"/>
              <a:ext cx="276336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2400" dirty="0" err="1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Cốc</a:t>
              </a:r>
              <a:r>
                <a:rPr lang="en-US" sz="24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nước</a:t>
              </a:r>
              <a:r>
                <a:rPr lang="en-US" sz="24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nóng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2F10F7-D982-4849-851A-1782089F24DA}"/>
                </a:ext>
              </a:extLst>
            </p:cNvPr>
            <p:cNvSpPr txBox="1"/>
            <p:nvPr/>
          </p:nvSpPr>
          <p:spPr>
            <a:xfrm>
              <a:off x="5000173" y="3708185"/>
              <a:ext cx="276336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Chai </a:t>
              </a:r>
              <a:r>
                <a:rPr lang="en-US" sz="2400" dirty="0" err="1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nước</a:t>
              </a:r>
              <a:r>
                <a:rPr lang="en-US" sz="24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nguội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2F10F7-D982-4849-851A-1782089F24DA}"/>
                </a:ext>
              </a:extLst>
            </p:cNvPr>
            <p:cNvSpPr txBox="1"/>
            <p:nvPr/>
          </p:nvSpPr>
          <p:spPr>
            <a:xfrm>
              <a:off x="7428917" y="3701417"/>
              <a:ext cx="276336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2400" dirty="0" err="1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Cốc</a:t>
              </a:r>
              <a:r>
                <a:rPr lang="en-US" sz="24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nước</a:t>
              </a:r>
              <a:r>
                <a:rPr lang="en-US" sz="24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đá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8214" y="1632993"/>
              <a:ext cx="7581900" cy="218122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547" y="1907450"/>
            <a:ext cx="2238310" cy="2431894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6727371" y="653143"/>
            <a:ext cx="2677176" cy="1254307"/>
          </a:xfrm>
          <a:prstGeom prst="wedgeRoundRectCallout">
            <a:avLst>
              <a:gd name="adj1" fmla="val 55773"/>
              <a:gd name="adj2" fmla="val 8332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</a:t>
            </a:r>
            <a:r>
              <a:rPr lang="en-US" sz="1600" b="1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Nước</a:t>
            </a:r>
            <a:r>
              <a:rPr lang="en-US" sz="16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ở </a:t>
            </a:r>
            <a:r>
              <a:rPr lang="en-US" sz="1600" b="1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cốc</a:t>
            </a:r>
            <a:r>
              <a:rPr lang="en-US" sz="16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600" b="1" dirty="0" err="1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nóng</a:t>
            </a:r>
            <a:r>
              <a:rPr lang="en-US" sz="16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hơn</a:t>
            </a:r>
            <a:r>
              <a:rPr lang="en-US" sz="16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nước</a:t>
            </a:r>
            <a:r>
              <a:rPr lang="en-US" sz="16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ở chai B.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</a:t>
            </a:r>
            <a:r>
              <a:rPr lang="en-US" sz="1600" b="1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Nước</a:t>
            </a:r>
            <a:r>
              <a:rPr lang="en-US" sz="16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ở </a:t>
            </a:r>
            <a:r>
              <a:rPr lang="en-US" sz="1600" b="1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cốc</a:t>
            </a:r>
            <a:r>
              <a:rPr lang="en-US" sz="16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 </a:t>
            </a:r>
            <a:r>
              <a:rPr lang="en-US" sz="1600" b="1" dirty="0" err="1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lạnh</a:t>
            </a:r>
            <a:r>
              <a:rPr lang="en-US" sz="16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hơn</a:t>
            </a:r>
            <a:r>
              <a:rPr lang="en-US" sz="16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nước</a:t>
            </a:r>
            <a:r>
              <a:rPr lang="en-US" sz="16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ở chai B.</a:t>
            </a:r>
            <a:endParaRPr lang="en-US" sz="16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22647" y="4563941"/>
            <a:ext cx="8492492" cy="19674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</a:t>
            </a:r>
            <a:r>
              <a:rPr lang="en-US" sz="2400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Theo </a:t>
            </a:r>
            <a:r>
              <a:rPr lang="en-US" sz="2400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bản</a:t>
            </a:r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tiết</a:t>
            </a:r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nhiệt</a:t>
            </a:r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</a:t>
            </a:r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khí</a:t>
            </a:r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đêm</a:t>
            </a:r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Hà</a:t>
            </a:r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Nội</a:t>
            </a:r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 </a:t>
            </a:r>
            <a:r>
              <a:rPr lang="en-US" sz="2400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</a:t>
            </a:r>
            <a:r>
              <a:rPr lang="en-US" sz="24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C.</a:t>
            </a:r>
          </a:p>
          <a:p>
            <a:endParaRPr lang="en-US" sz="2400" dirty="0" smtClean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11677" y="6008843"/>
            <a:ext cx="8314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thực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tế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sử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dụng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ta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viết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C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gọn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lại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là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 10.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7922" y="5508666"/>
            <a:ext cx="6393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10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10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C;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đọc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Mười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xê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00" y="5774316"/>
            <a:ext cx="1062540" cy="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84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2F10F7-D982-4849-851A-1782089F24DA}"/>
              </a:ext>
            </a:extLst>
          </p:cNvPr>
          <p:cNvSpPr txBox="1"/>
          <p:nvPr/>
        </p:nvSpPr>
        <p:spPr>
          <a:xfrm>
            <a:off x="4003200" y="5337905"/>
            <a:ext cx="438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Hoạt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động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  <p:pic>
        <p:nvPicPr>
          <p:cNvPr id="3" name="Picture 4" descr="Các loại đơn vị đo nhiệt độ ? Nhiệt độ là gì ? Công thức chuyển đổi nhiệ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 bwMode="auto">
          <a:xfrm>
            <a:off x="764297" y="5316201"/>
            <a:ext cx="1426420" cy="13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hiệt Độ Không Khí Là Gì? Những Lưu Ý Khi Đo Nhiệt Độ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503" y="5425216"/>
            <a:ext cx="2095913" cy="117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80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40" y="193356"/>
            <a:ext cx="2689894" cy="94060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049393" y="1535841"/>
            <a:ext cx="8615455" cy="523220"/>
            <a:chOff x="1049393" y="1394840"/>
            <a:chExt cx="8615455" cy="523220"/>
          </a:xfrm>
        </p:grpSpPr>
        <p:sp>
          <p:nvSpPr>
            <p:cNvPr id="2" name="Rectangle 1"/>
            <p:cNvSpPr/>
            <p:nvPr/>
          </p:nvSpPr>
          <p:spPr>
            <a:xfrm>
              <a:off x="1584472" y="1394840"/>
              <a:ext cx="80803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OpenSans"/>
                </a:rPr>
                <a:t>Sử</a:t>
              </a:r>
              <a:r>
                <a:rPr lang="en-US" sz="2800" dirty="0">
                  <a:latin typeface="OpenSans"/>
                </a:rPr>
                <a:t> </a:t>
              </a:r>
              <a:r>
                <a:rPr lang="en-US" sz="2800" dirty="0" err="1">
                  <a:latin typeface="OpenSans"/>
                </a:rPr>
                <a:t>dụng</a:t>
              </a:r>
              <a:r>
                <a:rPr lang="en-US" sz="2800" dirty="0">
                  <a:latin typeface="OpenSans"/>
                </a:rPr>
                <a:t> </a:t>
              </a:r>
              <a:r>
                <a:rPr lang="en-US" sz="2800" dirty="0" err="1">
                  <a:latin typeface="OpenSans"/>
                </a:rPr>
                <a:t>nhiệt</a:t>
              </a:r>
              <a:r>
                <a:rPr lang="en-US" sz="2800" dirty="0">
                  <a:latin typeface="OpenSans"/>
                </a:rPr>
                <a:t> </a:t>
              </a:r>
              <a:r>
                <a:rPr lang="en-US" sz="2800" dirty="0" err="1">
                  <a:latin typeface="OpenSans"/>
                </a:rPr>
                <a:t>kế</a:t>
              </a:r>
              <a:r>
                <a:rPr lang="en-US" sz="2800" dirty="0">
                  <a:latin typeface="OpenSans"/>
                </a:rPr>
                <a:t> </a:t>
              </a:r>
              <a:r>
                <a:rPr lang="en-US" sz="2800" dirty="0" err="1">
                  <a:latin typeface="OpenSans"/>
                </a:rPr>
                <a:t>đo</a:t>
              </a:r>
              <a:r>
                <a:rPr lang="en-US" sz="2800" dirty="0">
                  <a:latin typeface="OpenSans"/>
                </a:rPr>
                <a:t> </a:t>
              </a:r>
              <a:r>
                <a:rPr lang="en-US" sz="2800" dirty="0" err="1">
                  <a:latin typeface="OpenSans"/>
                </a:rPr>
                <a:t>nhiệt</a:t>
              </a:r>
              <a:r>
                <a:rPr lang="en-US" sz="2800" dirty="0">
                  <a:latin typeface="OpenSans"/>
                </a:rPr>
                <a:t> </a:t>
              </a:r>
              <a:r>
                <a:rPr lang="en-US" sz="2800" dirty="0" err="1">
                  <a:latin typeface="OpenSans"/>
                </a:rPr>
                <a:t>độ</a:t>
              </a:r>
              <a:r>
                <a:rPr lang="en-US" sz="2800" dirty="0">
                  <a:latin typeface="OpenSans"/>
                </a:rPr>
                <a:t> </a:t>
              </a:r>
              <a:r>
                <a:rPr lang="en-US" sz="2800" dirty="0" err="1">
                  <a:latin typeface="OpenSans"/>
                </a:rPr>
                <a:t>không</a:t>
              </a:r>
              <a:r>
                <a:rPr lang="en-US" sz="2800" dirty="0">
                  <a:latin typeface="OpenSans"/>
                </a:rPr>
                <a:t> </a:t>
              </a:r>
              <a:r>
                <a:rPr lang="en-US" sz="2800" dirty="0" err="1">
                  <a:latin typeface="OpenSans"/>
                </a:rPr>
                <a:t>khí</a:t>
              </a:r>
              <a:r>
                <a:rPr lang="en-US" sz="2800" dirty="0" smtClean="0">
                  <a:latin typeface="OpenSans"/>
                </a:rPr>
                <a:t>.</a:t>
              </a:r>
              <a:endParaRPr lang="en-US" sz="2800" dirty="0">
                <a:latin typeface="OpenSan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049393" y="1439141"/>
              <a:ext cx="531741" cy="46008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167615" y="2392757"/>
            <a:ext cx="8030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OpenSans"/>
              </a:rPr>
              <a:t>a)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Ví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dụ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thang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đo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kế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mức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thủy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ngân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vạch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30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khí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Hà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OpenSans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 30</a:t>
            </a:r>
            <a:r>
              <a:rPr lang="en-US" sz="2800" baseline="30000" dirty="0">
                <a:solidFill>
                  <a:srgbClr val="0070C0"/>
                </a:solidFill>
                <a:latin typeface="OpenSans"/>
              </a:rPr>
              <a:t>o</a:t>
            </a:r>
            <a:r>
              <a:rPr lang="en-US" sz="2800" dirty="0">
                <a:solidFill>
                  <a:srgbClr val="0070C0"/>
                </a:solidFill>
                <a:latin typeface="OpenSans"/>
              </a:rPr>
              <a:t>C.</a:t>
            </a:r>
          </a:p>
        </p:txBody>
      </p:sp>
      <p:pic>
        <p:nvPicPr>
          <p:cNvPr id="1028" name="Picture 4" descr="Các loại đơn vị đo nhiệt độ ? Nhiệt độ là gì ? Công thức chuyển đổi nh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53" y="5129597"/>
            <a:ext cx="1574217" cy="157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0572" y="1133960"/>
            <a:ext cx="1366900" cy="532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142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87" y="193356"/>
            <a:ext cx="2689894" cy="7233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81134" y="1592466"/>
            <a:ext cx="8161066" cy="1856243"/>
            <a:chOff x="1581134" y="3352627"/>
            <a:chExt cx="7022811" cy="1856243"/>
          </a:xfrm>
        </p:grpSpPr>
        <p:sp>
          <p:nvSpPr>
            <p:cNvPr id="3" name="Rectangle 1"/>
            <p:cNvSpPr>
              <a:spLocks noChangeArrowheads="1"/>
            </p:cNvSpPr>
            <p:nvPr/>
          </p:nvSpPr>
          <p:spPr bwMode="auto">
            <a:xfrm>
              <a:off x="1581134" y="3352627"/>
              <a:ext cx="7022811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b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)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Ví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dụ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: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Bảng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sau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đây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cho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biết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nhiệt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độ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không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khí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vào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buổi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sáng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trong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một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ngày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ở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ba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địa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phương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:</a:t>
              </a:r>
              <a:endPara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4323" y="4218132"/>
              <a:ext cx="6392167" cy="99073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463040" y="3571215"/>
            <a:ext cx="8856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Nhìn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vào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bảng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em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biết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Nhiệt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độ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khí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ở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Nội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ở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cao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hơn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65830" y="5596240"/>
            <a:ext cx="9496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10</a:t>
            </a:r>
            <a:r>
              <a:rPr kumimoji="0" lang="vi-VN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o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&lt; 26</a:t>
            </a:r>
            <a:r>
              <a:rPr kumimoji="0" lang="vi-VN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o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 nên nhiệt độ không khí ở Sa Pa thấp hơn nhiệt độ không khí ở Lào Cai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00" y="5774316"/>
            <a:ext cx="1062540" cy="96184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49393" y="1052516"/>
            <a:ext cx="8615455" cy="523220"/>
            <a:chOff x="1049393" y="1394840"/>
            <a:chExt cx="8615455" cy="523220"/>
          </a:xfrm>
        </p:grpSpPr>
        <p:sp>
          <p:nvSpPr>
            <p:cNvPr id="15" name="Rectangle 14"/>
            <p:cNvSpPr/>
            <p:nvPr/>
          </p:nvSpPr>
          <p:spPr>
            <a:xfrm>
              <a:off x="1584472" y="1394840"/>
              <a:ext cx="80803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OpenSans"/>
                </a:rPr>
                <a:t>Sử</a:t>
              </a:r>
              <a:r>
                <a:rPr lang="en-US" sz="2800" dirty="0">
                  <a:latin typeface="OpenSans"/>
                </a:rPr>
                <a:t> </a:t>
              </a:r>
              <a:r>
                <a:rPr lang="en-US" sz="2800" dirty="0" err="1">
                  <a:latin typeface="OpenSans"/>
                </a:rPr>
                <a:t>dụng</a:t>
              </a:r>
              <a:r>
                <a:rPr lang="en-US" sz="2800" dirty="0">
                  <a:latin typeface="OpenSans"/>
                </a:rPr>
                <a:t> </a:t>
              </a:r>
              <a:r>
                <a:rPr lang="en-US" sz="2800" dirty="0" err="1">
                  <a:latin typeface="OpenSans"/>
                </a:rPr>
                <a:t>nhiệt</a:t>
              </a:r>
              <a:r>
                <a:rPr lang="en-US" sz="2800" dirty="0">
                  <a:latin typeface="OpenSans"/>
                </a:rPr>
                <a:t> </a:t>
              </a:r>
              <a:r>
                <a:rPr lang="en-US" sz="2800" dirty="0" err="1">
                  <a:latin typeface="OpenSans"/>
                </a:rPr>
                <a:t>kế</a:t>
              </a:r>
              <a:r>
                <a:rPr lang="en-US" sz="2800" dirty="0">
                  <a:latin typeface="OpenSans"/>
                </a:rPr>
                <a:t> </a:t>
              </a:r>
              <a:r>
                <a:rPr lang="en-US" sz="2800" dirty="0" err="1">
                  <a:latin typeface="OpenSans"/>
                </a:rPr>
                <a:t>đo</a:t>
              </a:r>
              <a:r>
                <a:rPr lang="en-US" sz="2800" dirty="0">
                  <a:latin typeface="OpenSans"/>
                </a:rPr>
                <a:t> </a:t>
              </a:r>
              <a:r>
                <a:rPr lang="en-US" sz="2800" dirty="0" err="1">
                  <a:latin typeface="OpenSans"/>
                </a:rPr>
                <a:t>nhiệt</a:t>
              </a:r>
              <a:r>
                <a:rPr lang="en-US" sz="2800" dirty="0">
                  <a:latin typeface="OpenSans"/>
                </a:rPr>
                <a:t> </a:t>
              </a:r>
              <a:r>
                <a:rPr lang="en-US" sz="2800" dirty="0" err="1">
                  <a:latin typeface="OpenSans"/>
                </a:rPr>
                <a:t>độ</a:t>
              </a:r>
              <a:r>
                <a:rPr lang="en-US" sz="2800" dirty="0">
                  <a:latin typeface="OpenSans"/>
                </a:rPr>
                <a:t> </a:t>
              </a:r>
              <a:r>
                <a:rPr lang="en-US" sz="2800" dirty="0" err="1">
                  <a:latin typeface="OpenSans"/>
                </a:rPr>
                <a:t>không</a:t>
              </a:r>
              <a:r>
                <a:rPr lang="en-US" sz="2800" dirty="0">
                  <a:latin typeface="OpenSans"/>
                </a:rPr>
                <a:t> </a:t>
              </a:r>
              <a:r>
                <a:rPr lang="en-US" sz="2800" dirty="0" err="1">
                  <a:latin typeface="OpenSans"/>
                </a:rPr>
                <a:t>khí</a:t>
              </a:r>
              <a:r>
                <a:rPr lang="en-US" sz="2800" dirty="0" smtClean="0">
                  <a:latin typeface="OpenSans"/>
                </a:rPr>
                <a:t>.</a:t>
              </a:r>
              <a:endParaRPr lang="en-US" sz="2800" dirty="0">
                <a:latin typeface="OpenSan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49393" y="1439141"/>
              <a:ext cx="531741" cy="46008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463039" y="5120004"/>
            <a:ext cx="10045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rgbClr val="002060"/>
                </a:solidFill>
                <a:latin typeface="OpenSans"/>
              </a:rPr>
              <a:t>• </a:t>
            </a:r>
            <a:r>
              <a:rPr lang="en-US" altLang="en-US" sz="2400" dirty="0" err="1" smtClean="0">
                <a:solidFill>
                  <a:srgbClr val="002060"/>
                </a:solidFill>
                <a:latin typeface="OpenSans"/>
              </a:rPr>
              <a:t>Nhiệt</a:t>
            </a:r>
            <a:r>
              <a:rPr lang="en-US" altLang="en-US" sz="2400" dirty="0" smtClean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độ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không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khí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ở Sa Pa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Lào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Cai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nơi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nào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thấp</a:t>
            </a:r>
            <a:r>
              <a:rPr lang="en-US" altLang="en-US" sz="24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OpenSans"/>
              </a:rPr>
              <a:t>hơn</a:t>
            </a:r>
            <a:r>
              <a:rPr lang="en-US" altLang="en-US" sz="2400" dirty="0" smtClean="0">
                <a:solidFill>
                  <a:srgbClr val="002060"/>
                </a:solidFill>
                <a:latin typeface="OpenSans"/>
              </a:rPr>
              <a:t>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491956" y="4346666"/>
            <a:ext cx="10251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srgbClr val="FF0000"/>
                </a:solidFill>
                <a:latin typeface="OpenSans"/>
              </a:rPr>
              <a:t>- </a:t>
            </a:r>
            <a:r>
              <a:rPr lang="vi-VN" sz="2400" dirty="0" smtClean="0">
                <a:solidFill>
                  <a:srgbClr val="FF0000"/>
                </a:solidFill>
                <a:latin typeface="OpenSans"/>
              </a:rPr>
              <a:t>Ta </a:t>
            </a:r>
            <a:r>
              <a:rPr lang="vi-VN" sz="2400" dirty="0">
                <a:solidFill>
                  <a:srgbClr val="FF0000"/>
                </a:solidFill>
                <a:latin typeface="OpenSans"/>
              </a:rPr>
              <a:t>có 30</a:t>
            </a:r>
            <a:r>
              <a:rPr lang="vi-VN" sz="2400" baseline="30000" dirty="0">
                <a:solidFill>
                  <a:srgbClr val="FF0000"/>
                </a:solidFill>
                <a:latin typeface="OpenSans"/>
              </a:rPr>
              <a:t>o</a:t>
            </a:r>
            <a:r>
              <a:rPr lang="vi-VN" sz="2400" dirty="0">
                <a:solidFill>
                  <a:srgbClr val="FF0000"/>
                </a:solidFill>
                <a:latin typeface="OpenSans"/>
              </a:rPr>
              <a:t>C &gt; 26</a:t>
            </a:r>
            <a:r>
              <a:rPr lang="vi-VN" sz="2400" baseline="30000" dirty="0">
                <a:solidFill>
                  <a:srgbClr val="FF0000"/>
                </a:solidFill>
                <a:latin typeface="OpenSans"/>
              </a:rPr>
              <a:t>o</a:t>
            </a:r>
            <a:r>
              <a:rPr lang="vi-VN" sz="2400" dirty="0">
                <a:solidFill>
                  <a:srgbClr val="FF0000"/>
                </a:solidFill>
                <a:latin typeface="OpenSans"/>
              </a:rPr>
              <a:t>C nên nhiệt độ không khí ở Hà Nội cao hơn nhiệt độ không khí ở Lào Cai.</a:t>
            </a:r>
          </a:p>
        </p:txBody>
      </p:sp>
    </p:spTree>
    <p:extLst>
      <p:ext uri="{BB962C8B-B14F-4D97-AF65-F5344CB8AC3E}">
        <p14:creationId xmlns:p14="http://schemas.microsoft.com/office/powerpoint/2010/main" val="2561802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87" y="193356"/>
            <a:ext cx="2689894" cy="723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00" y="5774316"/>
            <a:ext cx="1062540" cy="96184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55264" y="1133198"/>
            <a:ext cx="8615455" cy="523220"/>
            <a:chOff x="1049393" y="1394840"/>
            <a:chExt cx="8615455" cy="523220"/>
          </a:xfrm>
        </p:grpSpPr>
        <p:sp>
          <p:nvSpPr>
            <p:cNvPr id="15" name="Rectangle 14"/>
            <p:cNvSpPr/>
            <p:nvPr/>
          </p:nvSpPr>
          <p:spPr>
            <a:xfrm>
              <a:off x="1584472" y="1394840"/>
              <a:ext cx="80803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Sử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dụng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nhiệt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kế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OpenSans"/>
                </a:rPr>
                <a:t>để</a:t>
              </a:r>
              <a:r>
                <a:rPr lang="en-US" sz="2800" dirty="0" smtClean="0">
                  <a:solidFill>
                    <a:prstClr val="black"/>
                  </a:solidFill>
                  <a:latin typeface="OpenSan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đo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nhiệt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cơ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thể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49393" y="1439141"/>
              <a:ext cx="531741" cy="46008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81134" y="2358833"/>
            <a:ext cx="6427172" cy="2893100"/>
            <a:chOff x="1735194" y="3964900"/>
            <a:chExt cx="6427172" cy="2893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9371" y="4572101"/>
              <a:ext cx="4725059" cy="609685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1735194" y="3964900"/>
              <a:ext cx="6427172" cy="289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a)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Ví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dụ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: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2400" dirty="0">
                <a:solidFill>
                  <a:srgbClr val="0070C0"/>
                </a:solidFill>
                <a:latin typeface="OpenSan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Đọc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trên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thang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đo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của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nhiệt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kế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mức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thủy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ngân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ở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vạch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37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chỉ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nhiệt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độ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cơ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thể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là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 37 </a:t>
              </a:r>
              <a:r>
                <a:rPr kumimoji="0" lang="en-US" altLang="en-US" sz="2400" b="0" i="0" u="none" strike="noStrike" cap="none" normalizeH="0" baseline="3000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o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>C.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OpenSan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  <a:t/>
              </a:r>
              <a:b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OpenSans"/>
                </a:rPr>
              </a:br>
              <a:endParaRPr kumimoji="0" lang="en-US" altLang="en-US" sz="3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OpenSans"/>
              </a:endParaRPr>
            </a:p>
          </p:txBody>
        </p:sp>
      </p:grpSp>
      <p:pic>
        <p:nvPicPr>
          <p:cNvPr id="22" name="Picture 4" descr="Các loại đơn vị đo nhiệt độ ? Nhiệt độ là gì ? Công thức chuyển đổi nhiệ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 bwMode="auto">
          <a:xfrm>
            <a:off x="10647883" y="5386403"/>
            <a:ext cx="1426420" cy="13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399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87" y="193356"/>
            <a:ext cx="2689894" cy="723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00" y="5774316"/>
            <a:ext cx="1062540" cy="96184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55264" y="1133198"/>
            <a:ext cx="8615455" cy="523220"/>
            <a:chOff x="1049393" y="1394840"/>
            <a:chExt cx="8615455" cy="523220"/>
          </a:xfrm>
        </p:grpSpPr>
        <p:sp>
          <p:nvSpPr>
            <p:cNvPr id="15" name="Rectangle 14"/>
            <p:cNvSpPr/>
            <p:nvPr/>
          </p:nvSpPr>
          <p:spPr>
            <a:xfrm>
              <a:off x="1584472" y="1394840"/>
              <a:ext cx="80803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Sử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dụng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nhiệt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kế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đo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nhiệt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cơ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thể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49393" y="1439141"/>
              <a:ext cx="531741" cy="46008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35" y="3640054"/>
            <a:ext cx="4011248" cy="3059631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7902685" y="1497280"/>
            <a:ext cx="4036766" cy="1487361"/>
          </a:xfrm>
          <a:prstGeom prst="wedgeRoundRectCallout">
            <a:avLst>
              <a:gd name="adj1" fmla="val -36942"/>
              <a:gd name="adj2" fmla="val 140470"/>
              <a:gd name="adj3" fmla="val 16667"/>
            </a:avLst>
          </a:prstGeom>
          <a:noFill/>
          <a:ln>
            <a:solidFill>
              <a:srgbClr val="5B3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Đọc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trên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thang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nhiệt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kế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thấy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nhiệt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cơ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Việt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mươi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bảy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xê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Nam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mươi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xê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81134" y="1872872"/>
            <a:ext cx="6657703" cy="1969747"/>
            <a:chOff x="1581134" y="1872872"/>
            <a:chExt cx="6657703" cy="1969747"/>
          </a:xfrm>
        </p:grpSpPr>
        <p:sp>
          <p:nvSpPr>
            <p:cNvPr id="3" name="Rectangle 2"/>
            <p:cNvSpPr/>
            <p:nvPr/>
          </p:nvSpPr>
          <p:spPr>
            <a:xfrm>
              <a:off x="1581134" y="1872872"/>
              <a:ext cx="665770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OpenSans"/>
                </a:rPr>
                <a:t>b</a:t>
              </a:r>
              <a:r>
                <a:rPr lang="vi-VN" sz="2400" dirty="0" smtClean="0">
                  <a:solidFill>
                    <a:srgbClr val="0070C0"/>
                  </a:solidFill>
                  <a:latin typeface="OpenSans"/>
                </a:rPr>
                <a:t>) </a:t>
              </a:r>
              <a:r>
                <a:rPr lang="vi-VN" sz="2400" dirty="0">
                  <a:solidFill>
                    <a:srgbClr val="0070C0"/>
                  </a:solidFill>
                  <a:latin typeface="OpenSans"/>
                </a:rPr>
                <a:t>Số?</a:t>
              </a:r>
            </a:p>
            <a:p>
              <a:r>
                <a:rPr lang="vi-VN" sz="2400" dirty="0">
                  <a:solidFill>
                    <a:srgbClr val="0070C0"/>
                  </a:solidFill>
                  <a:latin typeface="OpenSans"/>
                </a:rPr>
                <a:t>Dựa vào kết quả đo nhiệt độ của các bạn mà bác sĩ đã nêu (như hình vẽ):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vi-VN" sz="2400" dirty="0" smtClean="0">
                  <a:solidFill>
                    <a:srgbClr val="0070C0"/>
                  </a:solidFill>
                  <a:latin typeface="OpenSans"/>
                </a:rPr>
                <a:t>Nhiệt </a:t>
              </a:r>
              <a:r>
                <a:rPr lang="vi-VN" sz="2400" dirty="0">
                  <a:solidFill>
                    <a:srgbClr val="0070C0"/>
                  </a:solidFill>
                  <a:latin typeface="OpenSans"/>
                </a:rPr>
                <a:t>độ cơ thể của Việt là </a:t>
              </a:r>
              <a:r>
                <a:rPr lang="en-US" sz="2400" dirty="0" smtClean="0">
                  <a:solidFill>
                    <a:srgbClr val="0070C0"/>
                  </a:solidFill>
                  <a:latin typeface="OpenSans"/>
                </a:rPr>
                <a:t>          </a:t>
              </a:r>
              <a:r>
                <a:rPr lang="vi-VN" sz="2400" baseline="30000" dirty="0" smtClean="0">
                  <a:solidFill>
                    <a:srgbClr val="0070C0"/>
                  </a:solidFill>
                  <a:latin typeface="OpenSans"/>
                </a:rPr>
                <a:t>o</a:t>
              </a:r>
              <a:r>
                <a:rPr lang="vi-VN" sz="2400" dirty="0" smtClean="0">
                  <a:solidFill>
                    <a:srgbClr val="0070C0"/>
                  </a:solidFill>
                  <a:latin typeface="OpenSans"/>
                </a:rPr>
                <a:t>C</a:t>
              </a:r>
              <a:r>
                <a:rPr lang="vi-VN" sz="2400" dirty="0">
                  <a:solidFill>
                    <a:srgbClr val="0070C0"/>
                  </a:solidFill>
                  <a:latin typeface="OpenSans"/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vi-VN" sz="2400" dirty="0" smtClean="0">
                  <a:solidFill>
                    <a:srgbClr val="0070C0"/>
                  </a:solidFill>
                  <a:latin typeface="OpenSans"/>
                </a:rPr>
                <a:t>Nhiệt </a:t>
              </a:r>
              <a:r>
                <a:rPr lang="vi-VN" sz="2400" dirty="0">
                  <a:solidFill>
                    <a:srgbClr val="0070C0"/>
                  </a:solidFill>
                  <a:latin typeface="OpenSans"/>
                </a:rPr>
                <a:t>độ cơ thể của Nam là </a:t>
              </a:r>
              <a:r>
                <a:rPr lang="en-US" sz="2400" dirty="0" smtClean="0">
                  <a:solidFill>
                    <a:srgbClr val="0070C0"/>
                  </a:solidFill>
                  <a:latin typeface="OpenSans"/>
                </a:rPr>
                <a:t>         </a:t>
              </a:r>
              <a:r>
                <a:rPr lang="vi-VN" sz="2400" baseline="30000" dirty="0" smtClean="0">
                  <a:solidFill>
                    <a:srgbClr val="0070C0"/>
                  </a:solidFill>
                  <a:latin typeface="OpenSans"/>
                </a:rPr>
                <a:t>o</a:t>
              </a:r>
              <a:r>
                <a:rPr lang="vi-VN" sz="2400" dirty="0" smtClean="0">
                  <a:solidFill>
                    <a:srgbClr val="0070C0"/>
                  </a:solidFill>
                  <a:latin typeface="OpenSans"/>
                </a:rPr>
                <a:t>C.</a:t>
              </a:r>
              <a:endParaRPr lang="vi-VN" sz="2400" dirty="0">
                <a:solidFill>
                  <a:srgbClr val="0070C0"/>
                </a:solidFill>
                <a:latin typeface="OpenSan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80503" y="2984641"/>
              <a:ext cx="511291" cy="405129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754525" y="3437490"/>
              <a:ext cx="511291" cy="405129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396269" y="4498032"/>
            <a:ext cx="5468983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Dựa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vào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kết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quả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đo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bác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sĩ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đã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nêu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điền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thích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vào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chỗ</a:t>
            </a:r>
            <a:r>
              <a:rPr lang="en-US" sz="2000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OpenSans"/>
              </a:rPr>
              <a:t>trống</a:t>
            </a:r>
            <a:r>
              <a:rPr lang="en-US" sz="2000" b="1" dirty="0" smtClean="0">
                <a:solidFill>
                  <a:srgbClr val="002060"/>
                </a:solidFill>
                <a:latin typeface="OpenSans"/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14364" y="2935123"/>
            <a:ext cx="651452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</a:t>
            </a:r>
            <a:endParaRPr lang="en-US" sz="20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0503" y="3455147"/>
            <a:ext cx="651452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819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OpenSans</vt:lpstr>
      <vt:lpstr>Arial Black</vt:lpstr>
      <vt:lpstr>Calibri</vt:lpstr>
      <vt:lpstr>Sigmar One</vt:lpstr>
      <vt:lpstr>Calibri Light</vt:lpstr>
      <vt:lpstr>Nunito Black</vt:lpstr>
      <vt:lpstr>Symbol</vt:lpstr>
      <vt:lpstr>Open Sans</vt:lpstr>
      <vt:lpstr>Arial</vt:lpstr>
      <vt:lpstr>Tahoma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42</cp:revision>
  <dcterms:created xsi:type="dcterms:W3CDTF">2022-03-29T00:16:49Z</dcterms:created>
  <dcterms:modified xsi:type="dcterms:W3CDTF">2025-01-11T11:25:35Z</dcterms:modified>
</cp:coreProperties>
</file>