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708" r:id="rId2"/>
    <p:sldMasterId id="2147483720" r:id="rId3"/>
  </p:sldMasterIdLst>
  <p:sldIdLst>
    <p:sldId id="282" r:id="rId4"/>
    <p:sldId id="305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</p:sldIdLst>
  <p:sldSz cx="12192000" cy="6858000"/>
  <p:notesSz cx="6858000" cy="9144000"/>
  <p:embeddedFontLst>
    <p:embeddedFont>
      <p:font typeface="Arial Black" panose="020B0A04020102020204" pitchFamily="34" charset="0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Nunito Black" panose="00000A00000000000000" pitchFamily="2" charset="-93"/>
      <p:bold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  <p:embeddedFont>
      <p:font typeface="Tahoma" panose="020B0604030504040204" pitchFamily="34" charset="0"/>
      <p:regular r:id="rId31"/>
      <p:bold r:id="rId32"/>
    </p:embeddedFont>
    <p:embeddedFont>
      <p:font typeface="Sigmar One" panose="020B0604020202020204" charset="-93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F01"/>
    <a:srgbClr val="E0DFDD"/>
    <a:srgbClr val="E8DCE5"/>
    <a:srgbClr val="E3E2E0"/>
    <a:srgbClr val="EB9C52"/>
    <a:srgbClr val="65DDD2"/>
    <a:srgbClr val="6CA8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320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17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877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568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05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056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245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750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560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575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010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134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961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194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527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9696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073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807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5956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870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14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456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0520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42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1207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4623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00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078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272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795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51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935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80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98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92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98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11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3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15998" y="2161251"/>
            <a:ext cx="7104184" cy="3993158"/>
            <a:chOff x="2515998" y="2161251"/>
            <a:chExt cx="7104184" cy="399315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DF99F60-2DEC-4DEF-9300-E3C8E7CE95D2}"/>
                </a:ext>
              </a:extLst>
            </p:cNvPr>
            <p:cNvSpPr txBox="1"/>
            <p:nvPr/>
          </p:nvSpPr>
          <p:spPr>
            <a:xfrm>
              <a:off x="4365229" y="2161251"/>
              <a:ext cx="3625220" cy="1023736"/>
            </a:xfrm>
            <a:prstGeom prst="cloud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 34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DF99F60-2DEC-4DEF-9300-E3C8E7CE95D2}"/>
                </a:ext>
              </a:extLst>
            </p:cNvPr>
            <p:cNvSpPr txBox="1"/>
            <p:nvPr/>
          </p:nvSpPr>
          <p:spPr>
            <a:xfrm>
              <a:off x="2515998" y="3415198"/>
              <a:ext cx="7104184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THỰC HÀNH VÀ TRẢI NGHIỆM VỚI CÁC ĐƠN VỊ MI-LI-MÉT,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GAM, MI-LI-LÍT, ĐỘ C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417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B0CEC8-D9C4-62F6-A928-794D81293CE1}"/>
              </a:ext>
            </a:extLst>
          </p:cNvPr>
          <p:cNvSpPr txBox="1"/>
          <p:nvPr/>
        </p:nvSpPr>
        <p:spPr>
          <a:xfrm>
            <a:off x="3688457" y="3736521"/>
            <a:ext cx="62623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HOẠT 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động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igmar One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B0CEC8-D9C4-62F6-A928-794D81293CE1}"/>
              </a:ext>
            </a:extLst>
          </p:cNvPr>
          <p:cNvSpPr txBox="1"/>
          <p:nvPr/>
        </p:nvSpPr>
        <p:spPr>
          <a:xfrm>
            <a:off x="3856996" y="2147308"/>
            <a:ext cx="51487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Tiết</a:t>
            </a:r>
            <a:r>
              <a:rPr kumimoji="0" lang="en-US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2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igmar One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66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37" y="211015"/>
            <a:ext cx="2761237" cy="74257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93160" y="1188352"/>
            <a:ext cx="11001616" cy="480091"/>
            <a:chOff x="993160" y="1160690"/>
            <a:chExt cx="11001616" cy="480091"/>
          </a:xfrm>
        </p:grpSpPr>
        <p:sp>
          <p:nvSpPr>
            <p:cNvPr id="14" name="Oval 13"/>
            <p:cNvSpPr/>
            <p:nvPr/>
          </p:nvSpPr>
          <p:spPr>
            <a:xfrm>
              <a:off x="993160" y="1160690"/>
              <a:ext cx="496008" cy="459105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white"/>
                  </a:solidFill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89168" y="1179116"/>
              <a:ext cx="1050560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400" dirty="0" err="1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Nhiệt</a:t>
              </a:r>
              <a:r>
                <a:rPr lang="en-US" sz="2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kế</a:t>
              </a:r>
              <a:r>
                <a:rPr lang="en-US" sz="2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nào</a:t>
              </a:r>
              <a:r>
                <a:rPr lang="en-US" sz="2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chỉ</a:t>
              </a:r>
              <a:r>
                <a:rPr lang="en-US" sz="2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nhiệt</a:t>
              </a:r>
              <a:r>
                <a:rPr lang="en-US" sz="2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độ</a:t>
              </a:r>
              <a:r>
                <a:rPr lang="en-US" sz="2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không</a:t>
              </a:r>
              <a:r>
                <a:rPr lang="en-US" sz="2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khí</a:t>
              </a:r>
              <a:r>
                <a:rPr lang="en-US" sz="2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phù</a:t>
              </a:r>
              <a:r>
                <a:rPr lang="en-US" sz="2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hợp</a:t>
              </a:r>
              <a:r>
                <a:rPr lang="en-US" sz="2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với</a:t>
              </a:r>
              <a:r>
                <a:rPr lang="en-US" sz="2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mỗi</a:t>
              </a:r>
              <a:r>
                <a:rPr lang="en-US" sz="2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bức</a:t>
              </a:r>
              <a:r>
                <a:rPr lang="en-US" sz="24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tranh</a:t>
              </a:r>
              <a:r>
                <a:rPr lang="en-US" sz="2400" dirty="0" smtClean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13" name="Picture 3">
            <a:extLst>
              <a:ext uri="{FF2B5EF4-FFF2-40B4-BE49-F238E27FC236}">
                <a16:creationId xmlns:a16="http://schemas.microsoft.com/office/drawing/2014/main" id="{D074890F-06C9-D947-DD15-90EA59192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0181" y="4263268"/>
            <a:ext cx="1449929" cy="23249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3738" y="1681891"/>
            <a:ext cx="9212117" cy="472910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3111528" y="3346919"/>
            <a:ext cx="6114196" cy="13511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523468" y="2923838"/>
            <a:ext cx="2374709" cy="14057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111528" y="3019372"/>
            <a:ext cx="2374709" cy="1310185"/>
          </a:xfrm>
          <a:prstGeom prst="straightConnector1">
            <a:avLst/>
          </a:prstGeom>
          <a:ln w="28575">
            <a:solidFill>
              <a:srgbClr val="017F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1264024" y="5957094"/>
            <a:ext cx="10623176" cy="442674"/>
          </a:xfrm>
          <a:prstGeom prst="roundRect">
            <a:avLst/>
          </a:prstGeom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OpenSans"/>
              </a:rPr>
              <a:t>Em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OpenSans"/>
              </a:rPr>
              <a:t>hãy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OpenSans"/>
              </a:rPr>
              <a:t>quan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OpenSans"/>
              </a:rPr>
              <a:t>sát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OpenSans"/>
              </a:rPr>
              <a:t>tranh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OpenSans"/>
              </a:rPr>
              <a:t>rồi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OpenSans"/>
              </a:rPr>
              <a:t>nối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OpenSans"/>
              </a:rPr>
              <a:t>nhiệt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OpenSans"/>
              </a:rPr>
              <a:t>kế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OpenSans"/>
              </a:rPr>
              <a:t>chỉ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OpenSans"/>
              </a:rPr>
              <a:t>nhiệt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OpenSans"/>
              </a:rPr>
              <a:t>độ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OpenSans"/>
              </a:rPr>
              <a:t>với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OpenSans"/>
              </a:rPr>
              <a:t>bức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OpenSans"/>
              </a:rPr>
              <a:t>tranh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OpenSans"/>
              </a:rPr>
              <a:t> minh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OpenSans"/>
              </a:rPr>
              <a:t>họa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OpenSans"/>
              </a:rPr>
              <a:t>thích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OpenSans"/>
              </a:rPr>
              <a:t>hợp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OpenSans"/>
              </a:rPr>
              <a:t>.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97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37" y="211015"/>
            <a:ext cx="2761237" cy="74257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93160" y="1188352"/>
            <a:ext cx="6537193" cy="480091"/>
            <a:chOff x="993160" y="1188352"/>
            <a:chExt cx="6537193" cy="480091"/>
          </a:xfrm>
        </p:grpSpPr>
        <p:sp>
          <p:nvSpPr>
            <p:cNvPr id="14" name="Oval 13"/>
            <p:cNvSpPr/>
            <p:nvPr/>
          </p:nvSpPr>
          <p:spPr>
            <a:xfrm>
              <a:off x="993160" y="1188352"/>
              <a:ext cx="496008" cy="459105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white"/>
                  </a:solidFill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89168" y="1206778"/>
              <a:ext cx="604118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Chọn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số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cân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nặng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thích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hợp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với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mỗi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vật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" name="Rounded Rectangular Callout 3"/>
          <p:cNvSpPr/>
          <p:nvPr/>
        </p:nvSpPr>
        <p:spPr>
          <a:xfrm>
            <a:off x="1983632" y="5175247"/>
            <a:ext cx="7280601" cy="919401"/>
          </a:xfrm>
          <a:prstGeom prst="wedgeRoundRectCallout">
            <a:avLst>
              <a:gd name="adj1" fmla="val 57479"/>
              <a:gd name="adj2" fmla="val 100527"/>
              <a:gd name="adj3" fmla="val 16667"/>
            </a:avLst>
          </a:prstGeom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/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OpenSans"/>
              </a:rPr>
              <a:t>Em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OpenSan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OpenSans"/>
              </a:rPr>
              <a:t>hãy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OpenSan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OpenSans"/>
              </a:rPr>
              <a:t>quan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OpenSan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OpenSans"/>
              </a:rPr>
              <a:t>sát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tranh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vẽ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rồi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nối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cân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nặng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thích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hợp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với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mỗi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vật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20885"/>
          <a:stretch/>
        </p:blipFill>
        <p:spPr>
          <a:xfrm>
            <a:off x="831796" y="1768290"/>
            <a:ext cx="10555199" cy="3209832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3189283" y="3545108"/>
            <a:ext cx="5718412" cy="6141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642167" y="3285800"/>
            <a:ext cx="2442949" cy="8734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189283" y="3545108"/>
            <a:ext cx="2251881" cy="614149"/>
          </a:xfrm>
          <a:prstGeom prst="straightConnector1">
            <a:avLst/>
          </a:prstGeom>
          <a:ln w="28575">
            <a:solidFill>
              <a:srgbClr val="017F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>
            <a:extLst>
              <a:ext uri="{FF2B5EF4-FFF2-40B4-BE49-F238E27FC236}">
                <a16:creationId xmlns:a16="http://schemas.microsoft.com/office/drawing/2014/main" id="{D074890F-06C9-D947-DD15-90EA591929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0181" y="4263268"/>
            <a:ext cx="1449929" cy="2324959"/>
          </a:xfrm>
          <a:prstGeom prst="rect">
            <a:avLst/>
          </a:prstGeom>
        </p:spPr>
      </p:pic>
      <p:pic>
        <p:nvPicPr>
          <p:cNvPr id="23" name="Picture 22" descr="A picture containing clipart&#10;&#10;Description automatically generated">
            <a:extLst>
              <a:ext uri="{FF2B5EF4-FFF2-40B4-BE49-F238E27FC236}">
                <a16:creationId xmlns:a16="http://schemas.microsoft.com/office/drawing/2014/main" id="{7BAAB50E-1425-F429-67EF-8F7936DBDD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7" b="98929" l="286" r="98286">
                        <a14:foregroundMark x1="27143" y1="78929" x2="27143" y2="78929"/>
                        <a14:foregroundMark x1="29143" y1="76786" x2="29143" y2="76786"/>
                        <a14:foregroundMark x1="29143" y1="76786" x2="29143" y2="76786"/>
                        <a14:foregroundMark x1="29143" y1="76786" x2="29143" y2="76786"/>
                        <a14:foregroundMark x1="17714" y1="39643" x2="17714" y2="39643"/>
                        <a14:foregroundMark x1="17714" y1="39643" x2="17714" y2="39643"/>
                        <a14:foregroundMark x1="38000" y1="38571" x2="38000" y2="38571"/>
                        <a14:foregroundMark x1="38000" y1="38571" x2="38000" y2="3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14646" y="4716578"/>
            <a:ext cx="2577353" cy="214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32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37" y="211015"/>
            <a:ext cx="2761237" cy="74257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93160" y="1188352"/>
            <a:ext cx="6537193" cy="480091"/>
            <a:chOff x="993160" y="1188352"/>
            <a:chExt cx="6537193" cy="480091"/>
          </a:xfrm>
        </p:grpSpPr>
        <p:sp>
          <p:nvSpPr>
            <p:cNvPr id="14" name="Oval 13"/>
            <p:cNvSpPr/>
            <p:nvPr/>
          </p:nvSpPr>
          <p:spPr>
            <a:xfrm>
              <a:off x="993160" y="1188352"/>
              <a:ext cx="496008" cy="459105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89168" y="1206778"/>
              <a:ext cx="604118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smtClean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Cho </a:t>
              </a:r>
              <a:r>
                <a:rPr lang="en-US" sz="2400" dirty="0" err="1" smtClean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bốn</a:t>
              </a:r>
              <a:r>
                <a:rPr lang="en-US" sz="2400" dirty="0" smtClean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ca </a:t>
              </a:r>
              <a:r>
                <a:rPr lang="en-US" sz="2400" dirty="0" err="1" smtClean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đựng</a:t>
              </a:r>
              <a:r>
                <a:rPr lang="en-US" sz="2400" dirty="0" smtClean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lượng</a:t>
              </a:r>
              <a:r>
                <a:rPr lang="en-US" sz="2400" dirty="0" smtClean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nước</a:t>
              </a:r>
              <a:r>
                <a:rPr lang="en-US" sz="2400" dirty="0" smtClean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như</a:t>
              </a:r>
              <a:r>
                <a:rPr lang="en-US" sz="2400" dirty="0" smtClean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sau</a:t>
              </a:r>
              <a:r>
                <a:rPr lang="en-US" sz="2400" dirty="0" smtClean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:</a:t>
              </a: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2187196" y="5148812"/>
            <a:ext cx="9350380" cy="13280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So sánh lượng nước ở mỗi ca rồi kết luận ca ít nước nhất.</a:t>
            </a:r>
          </a:p>
          <a:p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Tính nhẩm rồi kết luận hai ca khác nhau có tổng lượng nước là 350 ml và 550 ml</a:t>
            </a:r>
            <a:r>
              <a:rPr lang="vi-VN" sz="2400" dirty="0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vi-VN" sz="2400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D074890F-06C9-D947-DD15-90EA59192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0181" y="4263268"/>
            <a:ext cx="1449929" cy="23249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t="20025"/>
          <a:stretch/>
        </p:blipFill>
        <p:spPr>
          <a:xfrm>
            <a:off x="1607255" y="1765128"/>
            <a:ext cx="8218075" cy="20360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1977" y="3784563"/>
            <a:ext cx="72267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>
                <a:solidFill>
                  <a:srgbClr val="0070C0"/>
                </a:solidFill>
                <a:latin typeface="OpenSans"/>
              </a:rPr>
              <a:t>a)</a:t>
            </a:r>
            <a:r>
              <a:rPr lang="en-US" sz="2400" dirty="0" smtClean="0">
                <a:solidFill>
                  <a:srgbClr val="0070C0"/>
                </a:solidFill>
                <a:latin typeface="OpenSans"/>
              </a:rPr>
              <a:t> </a:t>
            </a:r>
            <a:r>
              <a:rPr lang="vi-VN" sz="2400" dirty="0" smtClean="0">
                <a:solidFill>
                  <a:srgbClr val="0070C0"/>
                </a:solidFill>
                <a:latin typeface="OpenSans"/>
              </a:rPr>
              <a:t>Tìm </a:t>
            </a:r>
            <a:r>
              <a:rPr lang="vi-VN" sz="2400" dirty="0">
                <a:solidFill>
                  <a:srgbClr val="0070C0"/>
                </a:solidFill>
                <a:latin typeface="OpenSans"/>
              </a:rPr>
              <a:t>ca ít nước nhất?</a:t>
            </a:r>
          </a:p>
          <a:p>
            <a:r>
              <a:rPr lang="vi-VN" sz="2400" dirty="0">
                <a:solidFill>
                  <a:srgbClr val="0070C0"/>
                </a:solidFill>
                <a:latin typeface="OpenSans"/>
              </a:rPr>
              <a:t>b</a:t>
            </a:r>
            <a:r>
              <a:rPr lang="vi-VN" sz="2400" dirty="0" smtClean="0">
                <a:solidFill>
                  <a:srgbClr val="0070C0"/>
                </a:solidFill>
                <a:latin typeface="OpenSans"/>
              </a:rPr>
              <a:t>)</a:t>
            </a:r>
            <a:r>
              <a:rPr lang="en-US" sz="2400" dirty="0" smtClean="0">
                <a:solidFill>
                  <a:srgbClr val="0070C0"/>
                </a:solidFill>
                <a:latin typeface="OpenSans"/>
              </a:rPr>
              <a:t> </a:t>
            </a:r>
            <a:r>
              <a:rPr lang="vi-VN" sz="2400" dirty="0" smtClean="0">
                <a:solidFill>
                  <a:srgbClr val="0070C0"/>
                </a:solidFill>
                <a:latin typeface="OpenSans"/>
              </a:rPr>
              <a:t>Tìm </a:t>
            </a:r>
            <a:r>
              <a:rPr lang="vi-VN" sz="2400" dirty="0">
                <a:solidFill>
                  <a:srgbClr val="0070C0"/>
                </a:solidFill>
                <a:latin typeface="OpenSans"/>
              </a:rPr>
              <a:t>hai ca khác nhau để được 350 ml nước.</a:t>
            </a:r>
          </a:p>
          <a:p>
            <a:r>
              <a:rPr lang="vi-VN" sz="2400" dirty="0">
                <a:solidFill>
                  <a:srgbClr val="0070C0"/>
                </a:solidFill>
                <a:latin typeface="OpenSans"/>
              </a:rPr>
              <a:t>c</a:t>
            </a:r>
            <a:r>
              <a:rPr lang="vi-VN" sz="2400" dirty="0" smtClean="0">
                <a:solidFill>
                  <a:srgbClr val="0070C0"/>
                </a:solidFill>
                <a:latin typeface="OpenSans"/>
              </a:rPr>
              <a:t>)</a:t>
            </a:r>
            <a:r>
              <a:rPr lang="en-US" sz="2400" dirty="0" smtClean="0">
                <a:solidFill>
                  <a:srgbClr val="0070C0"/>
                </a:solidFill>
                <a:latin typeface="OpenSans"/>
              </a:rPr>
              <a:t> </a:t>
            </a:r>
            <a:r>
              <a:rPr lang="vi-VN" sz="2400" dirty="0" smtClean="0">
                <a:solidFill>
                  <a:srgbClr val="0070C0"/>
                </a:solidFill>
                <a:latin typeface="OpenSans"/>
              </a:rPr>
              <a:t>Tìm </a:t>
            </a:r>
            <a:r>
              <a:rPr lang="vi-VN" sz="2400" dirty="0">
                <a:solidFill>
                  <a:srgbClr val="0070C0"/>
                </a:solidFill>
                <a:latin typeface="OpenSans"/>
              </a:rPr>
              <a:t>hai ca khác nhau để được 550 ml nước</a:t>
            </a:r>
            <a:r>
              <a:rPr lang="vi-VN" sz="2400" dirty="0" smtClean="0">
                <a:solidFill>
                  <a:srgbClr val="0070C0"/>
                </a:solidFill>
                <a:latin typeface="OpenSans"/>
              </a:rPr>
              <a:t>.</a:t>
            </a:r>
            <a:endParaRPr lang="vi-VN" sz="2400" dirty="0">
              <a:solidFill>
                <a:srgbClr val="0070C0"/>
              </a:solidFill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1987488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37" y="211015"/>
            <a:ext cx="2761237" cy="74257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93160" y="1188352"/>
            <a:ext cx="6537193" cy="480091"/>
            <a:chOff x="993160" y="1188352"/>
            <a:chExt cx="6537193" cy="480091"/>
          </a:xfrm>
        </p:grpSpPr>
        <p:sp>
          <p:nvSpPr>
            <p:cNvPr id="14" name="Oval 13"/>
            <p:cNvSpPr/>
            <p:nvPr/>
          </p:nvSpPr>
          <p:spPr>
            <a:xfrm>
              <a:off x="993160" y="1188352"/>
              <a:ext cx="496008" cy="459105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89168" y="1206778"/>
              <a:ext cx="604118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Cho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bốn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ca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đựng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lượng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nước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như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sau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:</a:t>
              </a:r>
            </a:p>
          </p:txBody>
        </p:sp>
      </p:grpSp>
      <p:pic>
        <p:nvPicPr>
          <p:cNvPr id="13" name="Picture 3">
            <a:extLst>
              <a:ext uri="{FF2B5EF4-FFF2-40B4-BE49-F238E27FC236}">
                <a16:creationId xmlns:a16="http://schemas.microsoft.com/office/drawing/2014/main" id="{D074890F-06C9-D947-DD15-90EA59192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0181" y="4263268"/>
            <a:ext cx="1449929" cy="23249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t="20025"/>
          <a:stretch/>
        </p:blipFill>
        <p:spPr>
          <a:xfrm>
            <a:off x="1500110" y="1766592"/>
            <a:ext cx="8218075" cy="20360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9919" y="4370014"/>
            <a:ext cx="72267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b)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Tìm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hai ca khác nhau để được 350 ml nước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54478" y="3610388"/>
            <a:ext cx="72267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a)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Tìm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ca ít nước nhất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?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49919" y="5394194"/>
            <a:ext cx="72267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Tìm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hai ca khác nhau để được 550 ml nước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93667" y="4012196"/>
            <a:ext cx="9444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OpenSans"/>
              </a:rPr>
              <a:t>- </a:t>
            </a:r>
            <a:r>
              <a:rPr lang="vi-VN" sz="2400" dirty="0" smtClean="0">
                <a:solidFill>
                  <a:srgbClr val="FF0000"/>
                </a:solidFill>
                <a:latin typeface="OpenSans"/>
              </a:rPr>
              <a:t>Ta </a:t>
            </a:r>
            <a:r>
              <a:rPr lang="vi-VN" sz="2400" dirty="0">
                <a:solidFill>
                  <a:srgbClr val="FF0000"/>
                </a:solidFill>
                <a:latin typeface="OpenSans"/>
              </a:rPr>
              <a:t>có 150 ml &lt; 200 ml &lt; 250 ml &lt; 300 </a:t>
            </a:r>
            <a:r>
              <a:rPr lang="vi-VN" sz="2400" dirty="0" smtClean="0">
                <a:solidFill>
                  <a:srgbClr val="FF0000"/>
                </a:solidFill>
                <a:latin typeface="OpenSans"/>
              </a:rPr>
              <a:t>ml</a:t>
            </a:r>
            <a:r>
              <a:rPr lang="en-US" sz="2400" dirty="0" smtClean="0">
                <a:solidFill>
                  <a:srgbClr val="FF0000"/>
                </a:solidFill>
                <a:latin typeface="OpenSans"/>
              </a:rPr>
              <a:t>. </a:t>
            </a:r>
            <a:r>
              <a:rPr lang="vi-VN" sz="2400" dirty="0" smtClean="0">
                <a:solidFill>
                  <a:srgbClr val="FF0000"/>
                </a:solidFill>
                <a:latin typeface="OpenSans"/>
              </a:rPr>
              <a:t>Vậy ca </a:t>
            </a:r>
            <a:r>
              <a:rPr lang="vi-VN" sz="2400" dirty="0">
                <a:solidFill>
                  <a:srgbClr val="FF0000"/>
                </a:solidFill>
                <a:latin typeface="OpenSans"/>
              </a:rPr>
              <a:t>B ít nước nhất</a:t>
            </a:r>
            <a:r>
              <a:rPr lang="vi-VN" sz="2400" dirty="0" smtClean="0">
                <a:solidFill>
                  <a:srgbClr val="FF0000"/>
                </a:solidFill>
                <a:latin typeface="OpenSans"/>
              </a:rPr>
              <a:t>.</a:t>
            </a:r>
            <a:endParaRPr lang="vi-VN" sz="2400" dirty="0">
              <a:solidFill>
                <a:srgbClr val="FF0000"/>
              </a:solidFill>
              <a:latin typeface="Open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1414" y="4691468"/>
            <a:ext cx="94444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OpenSans"/>
              </a:rPr>
              <a:t>- </a:t>
            </a:r>
            <a:r>
              <a:rPr lang="vi-VN" sz="2400" dirty="0" smtClean="0">
                <a:solidFill>
                  <a:srgbClr val="FF0000"/>
                </a:solidFill>
                <a:latin typeface="OpenSans"/>
              </a:rPr>
              <a:t>Ta </a:t>
            </a:r>
            <a:r>
              <a:rPr lang="vi-VN" sz="2400" dirty="0">
                <a:solidFill>
                  <a:srgbClr val="FF0000"/>
                </a:solidFill>
                <a:latin typeface="OpenSans"/>
              </a:rPr>
              <a:t>có 150 ml + 200 ml = 350 </a:t>
            </a:r>
            <a:r>
              <a:rPr lang="vi-VN" sz="2400" dirty="0" smtClean="0">
                <a:solidFill>
                  <a:srgbClr val="FF0000"/>
                </a:solidFill>
                <a:latin typeface="OpenSans"/>
              </a:rPr>
              <a:t>ml</a:t>
            </a:r>
            <a:r>
              <a:rPr lang="en-US" sz="2400" dirty="0" smtClean="0">
                <a:solidFill>
                  <a:srgbClr val="FF0000"/>
                </a:solidFill>
                <a:latin typeface="OpenSans"/>
              </a:rPr>
              <a:t>. </a:t>
            </a:r>
            <a:r>
              <a:rPr lang="vi-VN" sz="2400" dirty="0" smtClean="0">
                <a:solidFill>
                  <a:srgbClr val="FF0000"/>
                </a:solidFill>
                <a:latin typeface="OpenSans"/>
              </a:rPr>
              <a:t>Vậy </a:t>
            </a:r>
            <a:r>
              <a:rPr lang="vi-VN" sz="2400" dirty="0">
                <a:solidFill>
                  <a:srgbClr val="FF0000"/>
                </a:solidFill>
                <a:latin typeface="OpenSans"/>
              </a:rPr>
              <a:t>hai ca 150 ml và 200 ml chứa tất cả 350 ml nước</a:t>
            </a:r>
            <a:r>
              <a:rPr lang="vi-VN" sz="2400" dirty="0" smtClean="0">
                <a:solidFill>
                  <a:srgbClr val="FF0000"/>
                </a:solidFill>
                <a:latin typeface="OpenSans"/>
              </a:rPr>
              <a:t>.</a:t>
            </a:r>
            <a:endParaRPr lang="vi-VN" sz="2400" dirty="0">
              <a:solidFill>
                <a:srgbClr val="FF0000"/>
              </a:solidFill>
              <a:latin typeface="OpenSan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62981" y="5778368"/>
            <a:ext cx="95012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OpenSans"/>
              </a:rPr>
              <a:t>- Ta </a:t>
            </a:r>
            <a:r>
              <a:rPr lang="en-US" sz="2400" dirty="0" err="1">
                <a:solidFill>
                  <a:srgbClr val="FF0000"/>
                </a:solidFill>
                <a:latin typeface="OpenSans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OpenSans"/>
              </a:rPr>
              <a:t> 300 ml + 250 ml = 550 </a:t>
            </a:r>
            <a:r>
              <a:rPr lang="en-US" sz="2400" dirty="0" smtClean="0">
                <a:solidFill>
                  <a:srgbClr val="FF0000"/>
                </a:solidFill>
                <a:latin typeface="OpenSans"/>
              </a:rPr>
              <a:t>ml. </a:t>
            </a:r>
            <a:r>
              <a:rPr lang="vi-VN" sz="2400" dirty="0">
                <a:solidFill>
                  <a:srgbClr val="FF0000"/>
                </a:solidFill>
              </a:rPr>
              <a:t>Vậy hai ca 300 ml và 250 ml chứa tất cả 550 ml nước</a:t>
            </a:r>
            <a:r>
              <a:rPr lang="vi-VN" sz="2400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286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B0CEC8-D9C4-62F6-A928-794D81293CE1}"/>
              </a:ext>
            </a:extLst>
          </p:cNvPr>
          <p:cNvSpPr txBox="1"/>
          <p:nvPr/>
        </p:nvSpPr>
        <p:spPr>
          <a:xfrm>
            <a:off x="3657600" y="2392968"/>
            <a:ext cx="52603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Củng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cố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dặn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dò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igmar One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773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8C56B0-FF13-A875-3522-863C6BFB9BC6}"/>
              </a:ext>
            </a:extLst>
          </p:cNvPr>
          <p:cNvSpPr txBox="1"/>
          <p:nvPr/>
        </p:nvSpPr>
        <p:spPr>
          <a:xfrm>
            <a:off x="3542392" y="2068137"/>
            <a:ext cx="55031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Hẹn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gặp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lại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các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em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!</a:t>
            </a: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0950341">
            <a:off x="760097" y="537113"/>
            <a:ext cx="2035503" cy="169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3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B0CEC8-D9C4-62F6-A928-794D81293CE1}"/>
              </a:ext>
            </a:extLst>
          </p:cNvPr>
          <p:cNvSpPr txBox="1"/>
          <p:nvPr/>
        </p:nvSpPr>
        <p:spPr>
          <a:xfrm>
            <a:off x="3688457" y="3736521"/>
            <a:ext cx="62623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HOẠT 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động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igmar One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B0CEC8-D9C4-62F6-A928-794D81293CE1}"/>
              </a:ext>
            </a:extLst>
          </p:cNvPr>
          <p:cNvSpPr txBox="1"/>
          <p:nvPr/>
        </p:nvSpPr>
        <p:spPr>
          <a:xfrm>
            <a:off x="3856996" y="2147308"/>
            <a:ext cx="51487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Tiết</a:t>
            </a:r>
            <a:r>
              <a:rPr kumimoji="0" lang="en-US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1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igmar One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02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37" y="211015"/>
            <a:ext cx="2761237" cy="7425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26" y="2405970"/>
            <a:ext cx="3804772" cy="3103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5538" y="2405971"/>
            <a:ext cx="3382018" cy="3103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8135" y="2405970"/>
            <a:ext cx="2330517" cy="3103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3" name="Group 12"/>
          <p:cNvGrpSpPr/>
          <p:nvPr/>
        </p:nvGrpSpPr>
        <p:grpSpPr>
          <a:xfrm>
            <a:off x="993161" y="1040061"/>
            <a:ext cx="1692023" cy="766028"/>
            <a:chOff x="4827494" y="1002617"/>
            <a:chExt cx="1745815" cy="731372"/>
          </a:xfrm>
        </p:grpSpPr>
        <p:sp>
          <p:nvSpPr>
            <p:cNvPr id="14" name="Oval 13"/>
            <p:cNvSpPr/>
            <p:nvPr/>
          </p:nvSpPr>
          <p:spPr>
            <a:xfrm>
              <a:off x="4827494" y="1117790"/>
              <a:ext cx="511777" cy="438335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382649" y="1129521"/>
              <a:ext cx="765312" cy="426604"/>
            </a:xfrm>
            <a:prstGeom prst="roundRect">
              <a:avLst/>
            </a:prstGeom>
            <a:solidFill>
              <a:srgbClr val="FFD96D"/>
            </a:solidFill>
            <a:ln>
              <a:solidFill>
                <a:srgbClr val="FFD9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Số</a:t>
              </a:r>
              <a:endPara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07785" y="1002617"/>
              <a:ext cx="565524" cy="7313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  <a:endPara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993160" y="1755119"/>
            <a:ext cx="7393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  <a:latin typeface="OpenSans"/>
              </a:rPr>
              <a:t>Đo độ dài các đồ vật theo đơn vị mi-li-mét</a:t>
            </a:r>
            <a:r>
              <a:rPr lang="vi-VN" sz="2800" dirty="0" smtClean="0">
                <a:solidFill>
                  <a:srgbClr val="0070C0"/>
                </a:solidFill>
                <a:latin typeface="OpenSans"/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144026" y="5846230"/>
            <a:ext cx="10129220" cy="510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OpenSans"/>
              </a:rPr>
              <a:t>Gợi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OpenSans"/>
              </a:rPr>
              <a:t> ý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OpenSans"/>
              </a:rPr>
              <a:t>: </a:t>
            </a:r>
            <a:r>
              <a:rPr lang="vi-VN" sz="2400" b="1" dirty="0" smtClean="0">
                <a:solidFill>
                  <a:schemeClr val="accent6">
                    <a:lumMod val="50000"/>
                  </a:schemeClr>
                </a:solidFill>
                <a:latin typeface="OpenSans"/>
              </a:rPr>
              <a:t>Dùng </a:t>
            </a: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OpenSans"/>
              </a:rPr>
              <a:t>thước kẻ có chia độ để đo độ dài mỗi vật trong hình vẽ</a:t>
            </a:r>
            <a:r>
              <a:rPr lang="vi-VN" sz="2400" b="1" dirty="0" smtClean="0">
                <a:solidFill>
                  <a:schemeClr val="accent6">
                    <a:lumMod val="50000"/>
                  </a:schemeClr>
                </a:solidFill>
                <a:latin typeface="OpenSans"/>
              </a:rPr>
              <a:t>.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4075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37" y="211015"/>
            <a:ext cx="2761237" cy="7425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26" y="2405970"/>
            <a:ext cx="3804772" cy="3103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5538" y="2405971"/>
            <a:ext cx="3382018" cy="3103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8135" y="2405970"/>
            <a:ext cx="2330517" cy="3103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3" name="Group 12"/>
          <p:cNvGrpSpPr/>
          <p:nvPr/>
        </p:nvGrpSpPr>
        <p:grpSpPr>
          <a:xfrm>
            <a:off x="993161" y="1040061"/>
            <a:ext cx="1692023" cy="766028"/>
            <a:chOff x="4827494" y="1002617"/>
            <a:chExt cx="1745815" cy="731372"/>
          </a:xfrm>
        </p:grpSpPr>
        <p:sp>
          <p:nvSpPr>
            <p:cNvPr id="14" name="Oval 13"/>
            <p:cNvSpPr/>
            <p:nvPr/>
          </p:nvSpPr>
          <p:spPr>
            <a:xfrm>
              <a:off x="4827494" y="1117790"/>
              <a:ext cx="511777" cy="438335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382649" y="1129521"/>
              <a:ext cx="765312" cy="426604"/>
            </a:xfrm>
            <a:prstGeom prst="roundRect">
              <a:avLst/>
            </a:prstGeom>
            <a:solidFill>
              <a:srgbClr val="FFD96D"/>
            </a:solidFill>
            <a:ln>
              <a:solidFill>
                <a:srgbClr val="FFD9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Số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07785" y="1002617"/>
              <a:ext cx="565524" cy="7313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993160" y="1781245"/>
            <a:ext cx="7393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Đo độ dài các đồ vật theo đơn vị mi-li-mét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96073" y="4579616"/>
            <a:ext cx="553095" cy="4426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73469" y="4631868"/>
            <a:ext cx="553095" cy="4426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98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37" y="211015"/>
            <a:ext cx="2761237" cy="74257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01336" y="1392721"/>
            <a:ext cx="8738672" cy="570257"/>
            <a:chOff x="966651" y="1113654"/>
            <a:chExt cx="8738672" cy="570257"/>
          </a:xfrm>
        </p:grpSpPr>
        <p:sp>
          <p:nvSpPr>
            <p:cNvPr id="14" name="Oval 13"/>
            <p:cNvSpPr/>
            <p:nvPr/>
          </p:nvSpPr>
          <p:spPr>
            <a:xfrm>
              <a:off x="966651" y="1113654"/>
              <a:ext cx="522518" cy="506142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89169" y="1160691"/>
              <a:ext cx="821615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Chọn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số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đo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phù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hợp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với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mỗi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đồ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vật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trong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thực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tế</a:t>
              </a:r>
              <a:r>
                <a:rPr kumimoji="0" lang="vi-V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94" y="2482484"/>
            <a:ext cx="3130338" cy="2271030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1943826" y="3661692"/>
            <a:ext cx="1119116" cy="7779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203" l="0" r="98419">
                        <a14:foregroundMark x1="29644" y1="50633" x2="29644" y2="50633"/>
                        <a14:foregroundMark x1="29644" y1="50633" x2="29644" y2="50633"/>
                        <a14:foregroundMark x1="26482" y1="46203" x2="26482" y2="46203"/>
                        <a14:foregroundMark x1="20158" y1="34177" x2="20158" y2="34177"/>
                        <a14:foregroundMark x1="28854" y1="33544" x2="28854" y2="33544"/>
                        <a14:foregroundMark x1="33992" y1="34177" x2="33992" y2="34177"/>
                        <a14:foregroundMark x1="38735" y1="36709" x2="38735" y2="36709"/>
                        <a14:foregroundMark x1="37945" y1="48101" x2="37945" y2="48101"/>
                        <a14:foregroundMark x1="37549" y1="65190" x2="37549" y2="65190"/>
                        <a14:foregroundMark x1="37549" y1="70253" x2="37549" y2="70253"/>
                        <a14:foregroundMark x1="32411" y1="70886" x2="30830" y2="70886"/>
                        <a14:foregroundMark x1="28063" y1="70886" x2="28063" y2="70886"/>
                        <a14:foregroundMark x1="22530" y1="67722" x2="22530" y2="67722"/>
                        <a14:foregroundMark x1="18182" y1="63924" x2="18182" y2="63924"/>
                        <a14:foregroundMark x1="24506" y1="54430" x2="24506" y2="54430"/>
                        <a14:foregroundMark x1="20158" y1="47468" x2="20158" y2="47468"/>
                        <a14:foregroundMark x1="20158" y1="44304" x2="20158" y2="44304"/>
                        <a14:foregroundMark x1="22530" y1="36709" x2="22530" y2="36709"/>
                        <a14:foregroundMark x1="30435" y1="30380" x2="30435" y2="30380"/>
                        <a14:foregroundMark x1="31621" y1="27848" x2="31621" y2="27848"/>
                        <a14:foregroundMark x1="37154" y1="29747" x2="37154" y2="29747"/>
                        <a14:foregroundMark x1="74308" y1="32278" x2="74308" y2="32278"/>
                        <a14:foregroundMark x1="68775" y1="32278" x2="68775" y2="32278"/>
                        <a14:foregroundMark x1="61265" y1="32278" x2="61265" y2="32278"/>
                        <a14:foregroundMark x1="62846" y1="32278" x2="62846" y2="32278"/>
                        <a14:foregroundMark x1="61265" y1="31646" x2="61265" y2="31646"/>
                        <a14:foregroundMark x1="61265" y1="31646" x2="61265" y2="31646"/>
                        <a14:foregroundMark x1="61265" y1="31646" x2="61265" y2="31646"/>
                        <a14:foregroundMark x1="61265" y1="31646" x2="61265" y2="31646"/>
                        <a14:foregroundMark x1="66798" y1="30380" x2="66798" y2="30380"/>
                        <a14:foregroundMark x1="66798" y1="30380" x2="66798" y2="30380"/>
                        <a14:foregroundMark x1="66798" y1="30380" x2="66798" y2="30380"/>
                        <a14:foregroundMark x1="73913" y1="30380" x2="73913" y2="30380"/>
                        <a14:foregroundMark x1="73913" y1="30380" x2="73913" y2="30380"/>
                        <a14:foregroundMark x1="73913" y1="30380" x2="73913" y2="30380"/>
                        <a14:foregroundMark x1="81818" y1="34810" x2="81818" y2="34810"/>
                        <a14:foregroundMark x1="81028" y1="34810" x2="81028" y2="34810"/>
                        <a14:foregroundMark x1="81028" y1="34810" x2="81028" y2="34810"/>
                        <a14:foregroundMark x1="81028" y1="34810" x2="81028" y2="34810"/>
                        <a14:foregroundMark x1="81028" y1="34810" x2="81028" y2="34810"/>
                        <a14:foregroundMark x1="81028" y1="34810" x2="81028" y2="34810"/>
                        <a14:foregroundMark x1="81028" y1="34810" x2="81028" y2="34810"/>
                        <a14:foregroundMark x1="82213" y1="39873" x2="82213" y2="39873"/>
                        <a14:foregroundMark x1="82213" y1="39873" x2="82213" y2="39873"/>
                        <a14:foregroundMark x1="82213" y1="39873" x2="82213" y2="39873"/>
                        <a14:foregroundMark x1="82213" y1="39873" x2="82213" y2="39873"/>
                        <a14:foregroundMark x1="76285" y1="62658" x2="76285" y2="62658"/>
                        <a14:foregroundMark x1="75889" y1="62658" x2="75889" y2="62658"/>
                        <a14:foregroundMark x1="75889" y1="62658" x2="75889" y2="62658"/>
                        <a14:foregroundMark x1="75889" y1="69620" x2="75889" y2="69620"/>
                        <a14:foregroundMark x1="75889" y1="69620" x2="75889" y2="69620"/>
                        <a14:foregroundMark x1="67589" y1="60759" x2="67589" y2="60759"/>
                        <a14:foregroundMark x1="67589" y1="60759" x2="67589" y2="60759"/>
                        <a14:foregroundMark x1="67589" y1="60759" x2="67589" y2="60759"/>
                        <a14:foregroundMark x1="60870" y1="65190" x2="60870" y2="65190"/>
                        <a14:foregroundMark x1="60870" y1="65190" x2="60870" y2="65190"/>
                        <a14:foregroundMark x1="81423" y1="8228" x2="81423" y2="8228"/>
                        <a14:foregroundMark x1="83794" y1="8861" x2="83794" y2="8861"/>
                        <a14:foregroundMark x1="83794" y1="8861" x2="83794" y2="8861"/>
                        <a14:foregroundMark x1="86561" y1="9494" x2="86561" y2="9494"/>
                        <a14:foregroundMark x1="86561" y1="9494" x2="86561" y2="9494"/>
                        <a14:foregroundMark x1="88538" y1="12658" x2="88538" y2="12658"/>
                        <a14:foregroundMark x1="91700" y1="13924" x2="91700" y2="13924"/>
                        <a14:foregroundMark x1="91700" y1="13924" x2="91700" y2="13924"/>
                        <a14:foregroundMark x1="91700" y1="13924" x2="91700" y2="13924"/>
                        <a14:foregroundMark x1="94071" y1="25949" x2="94071" y2="25949"/>
                        <a14:foregroundMark x1="93281" y1="43038" x2="93281" y2="43038"/>
                        <a14:foregroundMark x1="93281" y1="59494" x2="93281" y2="59494"/>
                        <a14:foregroundMark x1="93676" y1="74684" x2="93676" y2="74684"/>
                        <a14:foregroundMark x1="86561" y1="88608" x2="86561" y2="88608"/>
                        <a14:foregroundMark x1="74704" y1="89241" x2="74704" y2="89241"/>
                        <a14:foregroundMark x1="6719" y1="37342" x2="6719" y2="37342"/>
                        <a14:foregroundMark x1="9881" y1="13924" x2="9881" y2="13924"/>
                        <a14:foregroundMark x1="27668" y1="9494" x2="27668" y2="9494"/>
                        <a14:foregroundMark x1="25296" y1="24684" x2="25296" y2="24684"/>
                        <a14:foregroundMark x1="28063" y1="27848" x2="28063" y2="27848"/>
                        <a14:foregroundMark x1="28063" y1="27848" x2="28063" y2="27848"/>
                        <a14:foregroundMark x1="28063" y1="27848" x2="28063" y2="27848"/>
                        <a14:foregroundMark x1="36364" y1="27215" x2="36364" y2="27215"/>
                        <a14:foregroundMark x1="33597" y1="25316" x2="33597" y2="25316"/>
                        <a14:foregroundMark x1="22925" y1="25949" x2="22925" y2="25949"/>
                        <a14:foregroundMark x1="20949" y1="25949" x2="20949" y2="25949"/>
                        <a14:foregroundMark x1="20949" y1="25949" x2="20949" y2="25949"/>
                        <a14:foregroundMark x1="20949" y1="25949" x2="20949" y2="25949"/>
                        <a14:foregroundMark x1="25692" y1="70253" x2="25692" y2="70253"/>
                        <a14:foregroundMark x1="25296" y1="70253" x2="25296" y2="70253"/>
                        <a14:foregroundMark x1="25296" y1="70253" x2="25296" y2="70253"/>
                        <a14:foregroundMark x1="21344" y1="68987" x2="21344" y2="68987"/>
                        <a14:foregroundMark x1="21344" y1="68987" x2="21344" y2="68987"/>
                        <a14:foregroundMark x1="32806" y1="63924" x2="32806" y2="63924"/>
                        <a14:foregroundMark x1="34783" y1="69620" x2="34783" y2="69620"/>
                        <a14:foregroundMark x1="39130" y1="72152" x2="39130" y2="72152"/>
                        <a14:foregroundMark x1="23715" y1="88608" x2="23715" y2="88608"/>
                        <a14:foregroundMark x1="17391" y1="9494" x2="17391" y2="94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6422" y="2522834"/>
            <a:ext cx="3647230" cy="2277717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5485587" y="2870121"/>
            <a:ext cx="1119116" cy="7779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2579" y1="39024" x2="62579" y2="39024"/>
                        <a14:foregroundMark x1="62579" y1="39634" x2="62579" y2="39634"/>
                        <a14:foregroundMark x1="69182" y1="60366" x2="69182" y2="60366"/>
                        <a14:foregroundMark x1="69182" y1="60366" x2="69182" y2="60366"/>
                        <a14:foregroundMark x1="69182" y1="60366" x2="69182" y2="60366"/>
                        <a14:foregroundMark x1="81761" y1="53049" x2="81761" y2="53049"/>
                        <a14:foregroundMark x1="81761" y1="53049" x2="81761" y2="53049"/>
                        <a14:foregroundMark x1="85849" y1="27439" x2="85849" y2="27439"/>
                        <a14:foregroundMark x1="85849" y1="27439" x2="85849" y2="27439"/>
                        <a14:foregroundMark x1="85849" y1="27439" x2="85849" y2="27439"/>
                        <a14:foregroundMark x1="89623" y1="14024" x2="89623" y2="14024"/>
                        <a14:foregroundMark x1="89623" y1="14024" x2="89623" y2="14024"/>
                        <a14:foregroundMark x1="95912" y1="39024" x2="95912" y2="39024"/>
                        <a14:foregroundMark x1="89623" y1="75610" x2="89623" y2="75610"/>
                        <a14:foregroundMark x1="71069" y1="87195" x2="70440" y2="85976"/>
                        <a14:foregroundMark x1="32390" y1="66463" x2="32390" y2="66463"/>
                        <a14:foregroundMark x1="31132" y1="81707" x2="31132" y2="81707"/>
                        <a14:foregroundMark x1="23270" y1="79878" x2="23270" y2="79878"/>
                        <a14:foregroundMark x1="15723" y1="78659" x2="15723" y2="78659"/>
                        <a14:foregroundMark x1="55975" y1="66463" x2="55975" y2="66463"/>
                        <a14:foregroundMark x1="51572" y1="78049" x2="51572" y2="78049"/>
                        <a14:foregroundMark x1="51258" y1="79878" x2="51258" y2="77439"/>
                        <a14:foregroundMark x1="40566" y1="51829" x2="41509" y2="50610"/>
                        <a14:foregroundMark x1="48742" y1="50610" x2="50629" y2="50610"/>
                        <a14:foregroundMark x1="53145" y1="50610" x2="53145" y2="50610"/>
                        <a14:foregroundMark x1="58176" y1="50610" x2="58176" y2="50610"/>
                        <a14:foregroundMark x1="67296" y1="48171" x2="67296" y2="48171"/>
                        <a14:foregroundMark x1="77358" y1="39024" x2="77358" y2="39024"/>
                        <a14:foregroundMark x1="74214" y1="26220" x2="74214" y2="26220"/>
                        <a14:foregroundMark x1="63522" y1="4268" x2="63522" y2="4268"/>
                        <a14:foregroundMark x1="63522" y1="4268" x2="63522" y2="4268"/>
                        <a14:foregroundMark x1="44969" y1="3049" x2="44969" y2="3049"/>
                        <a14:foregroundMark x1="30503" y1="6098" x2="30503" y2="6098"/>
                        <a14:foregroundMark x1="24843" y1="9756" x2="24843" y2="9756"/>
                        <a14:foregroundMark x1="22642" y1="14634" x2="22642" y2="14634"/>
                        <a14:foregroundMark x1="15409" y1="27439" x2="15409" y2="27439"/>
                        <a14:foregroundMark x1="12893" y1="32317" x2="12893" y2="32317"/>
                        <a14:foregroundMark x1="12893" y1="32317" x2="12893" y2="32317"/>
                        <a14:foregroundMark x1="55346" y1="20122" x2="55346" y2="20122"/>
                        <a14:foregroundMark x1="74843" y1="21951" x2="74843" y2="21951"/>
                        <a14:foregroundMark x1="85849" y1="25000" x2="85849" y2="25000"/>
                        <a14:foregroundMark x1="90881" y1="29878" x2="90881" y2="29878"/>
                        <a14:foregroundMark x1="91195" y1="45732" x2="91195" y2="45732"/>
                        <a14:foregroundMark x1="87736" y1="65244" x2="87736" y2="65244"/>
                        <a14:foregroundMark x1="89937" y1="79268" x2="89937" y2="81707"/>
                        <a14:foregroundMark x1="89623" y1="85366" x2="89623" y2="85366"/>
                        <a14:foregroundMark x1="83019" y1="87195" x2="83019" y2="87195"/>
                        <a14:foregroundMark x1="57547" y1="90244" x2="57547" y2="90244"/>
                        <a14:foregroundMark x1="32390" y1="74390" x2="32390" y2="74390"/>
                        <a14:foregroundMark x1="41195" y1="74390" x2="41195" y2="74390"/>
                        <a14:foregroundMark x1="40566" y1="73780" x2="40566" y2="73780"/>
                        <a14:foregroundMark x1="46226" y1="77439" x2="48742" y2="77439"/>
                        <a14:foregroundMark x1="47799" y1="72561" x2="47799" y2="72561"/>
                        <a14:foregroundMark x1="50000" y1="62805" x2="50000" y2="62805"/>
                        <a14:foregroundMark x1="56918" y1="67073" x2="56918" y2="67073"/>
                        <a14:foregroundMark x1="70126" y1="75000" x2="70126" y2="75000"/>
                        <a14:foregroundMark x1="33333" y1="4878" x2="38679" y2="46341"/>
                        <a14:foregroundMark x1="35849" y1="23171" x2="91195" y2="17073"/>
                        <a14:foregroundMark x1="35535" y1="26220" x2="10377" y2="93293"/>
                        <a14:foregroundMark x1="22327" y1="60976" x2="53145" y2="99390"/>
                        <a14:foregroundMark x1="57233" y1="89634" x2="99057" y2="95732"/>
                        <a14:foregroundMark x1="88994" y1="35366" x2="88994" y2="35366"/>
                        <a14:foregroundMark x1="88994" y1="34756" x2="83333" y2="0"/>
                        <a14:foregroundMark x1="81132" y1="51829" x2="90566" y2="67073"/>
                        <a14:foregroundMark x1="85220" y1="59146" x2="79560" y2="64634"/>
                        <a14:foregroundMark x1="90566" y1="14024" x2="99686" y2="610"/>
                        <a14:foregroundMark x1="22013" y1="56098" x2="629" y2="49390"/>
                        <a14:foregroundMark x1="15094" y1="79268" x2="0" y2="50610"/>
                        <a14:foregroundMark x1="14465" y1="78659" x2="0" y2="95122"/>
                        <a14:foregroundMark x1="34591" y1="23780" x2="629" y2="0"/>
                        <a14:foregroundMark x1="2201" y1="14634" x2="2201" y2="14634"/>
                        <a14:foregroundMark x1="943" y1="35366" x2="943" y2="35366"/>
                        <a14:foregroundMark x1="4088" y1="60976" x2="4088" y2="60976"/>
                        <a14:foregroundMark x1="4088" y1="60976" x2="4088" y2="60976"/>
                        <a14:foregroundMark x1="4088" y1="60976" x2="4088" y2="60976"/>
                        <a14:foregroundMark x1="4088" y1="60976" x2="4088" y2="60976"/>
                        <a14:foregroundMark x1="4088" y1="62195" x2="4088" y2="62195"/>
                        <a14:foregroundMark x1="3145" y1="64634" x2="4088" y2="64634"/>
                        <a14:backgroundMark x1="6604" y1="17683" x2="6604" y2="17683"/>
                        <a14:backgroundMark x1="2830" y1="9756" x2="2830" y2="9756"/>
                        <a14:backgroundMark x1="2830" y1="65244" x2="2830" y2="65244"/>
                        <a14:backgroundMark x1="3774" y1="61585" x2="3774" y2="61585"/>
                        <a14:backgroundMark x1="9748" y1="26829" x2="9748" y2="268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1995" y="2563883"/>
            <a:ext cx="4510379" cy="2326107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10237282" y="2883769"/>
            <a:ext cx="1119116" cy="7779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423854" y="5183439"/>
            <a:ext cx="9366068" cy="510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OpenSans"/>
              </a:rPr>
              <a:t>Quan sát tranh rồi chọn khối lượng thích hợp cho mỗi đồ vật</a:t>
            </a:r>
            <a:r>
              <a:rPr lang="vi-VN" sz="2400" b="1" dirty="0" smtClean="0">
                <a:solidFill>
                  <a:schemeClr val="accent6">
                    <a:lumMod val="50000"/>
                  </a:schemeClr>
                </a:solidFill>
                <a:latin typeface="OpenSans"/>
              </a:rPr>
              <a:t>.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578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37" y="211015"/>
            <a:ext cx="2761237" cy="74257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175850" y="4852530"/>
            <a:ext cx="8360037" cy="1259919"/>
          </a:xfrm>
          <a:prstGeom prst="roundRect">
            <a:avLst/>
          </a:prstGeom>
          <a:ln w="38100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OpenSans"/>
              </a:rPr>
              <a:t>Gợi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OpenSans"/>
              </a:rPr>
              <a:t> ý:</a:t>
            </a:r>
          </a:p>
          <a:p>
            <a:r>
              <a:rPr lang="vi-VN" sz="2200" b="1" dirty="0" smtClean="0">
                <a:solidFill>
                  <a:schemeClr val="accent6">
                    <a:lumMod val="50000"/>
                  </a:schemeClr>
                </a:solidFill>
                <a:latin typeface="OpenSans"/>
              </a:rPr>
              <a:t>Bước </a:t>
            </a:r>
            <a:r>
              <a:rPr lang="vi-VN" sz="2200" b="1" dirty="0">
                <a:solidFill>
                  <a:schemeClr val="accent6">
                    <a:lumMod val="50000"/>
                  </a:schemeClr>
                </a:solidFill>
                <a:latin typeface="OpenSans"/>
              </a:rPr>
              <a:t>1: Áp dụng cách đổi: 1kg = 1000 g</a:t>
            </a:r>
          </a:p>
          <a:p>
            <a:r>
              <a:rPr lang="vi-VN" sz="2200" b="1" dirty="0">
                <a:solidFill>
                  <a:schemeClr val="accent6">
                    <a:lumMod val="50000"/>
                  </a:schemeClr>
                </a:solidFill>
                <a:latin typeface="OpenSans"/>
              </a:rPr>
              <a:t>Bước 2: Chọn các quả cân có tổng khối lượng bằng 1 000 </a:t>
            </a:r>
            <a:r>
              <a:rPr lang="vi-VN" sz="2200" b="1" dirty="0" smtClean="0">
                <a:solidFill>
                  <a:schemeClr val="accent6">
                    <a:lumMod val="50000"/>
                  </a:schemeClr>
                </a:solidFill>
                <a:latin typeface="OpenSans"/>
              </a:rPr>
              <a:t>g</a:t>
            </a:r>
            <a:endParaRPr lang="vi-VN" sz="2200" b="1" dirty="0">
              <a:solidFill>
                <a:schemeClr val="accent6">
                  <a:lumMod val="50000"/>
                </a:schemeClr>
              </a:solidFill>
              <a:latin typeface="OpenSan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93160" y="1031967"/>
            <a:ext cx="9587374" cy="954107"/>
            <a:chOff x="993160" y="1058093"/>
            <a:chExt cx="9587374" cy="954107"/>
          </a:xfrm>
        </p:grpSpPr>
        <p:sp>
          <p:nvSpPr>
            <p:cNvPr id="22" name="Oval 21"/>
            <p:cNvSpPr/>
            <p:nvPr/>
          </p:nvSpPr>
          <p:spPr>
            <a:xfrm>
              <a:off x="993160" y="1160690"/>
              <a:ext cx="496008" cy="459105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489168" y="1058093"/>
              <a:ext cx="909136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Em hãy giúp Mai chọn các quả cân thích hợp để cân được đúng 1kg gạo từ một thúng gạo</a:t>
              </a:r>
              <a:r>
                <a:rPr kumimoji="0" lang="vi-V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160" y="1933822"/>
            <a:ext cx="1020127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434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37" y="211015"/>
            <a:ext cx="2761237" cy="74257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93160" y="1031967"/>
            <a:ext cx="9587374" cy="954107"/>
            <a:chOff x="993160" y="1058093"/>
            <a:chExt cx="9587374" cy="954107"/>
          </a:xfrm>
        </p:grpSpPr>
        <p:sp>
          <p:nvSpPr>
            <p:cNvPr id="14" name="Oval 13"/>
            <p:cNvSpPr/>
            <p:nvPr/>
          </p:nvSpPr>
          <p:spPr>
            <a:xfrm>
              <a:off x="993160" y="1160690"/>
              <a:ext cx="496008" cy="459105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89168" y="1058093"/>
              <a:ext cx="909136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Em hãy giúp Mai chọn các quả cân thích hợp để cân được đúng 1kg gạo từ một thúng gạo</a:t>
              </a:r>
              <a:r>
                <a:rPr kumimoji="0" lang="vi-V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160" y="1933822"/>
            <a:ext cx="10201275" cy="24479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306286" y="4377996"/>
            <a:ext cx="9888149" cy="214526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OpenSans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OpenSans"/>
              </a:rPr>
              <a:t>giải</a:t>
            </a:r>
            <a:endParaRPr lang="en-US" sz="2400" b="1" dirty="0" smtClean="0">
              <a:solidFill>
                <a:srgbClr val="FF0000"/>
              </a:solidFill>
              <a:latin typeface="OpenSans"/>
            </a:endParaRPr>
          </a:p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OpenSans"/>
              </a:rPr>
              <a:t>Đổi </a:t>
            </a:r>
            <a:r>
              <a:rPr lang="vi-VN" sz="2400" b="1" dirty="0">
                <a:solidFill>
                  <a:srgbClr val="FF0000"/>
                </a:solidFill>
                <a:latin typeface="OpenSans"/>
              </a:rPr>
              <a:t>1 kg = 1 000g</a:t>
            </a:r>
          </a:p>
          <a:p>
            <a:r>
              <a:rPr lang="vi-VN" sz="2400" b="1" dirty="0">
                <a:solidFill>
                  <a:srgbClr val="FF0000"/>
                </a:solidFill>
                <a:latin typeface="OpenSans"/>
              </a:rPr>
              <a:t>Ta có 500 g + 200 g + 200 g + 100 g = 1000 g</a:t>
            </a:r>
          </a:p>
          <a:p>
            <a:r>
              <a:rPr lang="vi-VN" sz="2400" b="1" dirty="0">
                <a:solidFill>
                  <a:srgbClr val="FF0000"/>
                </a:solidFill>
                <a:latin typeface="OpenSans"/>
              </a:rPr>
              <a:t>Vậy ta đặt lên đĩa cân quả cân 500 g, 200 g, 200 g, 100 g để cân được đúng 1 kg gạo</a:t>
            </a:r>
            <a:r>
              <a:rPr lang="vi-VN" sz="2400" b="1" dirty="0" smtClean="0">
                <a:solidFill>
                  <a:srgbClr val="FF0000"/>
                </a:solidFill>
                <a:latin typeface="OpenSans"/>
              </a:rPr>
              <a:t>.</a:t>
            </a:r>
            <a:endParaRPr lang="vi-VN" sz="2400" b="1" dirty="0">
              <a:solidFill>
                <a:srgbClr val="FF0000"/>
              </a:solidFill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356363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37" y="211015"/>
            <a:ext cx="2761237" cy="74257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93160" y="1274013"/>
            <a:ext cx="9587374" cy="954107"/>
            <a:chOff x="993160" y="1058093"/>
            <a:chExt cx="9587374" cy="954107"/>
          </a:xfrm>
        </p:grpSpPr>
        <p:sp>
          <p:nvSpPr>
            <p:cNvPr id="14" name="Oval 13"/>
            <p:cNvSpPr/>
            <p:nvPr/>
          </p:nvSpPr>
          <p:spPr>
            <a:xfrm>
              <a:off x="993160" y="1160690"/>
              <a:ext cx="496008" cy="459105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89168" y="1058093"/>
              <a:ext cx="909136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800" dirty="0" err="1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Sử</a:t>
              </a:r>
              <a:r>
                <a:rPr lang="en-US" sz="2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dụng</a:t>
              </a:r>
              <a:r>
                <a:rPr lang="en-US" sz="2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nhiệt</a:t>
              </a:r>
              <a:r>
                <a:rPr lang="en-US" sz="2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kế</a:t>
              </a:r>
              <a:r>
                <a:rPr lang="en-US" sz="2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hãy</a:t>
              </a:r>
              <a:r>
                <a:rPr lang="en-US" sz="2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đo</a:t>
              </a:r>
              <a:r>
                <a:rPr lang="en-US" sz="2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nhiệt</a:t>
              </a:r>
              <a:r>
                <a:rPr lang="en-US" sz="2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độ</a:t>
              </a:r>
              <a:r>
                <a:rPr lang="en-US" sz="2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không</a:t>
              </a:r>
              <a:r>
                <a:rPr lang="en-US" sz="2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khí</a:t>
              </a:r>
              <a:r>
                <a:rPr lang="en-US" sz="2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vào</a:t>
              </a:r>
              <a:r>
                <a:rPr lang="en-US" sz="2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số</a:t>
              </a:r>
              <a:r>
                <a:rPr lang="en-US" sz="2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ngày</a:t>
              </a:r>
              <a:r>
                <a:rPr lang="en-US" sz="2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trong</a:t>
              </a:r>
              <a:r>
                <a:rPr lang="en-US" sz="2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tuần</a:t>
              </a:r>
              <a:r>
                <a:rPr lang="en-US" sz="2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rồi</a:t>
              </a:r>
              <a:r>
                <a:rPr lang="en-US" sz="2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ghi</a:t>
              </a:r>
              <a:r>
                <a:rPr lang="en-US" sz="2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lại</a:t>
              </a:r>
              <a:r>
                <a:rPr lang="en-US" sz="2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theo</a:t>
              </a:r>
              <a:r>
                <a:rPr lang="en-US" sz="2800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bảng</a:t>
              </a:r>
              <a:r>
                <a:rPr lang="en-US" sz="2800" dirty="0" smtClean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045" y="2861847"/>
            <a:ext cx="7419612" cy="1622331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37620" y="4719918"/>
            <a:ext cx="2703096" cy="198063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0153483" y="4484178"/>
            <a:ext cx="1739797" cy="21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76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37" y="211015"/>
            <a:ext cx="2761237" cy="74257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93160" y="1274013"/>
            <a:ext cx="9587374" cy="954107"/>
            <a:chOff x="993160" y="1058093"/>
            <a:chExt cx="9587374" cy="954107"/>
          </a:xfrm>
        </p:grpSpPr>
        <p:sp>
          <p:nvSpPr>
            <p:cNvPr id="14" name="Oval 13"/>
            <p:cNvSpPr/>
            <p:nvPr/>
          </p:nvSpPr>
          <p:spPr>
            <a:xfrm>
              <a:off x="993160" y="1160690"/>
              <a:ext cx="496008" cy="459105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89168" y="1058093"/>
              <a:ext cx="909136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Sử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dụng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nhiệt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kế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hãy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đo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nhiệt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độ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không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khí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ngày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tuần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rồi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ghi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bảng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707" y="3431071"/>
            <a:ext cx="7419612" cy="16223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39987" y="2652358"/>
            <a:ext cx="1313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OpenSans"/>
              </a:rPr>
              <a:t>Ví</a:t>
            </a:r>
            <a:r>
              <a:rPr lang="en-US" sz="3600" b="1" dirty="0" smtClean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OpenSans"/>
              </a:rPr>
              <a:t>dụ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5663" y="4242236"/>
            <a:ext cx="651452" cy="51077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</a:t>
            </a:r>
            <a:endParaRPr lang="en-US" sz="24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06664" y="4228789"/>
            <a:ext cx="651452" cy="51077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  <a:endParaRPr lang="en-US" sz="24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33876" y="4228789"/>
            <a:ext cx="651452" cy="51077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</a:t>
            </a:r>
            <a:endParaRPr lang="en-US" sz="24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153483" y="4484178"/>
            <a:ext cx="1739797" cy="2191871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D074890F-06C9-D947-DD15-90EA591929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0181" y="4263268"/>
            <a:ext cx="1449929" cy="232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266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2241</TotalTime>
  <Words>557</Words>
  <Application>Microsoft Office PowerPoint</Application>
  <PresentationFormat>Widescreen</PresentationFormat>
  <Paragraphs>63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 Black</vt:lpstr>
      <vt:lpstr>OpenSans</vt:lpstr>
      <vt:lpstr>Calibri</vt:lpstr>
      <vt:lpstr>Nunito Black</vt:lpstr>
      <vt:lpstr>Arial</vt:lpstr>
      <vt:lpstr>Open Sans</vt:lpstr>
      <vt:lpstr>Tahoma</vt:lpstr>
      <vt:lpstr>Sigmar One</vt:lpstr>
      <vt:lpstr>1_Office Theme</vt:lpstr>
      <vt:lpstr>5_Office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44</cp:revision>
  <dcterms:created xsi:type="dcterms:W3CDTF">2022-03-28T23:45:00Z</dcterms:created>
  <dcterms:modified xsi:type="dcterms:W3CDTF">2025-01-11T11:24:51Z</dcterms:modified>
</cp:coreProperties>
</file>