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6" r:id="rId1"/>
  </p:sldMasterIdLst>
  <p:notesMasterIdLst>
    <p:notesMasterId r:id="rId15"/>
  </p:notesMasterIdLst>
  <p:sldIdLst>
    <p:sldId id="256" r:id="rId2"/>
    <p:sldId id="324" r:id="rId3"/>
    <p:sldId id="263" r:id="rId4"/>
    <p:sldId id="307" r:id="rId5"/>
    <p:sldId id="308" r:id="rId6"/>
    <p:sldId id="309" r:id="rId7"/>
    <p:sldId id="310" r:id="rId8"/>
    <p:sldId id="300" r:id="rId9"/>
    <p:sldId id="301" r:id="rId10"/>
    <p:sldId id="267" r:id="rId11"/>
    <p:sldId id="325" r:id="rId12"/>
    <p:sldId id="270" r:id="rId13"/>
    <p:sldId id="315"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Lst>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9C3F"/>
    <a:srgbClr val="5F0F40"/>
    <a:srgbClr val="663300"/>
    <a:srgbClr val="924900"/>
    <a:srgbClr val="784B1E"/>
    <a:srgbClr val="A9594E"/>
    <a:srgbClr val="DE912A"/>
    <a:srgbClr val="006666"/>
    <a:srgbClr val="E6A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92449" autoAdjust="0"/>
  </p:normalViewPr>
  <p:slideViewPr>
    <p:cSldViewPr snapToGrid="0">
      <p:cViewPr varScale="1">
        <p:scale>
          <a:sx n="56" d="100"/>
          <a:sy n="56" d="100"/>
        </p:scale>
        <p:origin x="92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3B4EB-C12F-4E60-A3CD-0FC4A4202CA9}" type="datetimeFigureOut">
              <a:rPr lang="en-GB" smtClean="0"/>
              <a:t>11/01/2025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B9BDD-991F-4E73-AD6C-B75089BFD1DE}" type="slidenum">
              <a:rPr lang="en-GB" smtClean="0"/>
              <a:t>‹#›</a:t>
            </a:fld>
            <a:endParaRPr lang="en-GB"/>
          </a:p>
        </p:txBody>
      </p:sp>
    </p:spTree>
    <p:extLst>
      <p:ext uri="{BB962C8B-B14F-4D97-AF65-F5344CB8AC3E}">
        <p14:creationId xmlns:p14="http://schemas.microsoft.com/office/powerpoint/2010/main" val="96531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962341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2815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36142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845045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659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03272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8504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7105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4748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867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p:txBody>
          <a:bodyPr/>
          <a:lstStyle/>
          <a:p>
            <a:fld id="{521988B1-9478-4CA8-A859-8731952A2021}" type="datetimeFigureOut">
              <a:rPr lang="en-US" smtClean="0"/>
              <a:t>1/11/2025</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49619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 name="9Slide.vn - 2019">
            <a:extLst>
              <a:ext uri="{FF2B5EF4-FFF2-40B4-BE49-F238E27FC236}">
                <a16:creationId xmlns:a16="http://schemas.microsoft.com/office/drawing/2014/main" id="{A2A1BFF9-D0C0-4651-AE08-5EA40F2DA2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557992A-8629-4B23-9F8C-0103382E0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94E186-CD74-4E5B-A191-762874192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F7AD6-7A98-4AB6-AD8E-C0072DE8F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988B1-9478-4CA8-A859-8731952A2021}" type="datetimeFigureOut">
              <a:rPr lang="en-US" smtClean="0"/>
              <a:t>1/11/2025</a:t>
            </a:fld>
            <a:endParaRPr lang="en-US"/>
          </a:p>
        </p:txBody>
      </p:sp>
      <p:sp>
        <p:nvSpPr>
          <p:cNvPr id="5" name="Footer Placeholder 4">
            <a:extLst>
              <a:ext uri="{FF2B5EF4-FFF2-40B4-BE49-F238E27FC236}">
                <a16:creationId xmlns:a16="http://schemas.microsoft.com/office/drawing/2014/main" id="{460CE07F-61B6-47EF-82D0-019923FB14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A3FE2D-89FE-4FE3-9075-343D26F71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EA60D-3979-47EA-9678-D6ECC4925CDF}" type="slidenum">
              <a:rPr lang="en-US" smtClean="0"/>
              <a:t>‹#›</a:t>
            </a:fld>
            <a:endParaRPr lang="en-US"/>
          </a:p>
        </p:txBody>
      </p:sp>
      <p:pic>
        <p:nvPicPr>
          <p:cNvPr id="14" name="Picture 13">
            <a:extLst>
              <a:ext uri="{FF2B5EF4-FFF2-40B4-BE49-F238E27FC236}">
                <a16:creationId xmlns:a16="http://schemas.microsoft.com/office/drawing/2014/main" id="{ACCDB4D6-8885-49E2-941F-4786023E78E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0" y="0"/>
            <a:ext cx="12191999" cy="6858000"/>
          </a:xfrm>
          <a:prstGeom prst="rect">
            <a:avLst/>
          </a:prstGeom>
        </p:spPr>
      </p:pic>
      <p:pic>
        <p:nvPicPr>
          <p:cNvPr id="51" name="Picture 50">
            <a:extLst>
              <a:ext uri="{FF2B5EF4-FFF2-40B4-BE49-F238E27FC236}">
                <a16:creationId xmlns:a16="http://schemas.microsoft.com/office/drawing/2014/main" id="{9FB1B942-FE9F-4C39-AA0A-615E52B18CC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681570B-D55E-43B0-BC83-E08002262C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8A3B92D7-7B5A-4255-B9C2-EE4DE60D9C0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18F999B7-107A-4DDF-917D-4DA7315B616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3185641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2325" y="3329225"/>
            <a:ext cx="2425700"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4C8D86B-C70B-4D43-8008-258DE6A0F78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138" b="89921" l="4900" r="95800">
                        <a14:foregroundMark x1="18800" y1="8992" x2="24800" y2="48221"/>
                        <a14:foregroundMark x1="17800" y1="11462" x2="18600" y2="50889"/>
                        <a14:foregroundMark x1="18600" y1="50889" x2="18600" y2="50889"/>
                        <a14:foregroundMark x1="12600" y1="27866" x2="14800" y2="40810"/>
                        <a14:foregroundMark x1="27300" y1="26285" x2="28300" y2="38142"/>
                        <a14:foregroundMark x1="4900" y1="74012" x2="11900" y2="77767"/>
                        <a14:foregroundMark x1="62200" y1="45949" x2="63400" y2="48814"/>
                        <a14:foregroundMark x1="77100" y1="29150" x2="85200" y2="57806"/>
                        <a14:foregroundMark x1="81100" y1="27273" x2="83400" y2="46344"/>
                        <a14:foregroundMark x1="79600" y1="25593" x2="83600" y2="28063"/>
                        <a14:foregroundMark x1="80700" y1="26087" x2="87500" y2="29150"/>
                        <a14:foregroundMark x1="87300" y1="34091" x2="89000" y2="35079"/>
                        <a14:foregroundMark x1="85000" y1="40415" x2="86700" y2="42885"/>
                        <a14:foregroundMark x1="87300" y1="65810" x2="87500" y2="68676"/>
                        <a14:foregroundMark x1="93500" y1="72431" x2="95800" y2="75889"/>
                        <a14:foregroundMark x1="67400" y1="45158" x2="78200" y2="41008"/>
                        <a14:foregroundMark x1="78200" y1="41008" x2="78200" y2="41008"/>
                        <a14:foregroundMark x1="84400" y1="56818" x2="87100" y2="64822"/>
                        <a14:foregroundMark x1="78200" y1="54348" x2="78200" y2="61166"/>
                        <a14:foregroundMark x1="30200" y1="30731" x2="35200" y2="33597"/>
                        <a14:foregroundMark x1="17500" y1="7411" x2="23600" y2="10672"/>
                        <a14:foregroundMark x1="19000" y1="5138" x2="22500" y2="6818"/>
                        <a14:foregroundMark x1="12600" y1="8202" x2="13400" y2="13735"/>
                      </a14:backgroundRemoval>
                    </a14:imgEffect>
                  </a14:imgLayer>
                </a14:imgProps>
              </a:ext>
              <a:ext uri="{28A0092B-C50C-407E-A947-70E740481C1C}">
                <a14:useLocalDpi xmlns:a14="http://schemas.microsoft.com/office/drawing/2010/main" val="0"/>
              </a:ext>
            </a:extLst>
          </a:blip>
          <a:stretch>
            <a:fillRect/>
          </a:stretch>
        </p:blipFill>
        <p:spPr>
          <a:xfrm>
            <a:off x="-140676" y="2938179"/>
            <a:ext cx="4110482" cy="4159808"/>
          </a:xfrm>
          <a:prstGeom prst="rect">
            <a:avLst/>
          </a:prstGeom>
        </p:spPr>
      </p:pic>
      <p:pic>
        <p:nvPicPr>
          <p:cNvPr id="9" name="Picture 8">
            <a:extLst>
              <a:ext uri="{FF2B5EF4-FFF2-40B4-BE49-F238E27FC236}">
                <a16:creationId xmlns:a16="http://schemas.microsoft.com/office/drawing/2014/main" id="{EDA975DA-4151-446F-B46E-AB607FC418C2}"/>
              </a:ext>
            </a:extLst>
          </p:cNvPr>
          <p:cNvPicPr>
            <a:picLocks noChangeAspect="1"/>
          </p:cNvPicPr>
          <p:nvPr/>
        </p:nvPicPr>
        <p:blipFill>
          <a:blip r:embed="rId5"/>
          <a:stretch>
            <a:fillRect/>
          </a:stretch>
        </p:blipFill>
        <p:spPr>
          <a:xfrm>
            <a:off x="1319278" y="1899589"/>
            <a:ext cx="9144793" cy="2859272"/>
          </a:xfrm>
          <a:prstGeom prst="rect">
            <a:avLst/>
          </a:prstGeom>
        </p:spPr>
      </p:pic>
      <p:pic>
        <p:nvPicPr>
          <p:cNvPr id="10" name="Picture 9">
            <a:extLst>
              <a:ext uri="{FF2B5EF4-FFF2-40B4-BE49-F238E27FC236}">
                <a16:creationId xmlns:a16="http://schemas.microsoft.com/office/drawing/2014/main" id="{92414CDA-AF1B-4E58-97B0-44A99D2BB854}"/>
              </a:ext>
            </a:extLst>
          </p:cNvPr>
          <p:cNvPicPr>
            <a:picLocks noChangeAspect="1"/>
          </p:cNvPicPr>
          <p:nvPr/>
        </p:nvPicPr>
        <p:blipFill>
          <a:blip r:embed="rId6"/>
          <a:stretch>
            <a:fillRect/>
          </a:stretch>
        </p:blipFill>
        <p:spPr>
          <a:xfrm>
            <a:off x="4833926" y="707823"/>
            <a:ext cx="2115495" cy="1201016"/>
          </a:xfrm>
          <a:prstGeom prst="rect">
            <a:avLst/>
          </a:prstGeom>
        </p:spPr>
      </p:pic>
    </p:spTree>
    <p:extLst>
      <p:ext uri="{BB962C8B-B14F-4D97-AF65-F5344CB8AC3E}">
        <p14:creationId xmlns:p14="http://schemas.microsoft.com/office/powerpoint/2010/main" val="16677304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673" y="0"/>
            <a:ext cx="8073895" cy="7435177"/>
          </a:xfrm>
          <a:prstGeom prst="rect">
            <a:avLst/>
          </a:prstGeom>
        </p:spPr>
      </p:pic>
      <p:sp>
        <p:nvSpPr>
          <p:cNvPr id="5" name="Rectangle 4"/>
          <p:cNvSpPr/>
          <p:nvPr/>
        </p:nvSpPr>
        <p:spPr>
          <a:xfrm>
            <a:off x="3022967" y="1122025"/>
            <a:ext cx="7043305" cy="3416320"/>
          </a:xfrm>
          <a:prstGeom prst="rect">
            <a:avLst/>
          </a:prstGeom>
        </p:spPr>
        <p:txBody>
          <a:bodyPr wrap="square">
            <a:spAutoFit/>
          </a:bodyPr>
          <a:lstStyle/>
          <a:p>
            <a:pPr algn="ctr"/>
            <a:r>
              <a:rPr lang="nl-NL" sz="5400" u="sng" dirty="0">
                <a:solidFill>
                  <a:srgbClr val="C00000"/>
                </a:solidFill>
                <a:latin typeface="UTM Avo" panose="02040603050506020204" pitchFamily="18" charset="0"/>
                <a:ea typeface="Times New Roman" panose="02020603050405020304" pitchFamily="18" charset="0"/>
              </a:rPr>
              <a:t>Chia sẻ</a:t>
            </a:r>
          </a:p>
          <a:p>
            <a:pPr algn="ctr"/>
            <a:r>
              <a:rPr lang="nl-NL" sz="5400">
                <a:solidFill>
                  <a:srgbClr val="784B1E"/>
                </a:solidFill>
                <a:latin typeface="UTM Avo" panose="02040603050506020204" pitchFamily="18" charset="0"/>
                <a:ea typeface="Times New Roman" panose="02020603050405020304" pitchFamily="18" charset="0"/>
              </a:rPr>
              <a:t>Kể thêm các </a:t>
            </a:r>
            <a:r>
              <a:rPr lang="nl-NL" sz="5400" dirty="0">
                <a:solidFill>
                  <a:srgbClr val="784B1E"/>
                </a:solidFill>
                <a:latin typeface="UTM Avo" panose="02040603050506020204" pitchFamily="18" charset="0"/>
                <a:ea typeface="Times New Roman" panose="02020603050405020304" pitchFamily="18" charset="0"/>
              </a:rPr>
              <a:t>biểu hiện hoàn thành nhiệm vụ ở nhà.</a:t>
            </a:r>
          </a:p>
        </p:txBody>
      </p:sp>
    </p:spTree>
    <p:extLst>
      <p:ext uri="{BB962C8B-B14F-4D97-AF65-F5344CB8AC3E}">
        <p14:creationId xmlns:p14="http://schemas.microsoft.com/office/powerpoint/2010/main" val="501256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1C0B9-0FBA-45F5-87FB-D07AC2FB7C10}"/>
              </a:ext>
            </a:extLst>
          </p:cNvPr>
          <p:cNvPicPr>
            <a:picLocks noChangeAspect="1"/>
          </p:cNvPicPr>
          <p:nvPr/>
        </p:nvPicPr>
        <p:blipFill>
          <a:blip r:embed="rId2"/>
          <a:stretch>
            <a:fillRect/>
          </a:stretch>
        </p:blipFill>
        <p:spPr>
          <a:xfrm>
            <a:off x="2656316" y="4736935"/>
            <a:ext cx="6437934" cy="1798476"/>
          </a:xfrm>
          <a:prstGeom prst="rect">
            <a:avLst/>
          </a:prstGeom>
        </p:spPr>
      </p:pic>
    </p:spTree>
    <p:extLst>
      <p:ext uri="{BB962C8B-B14F-4D97-AF65-F5344CB8AC3E}">
        <p14:creationId xmlns:p14="http://schemas.microsoft.com/office/powerpoint/2010/main" val="291937957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54803" y="5595671"/>
            <a:ext cx="9820187" cy="1077218"/>
          </a:xfrm>
          <a:prstGeom prst="rect">
            <a:avLst/>
          </a:prstGeom>
          <a:noFill/>
        </p:spPr>
        <p:txBody>
          <a:bodyPr wrap="square" rtlCol="0">
            <a:spAutoFit/>
          </a:bodyPr>
          <a:lstStyle/>
          <a:p>
            <a:pPr algn="ctr"/>
            <a:r>
              <a:rPr lang="vi-VN" sz="3200" i="1" dirty="0">
                <a:latin typeface="UTM Avo" panose="02040603050506020204" pitchFamily="18" charset="0"/>
              </a:rPr>
              <a:t>Hình ảnh nào cho thấy Na hoàn thành nhiệm vụ đúng kế hoạch? Vì sao?</a:t>
            </a:r>
          </a:p>
        </p:txBody>
      </p:sp>
      <p:sp>
        <p:nvSpPr>
          <p:cNvPr id="4" name="TextBox 3">
            <a:extLst>
              <a:ext uri="{FF2B5EF4-FFF2-40B4-BE49-F238E27FC236}">
                <a16:creationId xmlns:a16="http://schemas.microsoft.com/office/drawing/2014/main" id="{92DE217D-524E-4853-9B39-31DBED34E475}"/>
              </a:ext>
            </a:extLst>
          </p:cNvPr>
          <p:cNvSpPr txBox="1"/>
          <p:nvPr/>
        </p:nvSpPr>
        <p:spPr>
          <a:xfrm>
            <a:off x="838177" y="302264"/>
            <a:ext cx="9820187" cy="584775"/>
          </a:xfrm>
          <a:prstGeom prst="rect">
            <a:avLst/>
          </a:prstGeom>
          <a:noFill/>
        </p:spPr>
        <p:txBody>
          <a:bodyPr wrap="square" rtlCol="0">
            <a:spAutoFit/>
          </a:bodyPr>
          <a:lstStyle/>
          <a:p>
            <a:pPr algn="ctr"/>
            <a:r>
              <a:rPr lang="vi-VN" sz="3200">
                <a:solidFill>
                  <a:srgbClr val="C00000"/>
                </a:solidFill>
                <a:latin typeface="UTM Avo" panose="02040603050506020204" pitchFamily="18" charset="0"/>
              </a:rPr>
              <a:t>Quan sát tình huống</a:t>
            </a:r>
            <a:r>
              <a:rPr lang="en-US" sz="3200">
                <a:solidFill>
                  <a:srgbClr val="C00000"/>
                </a:solidFill>
                <a:latin typeface="UTM Avo" panose="02040603050506020204" pitchFamily="18" charset="0"/>
              </a:rPr>
              <a:t> 1</a:t>
            </a:r>
            <a:r>
              <a:rPr lang="vi-VN" sz="3200">
                <a:solidFill>
                  <a:srgbClr val="C00000"/>
                </a:solidFill>
                <a:latin typeface="UTM Avo" panose="02040603050506020204" pitchFamily="18" charset="0"/>
              </a:rPr>
              <a:t> và trả lời câu hỏi</a:t>
            </a:r>
            <a:endParaRPr lang="vi-VN" sz="3200" dirty="0">
              <a:solidFill>
                <a:srgbClr val="C00000"/>
              </a:solidFill>
              <a:latin typeface="UTM Avo" panose="02040603050506020204" pitchFamily="18" charset="0"/>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2373" y="919683"/>
            <a:ext cx="5808915" cy="2709699"/>
          </a:xfrm>
          <a:prstGeom prst="rect">
            <a:avLst/>
          </a:prstGeom>
        </p:spPr>
      </p:pic>
      <p:pic>
        <p:nvPicPr>
          <p:cNvPr id="8" name="Picture 7">
            <a:extLst>
              <a:ext uri="{FF2B5EF4-FFF2-40B4-BE49-F238E27FC236}">
                <a16:creationId xmlns:a16="http://schemas.microsoft.com/office/drawing/2014/main" id="{B09E6082-24EF-48EE-8061-57FED36902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26" y="3450390"/>
            <a:ext cx="3445858" cy="2145281"/>
          </a:xfrm>
          <a:prstGeom prst="rect">
            <a:avLst/>
          </a:prstGeom>
        </p:spPr>
      </p:pic>
      <p:pic>
        <p:nvPicPr>
          <p:cNvPr id="10" name="Picture 9">
            <a:extLst>
              <a:ext uri="{FF2B5EF4-FFF2-40B4-BE49-F238E27FC236}">
                <a16:creationId xmlns:a16="http://schemas.microsoft.com/office/drawing/2014/main" id="{DC6C863A-0DCE-4EB5-AF65-B40E5BBDD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7150" y="3326282"/>
            <a:ext cx="4287840" cy="2140175"/>
          </a:xfrm>
          <a:prstGeom prst="rect">
            <a:avLst/>
          </a:prstGeom>
        </p:spPr>
      </p:pic>
    </p:spTree>
    <p:extLst>
      <p:ext uri="{BB962C8B-B14F-4D97-AF65-F5344CB8AC3E}">
        <p14:creationId xmlns:p14="http://schemas.microsoft.com/office/powerpoint/2010/main" val="130082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639FC34-3C75-48A0-B53B-D05C42F8F6F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32780" y="2586544"/>
            <a:ext cx="3966029" cy="3966029"/>
          </a:xfrm>
          <a:prstGeom prst="rect">
            <a:avLst/>
          </a:prstGeom>
        </p:spPr>
      </p:pic>
      <p:pic>
        <p:nvPicPr>
          <p:cNvPr id="9" name="Picture 8">
            <a:extLst>
              <a:ext uri="{FF2B5EF4-FFF2-40B4-BE49-F238E27FC236}">
                <a16:creationId xmlns:a16="http://schemas.microsoft.com/office/drawing/2014/main" id="{30CC4FF6-0DDA-4303-BB6E-0AE3C492A3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294802" y="2522978"/>
            <a:ext cx="3930675" cy="3708401"/>
          </a:xfrm>
          <a:prstGeom prst="rect">
            <a:avLst/>
          </a:prstGeom>
        </p:spPr>
      </p:pic>
      <p:grpSp>
        <p:nvGrpSpPr>
          <p:cNvPr id="10" name="Group 9">
            <a:extLst>
              <a:ext uri="{FF2B5EF4-FFF2-40B4-BE49-F238E27FC236}">
                <a16:creationId xmlns:a16="http://schemas.microsoft.com/office/drawing/2014/main" id="{C19A1270-6759-41D4-B999-F15551D80707}"/>
              </a:ext>
            </a:extLst>
          </p:cNvPr>
          <p:cNvGrpSpPr/>
          <p:nvPr/>
        </p:nvGrpSpPr>
        <p:grpSpPr>
          <a:xfrm>
            <a:off x="3179005" y="401759"/>
            <a:ext cx="4764992" cy="2728140"/>
            <a:chOff x="270421" y="163779"/>
            <a:chExt cx="4764992" cy="2728140"/>
          </a:xfrm>
        </p:grpSpPr>
        <p:sp>
          <p:nvSpPr>
            <p:cNvPr id="12" name="Rounded Rectangular Callout 9">
              <a:extLst>
                <a:ext uri="{FF2B5EF4-FFF2-40B4-BE49-F238E27FC236}">
                  <a16:creationId xmlns:a16="http://schemas.microsoft.com/office/drawing/2014/main" id="{4D98DA28-C53D-4A06-A1E2-81F4D11A27C0}"/>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prstClr val="white"/>
                </a:solidFill>
              </a:endParaRPr>
            </a:p>
          </p:txBody>
        </p:sp>
        <p:sp>
          <p:nvSpPr>
            <p:cNvPr id="14" name="Rectangle 13">
              <a:extLst>
                <a:ext uri="{FF2B5EF4-FFF2-40B4-BE49-F238E27FC236}">
                  <a16:creationId xmlns:a16="http://schemas.microsoft.com/office/drawing/2014/main" id="{20AD2D1E-4EC2-4EDA-A668-65B44A03B4A5}"/>
                </a:ext>
              </a:extLst>
            </p:cNvPr>
            <p:cNvSpPr/>
            <p:nvPr/>
          </p:nvSpPr>
          <p:spPr>
            <a:xfrm flipH="1">
              <a:off x="427535" y="732259"/>
              <a:ext cx="4607878" cy="553998"/>
            </a:xfrm>
            <a:prstGeom prst="rect">
              <a:avLst/>
            </a:prstGeom>
          </p:spPr>
          <p:txBody>
            <a:bodyPr wrap="square">
              <a:spAutoFit/>
            </a:bodyPr>
            <a:lstStyle/>
            <a:p>
              <a:pPr algn="ctr"/>
              <a:r>
                <a:rPr lang="en-US" sz="3000" i="1" dirty="0">
                  <a:solidFill>
                    <a:prstClr val="black"/>
                  </a:solidFill>
                  <a:latin typeface="UTM Avo" panose="02040603050506020204" pitchFamily="18" charset="0"/>
                </a:rPr>
                <a:t>THẢO LUẬN NHÓM 4</a:t>
              </a:r>
              <a:endParaRPr lang="en-GB" sz="3000" i="1" dirty="0">
                <a:solidFill>
                  <a:prstClr val="black"/>
                </a:solidFill>
              </a:endParaRPr>
            </a:p>
          </p:txBody>
        </p:sp>
      </p:grpSp>
      <p:pic>
        <p:nvPicPr>
          <p:cNvPr id="15" name="Picture 14">
            <a:extLst>
              <a:ext uri="{FF2B5EF4-FFF2-40B4-BE49-F238E27FC236}">
                <a16:creationId xmlns:a16="http://schemas.microsoft.com/office/drawing/2014/main" id="{374BD81E-E738-441E-80C9-D5237406CE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1884980" y="2586544"/>
            <a:ext cx="3966029" cy="3966029"/>
          </a:xfrm>
          <a:prstGeom prst="rect">
            <a:avLst/>
          </a:prstGeom>
        </p:spPr>
      </p:pic>
      <p:pic>
        <p:nvPicPr>
          <p:cNvPr id="16" name="Picture 15">
            <a:extLst>
              <a:ext uri="{FF2B5EF4-FFF2-40B4-BE49-F238E27FC236}">
                <a16:creationId xmlns:a16="http://schemas.microsoft.com/office/drawing/2014/main" id="{938CF577-528E-459C-A02D-8B39E49DCF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6755302" y="2357812"/>
            <a:ext cx="3930675" cy="3708401"/>
          </a:xfrm>
          <a:prstGeom prst="rect">
            <a:avLst/>
          </a:prstGeom>
        </p:spPr>
      </p:pic>
    </p:spTree>
    <p:extLst>
      <p:ext uri="{BB962C8B-B14F-4D97-AF65-F5344CB8AC3E}">
        <p14:creationId xmlns:p14="http://schemas.microsoft.com/office/powerpoint/2010/main" val="1575416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97030F-B5F4-4A1A-BC27-CA2395A975C5}"/>
              </a:ext>
            </a:extLst>
          </p:cNvPr>
          <p:cNvPicPr>
            <a:picLocks noChangeAspect="1"/>
          </p:cNvPicPr>
          <p:nvPr/>
        </p:nvPicPr>
        <p:blipFill>
          <a:blip r:embed="rId2"/>
          <a:stretch>
            <a:fillRect/>
          </a:stretch>
        </p:blipFill>
        <p:spPr>
          <a:xfrm>
            <a:off x="2934950" y="4799997"/>
            <a:ext cx="6322100" cy="1798476"/>
          </a:xfrm>
          <a:prstGeom prst="rect">
            <a:avLst/>
          </a:prstGeom>
        </p:spPr>
      </p:pic>
    </p:spTree>
    <p:extLst>
      <p:ext uri="{BB962C8B-B14F-4D97-AF65-F5344CB8AC3E}">
        <p14:creationId xmlns:p14="http://schemas.microsoft.com/office/powerpoint/2010/main" val="115304551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114956" y="705555"/>
            <a:ext cx="9820187" cy="1200329"/>
          </a:xfrm>
          <a:prstGeom prst="rect">
            <a:avLst/>
          </a:prstGeom>
          <a:noFill/>
        </p:spPr>
        <p:txBody>
          <a:bodyPr wrap="square" rtlCol="0">
            <a:spAutoFit/>
          </a:bodyPr>
          <a:lstStyle/>
          <a:p>
            <a:pPr algn="ctr"/>
            <a:r>
              <a:rPr lang="en-GB" sz="3600" dirty="0" err="1">
                <a:latin typeface="UTM Avo" panose="02040603050506020204" pitchFamily="18" charset="0"/>
              </a:rPr>
              <a:t>Bạn</a:t>
            </a:r>
            <a:r>
              <a:rPr lang="en-GB" sz="3600" dirty="0">
                <a:latin typeface="UTM Avo" panose="02040603050506020204" pitchFamily="18" charset="0"/>
              </a:rPr>
              <a:t> </a:t>
            </a:r>
            <a:r>
              <a:rPr lang="en-GB" sz="3600" dirty="0" err="1">
                <a:latin typeface="UTM Avo" panose="02040603050506020204" pitchFamily="18" charset="0"/>
              </a:rPr>
              <a:t>nhỏ</a:t>
            </a:r>
            <a:r>
              <a:rPr lang="en-GB" sz="3600" dirty="0">
                <a:latin typeface="UTM Avo" panose="02040603050506020204" pitchFamily="18" charset="0"/>
              </a:rPr>
              <a:t> </a:t>
            </a:r>
            <a:r>
              <a:rPr lang="en-GB" sz="3600" dirty="0" err="1">
                <a:latin typeface="UTM Avo" panose="02040603050506020204" pitchFamily="18" charset="0"/>
              </a:rPr>
              <a:t>trong</a:t>
            </a:r>
            <a:r>
              <a:rPr lang="en-GB" sz="3600" dirty="0">
                <a:latin typeface="UTM Avo" panose="02040603050506020204" pitchFamily="18" charset="0"/>
              </a:rPr>
              <a:t> </a:t>
            </a:r>
            <a:r>
              <a:rPr lang="en-GB" sz="3600" dirty="0" err="1">
                <a:latin typeface="UTM Avo" panose="02040603050506020204" pitchFamily="18" charset="0"/>
              </a:rPr>
              <a:t>những</a:t>
            </a:r>
            <a:r>
              <a:rPr lang="en-GB" sz="3600" dirty="0">
                <a:latin typeface="UTM Avo" panose="02040603050506020204" pitchFamily="18" charset="0"/>
              </a:rPr>
              <a:t> </a:t>
            </a:r>
            <a:r>
              <a:rPr lang="en-GB" sz="3600" dirty="0" err="1">
                <a:latin typeface="UTM Avo" panose="02040603050506020204" pitchFamily="18" charset="0"/>
              </a:rPr>
              <a:t>tranh</a:t>
            </a:r>
            <a:r>
              <a:rPr lang="en-GB" sz="3600" dirty="0">
                <a:latin typeface="UTM Avo" panose="02040603050506020204" pitchFamily="18" charset="0"/>
              </a:rPr>
              <a:t> </a:t>
            </a:r>
            <a:r>
              <a:rPr lang="en-GB" sz="3600" dirty="0" err="1">
                <a:latin typeface="UTM Avo" panose="02040603050506020204" pitchFamily="18" charset="0"/>
              </a:rPr>
              <a:t>nào</a:t>
            </a:r>
            <a:r>
              <a:rPr lang="en-GB" sz="3600" dirty="0">
                <a:latin typeface="UTM Avo" panose="02040603050506020204" pitchFamily="18" charset="0"/>
              </a:rPr>
              <a:t> </a:t>
            </a:r>
            <a:r>
              <a:rPr lang="en-GB" sz="3600" dirty="0" err="1">
                <a:latin typeface="UTM Avo" panose="02040603050506020204" pitchFamily="18" charset="0"/>
              </a:rPr>
              <a:t>tích</a:t>
            </a:r>
            <a:r>
              <a:rPr lang="en-GB" sz="3600" dirty="0">
                <a:latin typeface="UTM Avo" panose="02040603050506020204" pitchFamily="18" charset="0"/>
              </a:rPr>
              <a:t> </a:t>
            </a:r>
            <a:r>
              <a:rPr lang="en-GB" sz="3600" dirty="0" err="1">
                <a:latin typeface="UTM Avo" panose="02040603050506020204" pitchFamily="18" charset="0"/>
              </a:rPr>
              <a:t>cực</a:t>
            </a:r>
            <a:r>
              <a:rPr lang="en-GB" sz="3600" dirty="0">
                <a:latin typeface="UTM Avo" panose="02040603050506020204" pitchFamily="18" charset="0"/>
              </a:rPr>
              <a:t> </a:t>
            </a:r>
            <a:r>
              <a:rPr lang="en-GB" sz="3600" dirty="0" err="1">
                <a:latin typeface="UTM Avo" panose="02040603050506020204" pitchFamily="18" charset="0"/>
              </a:rPr>
              <a:t>hoàn</a:t>
            </a:r>
            <a:r>
              <a:rPr lang="en-GB" sz="3600" dirty="0">
                <a:latin typeface="UTM Avo" panose="02040603050506020204" pitchFamily="18" charset="0"/>
              </a:rPr>
              <a:t> </a:t>
            </a:r>
            <a:r>
              <a:rPr lang="en-GB" sz="3600" dirty="0" err="1">
                <a:latin typeface="UTM Avo" panose="02040603050506020204" pitchFamily="18" charset="0"/>
              </a:rPr>
              <a:t>thành</a:t>
            </a:r>
            <a:r>
              <a:rPr lang="en-GB" sz="3600" dirty="0">
                <a:latin typeface="UTM Avo" panose="02040603050506020204" pitchFamily="18" charset="0"/>
              </a:rPr>
              <a:t> </a:t>
            </a:r>
            <a:r>
              <a:rPr lang="en-GB" sz="3600" dirty="0" err="1">
                <a:latin typeface="UTM Avo" panose="02040603050506020204" pitchFamily="18" charset="0"/>
              </a:rPr>
              <a:t>nhiệm</a:t>
            </a:r>
            <a:r>
              <a:rPr lang="en-GB" sz="3600" dirty="0">
                <a:latin typeface="UTM Avo" panose="02040603050506020204" pitchFamily="18" charset="0"/>
              </a:rPr>
              <a:t> </a:t>
            </a:r>
            <a:r>
              <a:rPr lang="en-GB" sz="3600" dirty="0" err="1">
                <a:latin typeface="UTM Avo" panose="02040603050506020204" pitchFamily="18" charset="0"/>
              </a:rPr>
              <a:t>vụ</a:t>
            </a:r>
            <a:r>
              <a:rPr lang="en-GB" sz="3600" dirty="0">
                <a:latin typeface="UTM Avo" panose="02040603050506020204" pitchFamily="18" charset="0"/>
              </a:rPr>
              <a:t> ở </a:t>
            </a:r>
            <a:r>
              <a:rPr lang="en-GB" sz="3600" dirty="0" err="1">
                <a:latin typeface="UTM Avo" panose="02040603050506020204" pitchFamily="18" charset="0"/>
              </a:rPr>
              <a:t>nhà</a:t>
            </a:r>
            <a:r>
              <a:rPr lang="en-GB" sz="3600" dirty="0">
                <a:latin typeface="UTM Avo" panose="02040603050506020204" pitchFamily="18" charset="0"/>
              </a:rPr>
              <a:t>.</a:t>
            </a:r>
          </a:p>
        </p:txBody>
      </p:sp>
      <p:pic>
        <p:nvPicPr>
          <p:cNvPr id="3" name="Picture 2">
            <a:extLst>
              <a:ext uri="{FF2B5EF4-FFF2-40B4-BE49-F238E27FC236}">
                <a16:creationId xmlns:a16="http://schemas.microsoft.com/office/drawing/2014/main" id="{4CAA6437-91F6-4D68-AADF-223828D38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36" y="2180866"/>
            <a:ext cx="2848607" cy="3229713"/>
          </a:xfrm>
          <a:prstGeom prst="rect">
            <a:avLst/>
          </a:prstGeom>
        </p:spPr>
      </p:pic>
      <p:pic>
        <p:nvPicPr>
          <p:cNvPr id="8" name="Picture 7">
            <a:extLst>
              <a:ext uri="{FF2B5EF4-FFF2-40B4-BE49-F238E27FC236}">
                <a16:creationId xmlns:a16="http://schemas.microsoft.com/office/drawing/2014/main" id="{C6BD6C39-2CD0-413F-9531-8CF69E8A71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9622" y="2429089"/>
            <a:ext cx="2739989" cy="2981490"/>
          </a:xfrm>
          <a:prstGeom prst="rect">
            <a:avLst/>
          </a:prstGeom>
        </p:spPr>
      </p:pic>
      <p:pic>
        <p:nvPicPr>
          <p:cNvPr id="10" name="Picture 9">
            <a:extLst>
              <a:ext uri="{FF2B5EF4-FFF2-40B4-BE49-F238E27FC236}">
                <a16:creationId xmlns:a16="http://schemas.microsoft.com/office/drawing/2014/main" id="{FA608631-F27D-4D22-8C94-51B7269F2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090" y="2581353"/>
            <a:ext cx="2740269" cy="2868640"/>
          </a:xfrm>
          <a:prstGeom prst="rect">
            <a:avLst/>
          </a:prstGeom>
        </p:spPr>
      </p:pic>
      <p:pic>
        <p:nvPicPr>
          <p:cNvPr id="12" name="Picture 11">
            <a:extLst>
              <a:ext uri="{FF2B5EF4-FFF2-40B4-BE49-F238E27FC236}">
                <a16:creationId xmlns:a16="http://schemas.microsoft.com/office/drawing/2014/main" id="{DF295B46-314E-4C47-A38F-23C0A5D580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5987" y="2495965"/>
            <a:ext cx="2857283" cy="2954028"/>
          </a:xfrm>
          <a:prstGeom prst="rect">
            <a:avLst/>
          </a:prstGeom>
        </p:spPr>
      </p:pic>
    </p:spTree>
    <p:extLst>
      <p:ext uri="{BB962C8B-B14F-4D97-AF65-F5344CB8AC3E}">
        <p14:creationId xmlns:p14="http://schemas.microsoft.com/office/powerpoint/2010/main" val="129121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866901" y="2935262"/>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849915" y="2935262"/>
            <a:ext cx="3930675" cy="3708401"/>
          </a:xfrm>
          <a:prstGeom prst="rect">
            <a:avLst/>
          </a:prstGeom>
        </p:spPr>
      </p:pic>
      <p:grpSp>
        <p:nvGrpSpPr>
          <p:cNvPr id="18" name="Group 17"/>
          <p:cNvGrpSpPr/>
          <p:nvPr/>
        </p:nvGrpSpPr>
        <p:grpSpPr>
          <a:xfrm>
            <a:off x="790353" y="493354"/>
            <a:ext cx="4764991" cy="2728140"/>
            <a:chOff x="270422" y="201657"/>
            <a:chExt cx="4764991" cy="2728140"/>
          </a:xfrm>
        </p:grpSpPr>
        <p:sp>
          <p:nvSpPr>
            <p:cNvPr id="10" name="Rounded Rectangular Callout 9"/>
            <p:cNvSpPr/>
            <p:nvPr/>
          </p:nvSpPr>
          <p:spPr>
            <a:xfrm>
              <a:off x="270422" y="201657"/>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H="1">
              <a:off x="427535" y="732259"/>
              <a:ext cx="460787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nhỏ</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trong</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tranh</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đang</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làm</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gì</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3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p:cNvGrpSpPr/>
          <p:nvPr/>
        </p:nvGrpSpPr>
        <p:grpSpPr>
          <a:xfrm>
            <a:off x="7141030" y="638314"/>
            <a:ext cx="1895834" cy="1901685"/>
            <a:chOff x="7900319" y="638315"/>
            <a:chExt cx="1606537" cy="1876286"/>
          </a:xfrm>
        </p:grpSpPr>
        <p:sp>
          <p:nvSpPr>
            <p:cNvPr id="15" name="Rounded Rectangular Callout 9"/>
            <p:cNvSpPr/>
            <p:nvPr/>
          </p:nvSpPr>
          <p:spPr>
            <a:xfrm flipH="1">
              <a:off x="7900319" y="638315"/>
              <a:ext cx="1606537" cy="1876286"/>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3943" h="146988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578832" y="890521"/>
                    <a:pt x="1596572" y="958254"/>
                  </a:cubicBezTo>
                  <a:lnTo>
                    <a:pt x="1954598" y="1469884"/>
                  </a:lnTo>
                  <a:cubicBezTo>
                    <a:pt x="1757846" y="1284827"/>
                    <a:pt x="1764295" y="1244911"/>
                    <a:pt x="1567543" y="105985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8085968" y="761243"/>
              <a:ext cx="14125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4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4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 name="Group 21"/>
          <p:cNvGrpSpPr/>
          <p:nvPr/>
        </p:nvGrpSpPr>
        <p:grpSpPr>
          <a:xfrm>
            <a:off x="6590745" y="358758"/>
            <a:ext cx="4810902" cy="3361722"/>
            <a:chOff x="6597986" y="87265"/>
            <a:chExt cx="4810902" cy="3361722"/>
          </a:xfrm>
        </p:grpSpPr>
        <p:sp>
          <p:nvSpPr>
            <p:cNvPr id="20" name="Rounded Rectangular Callout 9"/>
            <p:cNvSpPr/>
            <p:nvPr/>
          </p:nvSpPr>
          <p:spPr>
            <a:xfrm flipH="1">
              <a:off x="6597986" y="87265"/>
              <a:ext cx="4810902" cy="3361722"/>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 name="connsiteX0" fmla="*/ 0 w 1973943"/>
                <a:gd name="connsiteY0" fmla="*/ 121266 h 919015"/>
                <a:gd name="connsiteX1" fmla="*/ 120955 w 1973943"/>
                <a:gd name="connsiteY1" fmla="*/ 311 h 919015"/>
                <a:gd name="connsiteX2" fmla="*/ 885372 w 1973943"/>
                <a:gd name="connsiteY2" fmla="*/ 43854 h 919015"/>
                <a:gd name="connsiteX3" fmla="*/ 1195010 w 1973943"/>
                <a:gd name="connsiteY3" fmla="*/ 72882 h 919015"/>
                <a:gd name="connsiteX4" fmla="*/ 1325638 w 1973943"/>
                <a:gd name="connsiteY4" fmla="*/ 87396 h 919015"/>
                <a:gd name="connsiteX5" fmla="*/ 1644953 w 1973943"/>
                <a:gd name="connsiteY5" fmla="*/ 311 h 919015"/>
                <a:gd name="connsiteX6" fmla="*/ 1852988 w 1973943"/>
                <a:gd name="connsiteY6" fmla="*/ 311 h 919015"/>
                <a:gd name="connsiteX7" fmla="*/ 1973943 w 1973943"/>
                <a:gd name="connsiteY7" fmla="*/ 121266 h 919015"/>
                <a:gd name="connsiteX8" fmla="*/ 1973943 w 1973943"/>
                <a:gd name="connsiteY8" fmla="*/ 423645 h 919015"/>
                <a:gd name="connsiteX9" fmla="*/ 1973943 w 1973943"/>
                <a:gd name="connsiteY9" fmla="*/ 423645 h 919015"/>
                <a:gd name="connsiteX10" fmla="*/ 1973943 w 1973943"/>
                <a:gd name="connsiteY10" fmla="*/ 605074 h 919015"/>
                <a:gd name="connsiteX11" fmla="*/ 1973943 w 1973943"/>
                <a:gd name="connsiteY11" fmla="*/ 605071 h 919015"/>
                <a:gd name="connsiteX12" fmla="*/ 1852988 w 1973943"/>
                <a:gd name="connsiteY12" fmla="*/ 726026 h 919015"/>
                <a:gd name="connsiteX13" fmla="*/ 1644953 w 1973943"/>
                <a:gd name="connsiteY13" fmla="*/ 726026 h 919015"/>
                <a:gd name="connsiteX14" fmla="*/ 1698788 w 1973943"/>
                <a:gd name="connsiteY14" fmla="*/ 775882 h 919015"/>
                <a:gd name="connsiteX15" fmla="*/ 1649691 w 1973943"/>
                <a:gd name="connsiteY15" fmla="*/ 744801 h 919015"/>
                <a:gd name="connsiteX16" fmla="*/ 1569786 w 1973943"/>
                <a:gd name="connsiteY16" fmla="*/ 715749 h 919015"/>
                <a:gd name="connsiteX17" fmla="*/ 1625202 w 1973943"/>
                <a:gd name="connsiteY17" fmla="*/ 879404 h 919015"/>
                <a:gd name="connsiteX18" fmla="*/ 1151467 w 1973943"/>
                <a:gd name="connsiteY18" fmla="*/ 726026 h 919015"/>
                <a:gd name="connsiteX19" fmla="*/ 653143 w 1973943"/>
                <a:gd name="connsiteY19" fmla="*/ 653454 h 919015"/>
                <a:gd name="connsiteX20" fmla="*/ 120955 w 1973943"/>
                <a:gd name="connsiteY20" fmla="*/ 726026 h 919015"/>
                <a:gd name="connsiteX21" fmla="*/ 0 w 1973943"/>
                <a:gd name="connsiteY21" fmla="*/ 605071 h 919015"/>
                <a:gd name="connsiteX22" fmla="*/ 0 w 1973943"/>
                <a:gd name="connsiteY22" fmla="*/ 605074 h 919015"/>
                <a:gd name="connsiteX23" fmla="*/ 0 w 1973943"/>
                <a:gd name="connsiteY23" fmla="*/ 423645 h 919015"/>
                <a:gd name="connsiteX24" fmla="*/ 0 w 1973943"/>
                <a:gd name="connsiteY24" fmla="*/ 423645 h 919015"/>
                <a:gd name="connsiteX25" fmla="*/ 0 w 1973943"/>
                <a:gd name="connsiteY25" fmla="*/ 121266 h 91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19015">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821954" y="1064461"/>
                    <a:pt x="1625202" y="87940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794259" y="521630"/>
              <a:ext cx="441835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đó</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đã</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tích</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cực</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hoàn</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thành</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nhiệm</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vụ</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nhà</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chưa</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482389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7"/>
                                        </p:tgtEl>
                                      </p:cBhvr>
                                    </p:animEffect>
                                    <p:anim calcmode="lin" valueType="num">
                                      <p:cBhvr>
                                        <p:cTn id="21" dur="1000"/>
                                        <p:tgtEl>
                                          <p:spTgt spid="17"/>
                                        </p:tgtEl>
                                        <p:attrNameLst>
                                          <p:attrName>ppt_x</p:attrName>
                                        </p:attrNameLst>
                                      </p:cBhvr>
                                      <p:tavLst>
                                        <p:tav tm="0">
                                          <p:val>
                                            <p:strVal val="ppt_x"/>
                                          </p:val>
                                        </p:tav>
                                        <p:tav tm="100000">
                                          <p:val>
                                            <p:strVal val="ppt_x"/>
                                          </p:val>
                                        </p:tav>
                                      </p:tavLst>
                                    </p:anim>
                                    <p:anim calcmode="lin" valueType="num">
                                      <p:cBhvr>
                                        <p:cTn id="22" dur="1000"/>
                                        <p:tgtEl>
                                          <p:spTgt spid="17"/>
                                        </p:tgtEl>
                                        <p:attrNameLst>
                                          <p:attrName>ppt_y</p:attrName>
                                        </p:attrNameLst>
                                      </p:cBhvr>
                                      <p:tavLst>
                                        <p:tav tm="0">
                                          <p:val>
                                            <p:strVal val="ppt_y"/>
                                          </p:val>
                                        </p:tav>
                                        <p:tav tm="100000">
                                          <p:val>
                                            <p:strVal val="ppt_y+.1"/>
                                          </p:val>
                                        </p:tav>
                                      </p:tavLst>
                                    </p:anim>
                                    <p:set>
                                      <p:cBhvr>
                                        <p:cTn id="23" dur="1" fill="hold">
                                          <p:stCondLst>
                                            <p:cond delay="999"/>
                                          </p:stCondLst>
                                        </p:cTn>
                                        <p:tgtEl>
                                          <p:spTgt spid="17"/>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424408" y="671432"/>
            <a:ext cx="5637766" cy="3046988"/>
          </a:xfrm>
          <a:prstGeom prst="rect">
            <a:avLst/>
          </a:prstGeom>
        </p:spPr>
        <p:txBody>
          <a:bodyPr wrap="square">
            <a:spAutoFit/>
          </a:bodyPr>
          <a:lstStyle/>
          <a:p>
            <a:pPr lvl="0" algn="ctr"/>
            <a:r>
              <a:rPr lang="vi-VN" sz="3200">
                <a:solidFill>
                  <a:prstClr val="black"/>
                </a:solidFill>
                <a:latin typeface="UTM Avo" panose="02040603050506020204" pitchFamily="18" charset="0"/>
                <a:ea typeface="Times New Roman" panose="02020603050405020304" pitchFamily="18" charset="0"/>
              </a:rPr>
              <a:t>Cốm được mẹ giao nhiệm vụ quét dọn nhà cửa nhưng khi mẹ đi làm về bạn vẫn nằm xem ti vi, trên nên nhà còn rác và đồ đạc chưa gọn gàng. </a:t>
            </a:r>
            <a:endParaRPr lang="vi-VN" sz="3200" dirty="0">
              <a:solidFill>
                <a:prstClr val="black"/>
              </a:solidFill>
              <a:latin typeface="UTM Avo" panose="02040603050506020204" pitchFamily="18" charset="0"/>
              <a:ea typeface="Times New Roman" panose="02020603050405020304" pitchFamily="18" charset="0"/>
            </a:endParaRP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3B64A1DC-61DB-4EF2-A164-D25CAB6038BC}"/>
              </a:ext>
            </a:extLst>
          </p:cNvPr>
          <p:cNvSpPr/>
          <p:nvPr/>
        </p:nvSpPr>
        <p:spPr>
          <a:xfrm>
            <a:off x="688461" y="4037110"/>
            <a:ext cx="5063019" cy="228147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vi-VN" sz="3200">
                <a:solidFill>
                  <a:prstClr val="black"/>
                </a:solidFill>
                <a:latin typeface="UTM Avo" panose="02040603050506020204" pitchFamily="18" charset="0"/>
              </a:rPr>
              <a:t>Bạn Cốm chưa hoàn thành nhiệm vụ mẹ giao, chưa tích cực hoàn thành nhiệm vụ.</a:t>
            </a:r>
          </a:p>
        </p:txBody>
      </p:sp>
      <p:pic>
        <p:nvPicPr>
          <p:cNvPr id="9" name="Picture 8">
            <a:extLst>
              <a:ext uri="{FF2B5EF4-FFF2-40B4-BE49-F238E27FC236}">
                <a16:creationId xmlns:a16="http://schemas.microsoft.com/office/drawing/2014/main" id="{FC875EFB-0006-47D6-A1EA-814307761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799" y="590362"/>
            <a:ext cx="4774740" cy="5195583"/>
          </a:xfrm>
          <a:prstGeom prst="rect">
            <a:avLst/>
          </a:prstGeom>
        </p:spPr>
      </p:pic>
    </p:spTree>
    <p:extLst>
      <p:ext uri="{BB962C8B-B14F-4D97-AF65-F5344CB8AC3E}">
        <p14:creationId xmlns:p14="http://schemas.microsoft.com/office/powerpoint/2010/main" val="2380334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6350452" y="1148110"/>
            <a:ext cx="5637766" cy="2308324"/>
          </a:xfrm>
          <a:prstGeom prst="rect">
            <a:avLst/>
          </a:prstGeom>
        </p:spPr>
        <p:txBody>
          <a:bodyPr wrap="square">
            <a:spAutoFit/>
          </a:bodyPr>
          <a:lstStyle/>
          <a:p>
            <a:pPr lvl="0" algn="ctr"/>
            <a:r>
              <a:rPr lang="vi-VN" sz="3600">
                <a:solidFill>
                  <a:prstClr val="black"/>
                </a:solidFill>
                <a:latin typeface="UTM Avo" panose="02040603050506020204" pitchFamily="18" charset="0"/>
                <a:ea typeface="Times New Roman" panose="02020603050405020304" pitchFamily="18" charset="0"/>
              </a:rPr>
              <a:t>Bạn nhỏ (Bin) được giao nhiệm vụ nhặt rau và bạn ấy đã hoàn thành nhiệm vụ đúng giờ.</a:t>
            </a:r>
            <a:endParaRPr lang="vi-VN" sz="3600" dirty="0">
              <a:solidFill>
                <a:prstClr val="black"/>
              </a:solidFill>
              <a:latin typeface="UTM Avo" panose="02040603050506020204" pitchFamily="18" charset="0"/>
              <a:ea typeface="Times New Roman" panose="02020603050405020304" pitchFamily="18" charset="0"/>
            </a:endParaRP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3B64A1DC-61DB-4EF2-A164-D25CAB6038BC}"/>
              </a:ext>
            </a:extLst>
          </p:cNvPr>
          <p:cNvSpPr/>
          <p:nvPr/>
        </p:nvSpPr>
        <p:spPr>
          <a:xfrm>
            <a:off x="6909543" y="4320890"/>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GB" sz="3200">
                <a:solidFill>
                  <a:prstClr val="black"/>
                </a:solidFill>
                <a:latin typeface="UTM Avo" panose="02040603050506020204" pitchFamily="18" charset="0"/>
              </a:rPr>
              <a:t>Bạn Bin đã rất tích cực hoàn thành nhiệm vụ ở nhà.</a:t>
            </a:r>
          </a:p>
        </p:txBody>
      </p:sp>
      <p:pic>
        <p:nvPicPr>
          <p:cNvPr id="9" name="Picture 8">
            <a:extLst>
              <a:ext uri="{FF2B5EF4-FFF2-40B4-BE49-F238E27FC236}">
                <a16:creationId xmlns:a16="http://schemas.microsoft.com/office/drawing/2014/main" id="{DE47B8DD-1F20-415B-96B0-CA0E332C4A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033" y="744841"/>
            <a:ext cx="5074953" cy="5312695"/>
          </a:xfrm>
          <a:prstGeom prst="rect">
            <a:avLst/>
          </a:prstGeom>
        </p:spPr>
      </p:pic>
    </p:spTree>
    <p:extLst>
      <p:ext uri="{BB962C8B-B14F-4D97-AF65-F5344CB8AC3E}">
        <p14:creationId xmlns:p14="http://schemas.microsoft.com/office/powerpoint/2010/main" val="281466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6350452" y="925008"/>
            <a:ext cx="5637766" cy="2862322"/>
          </a:xfrm>
          <a:prstGeom prst="rect">
            <a:avLst/>
          </a:prstGeom>
        </p:spPr>
        <p:txBody>
          <a:bodyPr wrap="square">
            <a:spAutoFit/>
          </a:bodyPr>
          <a:lstStyle/>
          <a:p>
            <a:pPr lvl="0" algn="ctr"/>
            <a:r>
              <a:rPr lang="vi-VN" sz="3600">
                <a:solidFill>
                  <a:prstClr val="black"/>
                </a:solidFill>
                <a:latin typeface="UTM Avo" panose="02040603050506020204" pitchFamily="18" charset="0"/>
                <a:ea typeface="Times New Roman" panose="02020603050405020304" pitchFamily="18" charset="0"/>
              </a:rPr>
              <a:t>Bạn nhỏ (Tin) dược giao nhiệm vụ dọn dẹp bàn ăn, bạn đã dọn dẹp sạch hơn hôm trước và được bà khen ngợi. </a:t>
            </a: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3B64A1DC-61DB-4EF2-A164-D25CAB6038BC}"/>
              </a:ext>
            </a:extLst>
          </p:cNvPr>
          <p:cNvSpPr/>
          <p:nvPr/>
        </p:nvSpPr>
        <p:spPr>
          <a:xfrm>
            <a:off x="6909543" y="4320890"/>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GB" sz="3200">
                <a:solidFill>
                  <a:prstClr val="black"/>
                </a:solidFill>
                <a:latin typeface="UTM Avo" panose="02040603050506020204" pitchFamily="18" charset="0"/>
              </a:rPr>
              <a:t>Bạn Tin đã rất tích cực hoàn thành nhiệm vụ ở nhà.</a:t>
            </a:r>
          </a:p>
        </p:txBody>
      </p:sp>
      <p:pic>
        <p:nvPicPr>
          <p:cNvPr id="7" name="Picture 6">
            <a:extLst>
              <a:ext uri="{FF2B5EF4-FFF2-40B4-BE49-F238E27FC236}">
                <a16:creationId xmlns:a16="http://schemas.microsoft.com/office/drawing/2014/main" id="{406D106E-9C2F-421F-8338-3A41A487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590" y="925008"/>
            <a:ext cx="4843971" cy="5007983"/>
          </a:xfrm>
          <a:prstGeom prst="rect">
            <a:avLst/>
          </a:prstGeom>
        </p:spPr>
      </p:pic>
    </p:spTree>
    <p:extLst>
      <p:ext uri="{BB962C8B-B14F-4D97-AF65-F5344CB8AC3E}">
        <p14:creationId xmlns:p14="http://schemas.microsoft.com/office/powerpoint/2010/main" val="3978488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0160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699072" y="437917"/>
            <a:ext cx="10793855" cy="584775"/>
          </a:xfrm>
          <a:prstGeom prst="rect">
            <a:avLst/>
          </a:prstGeom>
          <a:noFill/>
        </p:spPr>
        <p:txBody>
          <a:bodyPr wrap="square" rtlCol="0">
            <a:spAutoFit/>
          </a:bodyPr>
          <a:lstStyle/>
          <a:p>
            <a:pPr algn="ctr"/>
            <a:r>
              <a:rPr lang="en-GB" sz="3200" dirty="0" err="1">
                <a:solidFill>
                  <a:prstClr val="black"/>
                </a:solidFill>
                <a:latin typeface="UTM Avo" panose="02040603050506020204" pitchFamily="18" charset="0"/>
              </a:rPr>
              <a:t>Những</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bạn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nhỏ</a:t>
            </a:r>
            <a:r>
              <a:rPr lang="en-GB" sz="3200" dirty="0">
                <a:solidFill>
                  <a:prstClr val="black"/>
                </a:solidFill>
                <a:latin typeface="UTM Avo" panose="02040603050506020204" pitchFamily="18" charset="0"/>
              </a:rPr>
              <a:t> </a:t>
            </a:r>
            <a:r>
              <a:rPr lang="en-GB" sz="3200" dirty="0" err="1">
                <a:solidFill>
                  <a:srgbClr val="C00000"/>
                </a:solidFill>
                <a:latin typeface="UTM Avo" panose="02040603050506020204" pitchFamily="18" charset="0"/>
              </a:rPr>
              <a:t>tích</a:t>
            </a:r>
            <a:r>
              <a:rPr lang="en-GB" sz="3200" dirty="0">
                <a:solidFill>
                  <a:srgbClr val="C00000"/>
                </a:solidFill>
                <a:latin typeface="UTM Avo" panose="02040603050506020204" pitchFamily="18" charset="0"/>
              </a:rPr>
              <a:t> </a:t>
            </a:r>
            <a:r>
              <a:rPr lang="en-GB" sz="3200" dirty="0" err="1">
                <a:solidFill>
                  <a:srgbClr val="C00000"/>
                </a:solidFill>
                <a:latin typeface="UTM Avo" panose="02040603050506020204" pitchFamily="18" charset="0"/>
              </a:rPr>
              <a:t>cực</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hoàn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thành</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nhiệm</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vụ</a:t>
            </a:r>
            <a:r>
              <a:rPr lang="en-GB" sz="3200" dirty="0">
                <a:solidFill>
                  <a:prstClr val="black"/>
                </a:solidFill>
                <a:latin typeface="UTM Avo" panose="02040603050506020204" pitchFamily="18" charset="0"/>
              </a:rPr>
              <a:t> ở </a:t>
            </a:r>
            <a:r>
              <a:rPr lang="en-GB" sz="3200" dirty="0" err="1">
                <a:solidFill>
                  <a:prstClr val="black"/>
                </a:solidFill>
                <a:latin typeface="UTM Avo" panose="02040603050506020204" pitchFamily="18" charset="0"/>
              </a:rPr>
              <a:t>nhà</a:t>
            </a:r>
            <a:r>
              <a:rPr lang="en-GB" sz="3200" dirty="0">
                <a:solidFill>
                  <a:prstClr val="black"/>
                </a:solidFill>
                <a:latin typeface="UTM Avo" panose="02040603050506020204" pitchFamily="18" charset="0"/>
              </a:rPr>
              <a:t>.</a:t>
            </a:r>
          </a:p>
        </p:txBody>
      </p:sp>
      <p:pic>
        <p:nvPicPr>
          <p:cNvPr id="4" name="Picture 3">
            <a:extLst>
              <a:ext uri="{FF2B5EF4-FFF2-40B4-BE49-F238E27FC236}">
                <a16:creationId xmlns:a16="http://schemas.microsoft.com/office/drawing/2014/main" id="{6CFA7AF6-5DDD-4932-BE41-06D7D675D4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641" y="1593036"/>
            <a:ext cx="3708967" cy="4205178"/>
          </a:xfrm>
          <a:prstGeom prst="rect">
            <a:avLst/>
          </a:prstGeom>
        </p:spPr>
      </p:pic>
      <p:pic>
        <p:nvPicPr>
          <p:cNvPr id="5" name="Picture 4">
            <a:extLst>
              <a:ext uri="{FF2B5EF4-FFF2-40B4-BE49-F238E27FC236}">
                <a16:creationId xmlns:a16="http://schemas.microsoft.com/office/drawing/2014/main" id="{0C738139-A576-4DC6-9C91-807747F61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699" y="1951986"/>
            <a:ext cx="3567908" cy="3735051"/>
          </a:xfrm>
          <a:prstGeom prst="rect">
            <a:avLst/>
          </a:prstGeom>
        </p:spPr>
      </p:pic>
      <p:pic>
        <p:nvPicPr>
          <p:cNvPr id="8" name="Picture 7">
            <a:extLst>
              <a:ext uri="{FF2B5EF4-FFF2-40B4-BE49-F238E27FC236}">
                <a16:creationId xmlns:a16="http://schemas.microsoft.com/office/drawing/2014/main" id="{18F91CA6-E2DE-4751-A180-C46AF6284B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157" y="1951986"/>
            <a:ext cx="3720263" cy="3846228"/>
          </a:xfrm>
          <a:prstGeom prst="rect">
            <a:avLst/>
          </a:prstGeom>
        </p:spPr>
      </p:pic>
    </p:spTree>
    <p:extLst>
      <p:ext uri="{BB962C8B-B14F-4D97-AF65-F5344CB8AC3E}">
        <p14:creationId xmlns:p14="http://schemas.microsoft.com/office/powerpoint/2010/main" val="577859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0160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699072" y="437917"/>
            <a:ext cx="10793855" cy="1077218"/>
          </a:xfrm>
          <a:prstGeom prst="rect">
            <a:avLst/>
          </a:prstGeom>
          <a:noFill/>
        </p:spPr>
        <p:txBody>
          <a:bodyPr wrap="square" rtlCol="0">
            <a:spAutoFit/>
          </a:bodyPr>
          <a:lstStyle/>
          <a:p>
            <a:pPr algn="ctr"/>
            <a:r>
              <a:rPr lang="en-GB" sz="3200" dirty="0" err="1">
                <a:solidFill>
                  <a:prstClr val="black"/>
                </a:solidFill>
                <a:latin typeface="UTM Avo" panose="02040603050506020204" pitchFamily="18" charset="0"/>
              </a:rPr>
              <a:t>Những</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bạn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nhỏ</a:t>
            </a:r>
            <a:r>
              <a:rPr lang="en-GB" sz="3200" dirty="0">
                <a:solidFill>
                  <a:prstClr val="black"/>
                </a:solidFill>
                <a:latin typeface="UTM Avo" panose="02040603050506020204" pitchFamily="18" charset="0"/>
              </a:rPr>
              <a:t> </a:t>
            </a:r>
            <a:r>
              <a:rPr lang="en-GB" sz="3200" dirty="0" err="1">
                <a:solidFill>
                  <a:srgbClr val="C00000"/>
                </a:solidFill>
                <a:latin typeface="UTM Avo" panose="02040603050506020204" pitchFamily="18" charset="0"/>
              </a:rPr>
              <a:t>chưa</a:t>
            </a:r>
            <a:r>
              <a:rPr lang="en-GB" sz="3200" dirty="0">
                <a:solidFill>
                  <a:srgbClr val="C00000"/>
                </a:solidFill>
                <a:latin typeface="UTM Avo" panose="02040603050506020204" pitchFamily="18" charset="0"/>
              </a:rPr>
              <a:t> </a:t>
            </a:r>
            <a:r>
              <a:rPr lang="en-GB" sz="3200" dirty="0" err="1">
                <a:solidFill>
                  <a:srgbClr val="C00000"/>
                </a:solidFill>
                <a:latin typeface="UTM Avo" panose="02040603050506020204" pitchFamily="18" charset="0"/>
              </a:rPr>
              <a:t>tích</a:t>
            </a:r>
            <a:r>
              <a:rPr lang="en-GB" sz="3200" dirty="0">
                <a:solidFill>
                  <a:srgbClr val="C00000"/>
                </a:solidFill>
                <a:latin typeface="UTM Avo" panose="02040603050506020204" pitchFamily="18" charset="0"/>
              </a:rPr>
              <a:t> </a:t>
            </a:r>
            <a:r>
              <a:rPr lang="en-GB" sz="3200" dirty="0" err="1">
                <a:solidFill>
                  <a:srgbClr val="C00000"/>
                </a:solidFill>
                <a:latin typeface="UTM Avo" panose="02040603050506020204" pitchFamily="18" charset="0"/>
              </a:rPr>
              <a:t>cực</a:t>
            </a:r>
            <a:r>
              <a:rPr lang="en-GB" sz="3200" dirty="0">
                <a:solidFill>
                  <a:prstClr val="black"/>
                </a:solidFill>
                <a:latin typeface="UTM Avo" panose="02040603050506020204" pitchFamily="18" charset="0"/>
              </a:rPr>
              <a:t> </a:t>
            </a:r>
          </a:p>
          <a:p>
            <a:pPr algn="ctr"/>
            <a:r>
              <a:rPr lang="en-GB" sz="3200" dirty="0" err="1">
                <a:solidFill>
                  <a:prstClr val="black"/>
                </a:solidFill>
                <a:latin typeface="UTM Avo" panose="02040603050506020204" pitchFamily="18" charset="0"/>
              </a:rPr>
              <a:t>hoàn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thành</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nhiệm</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vụ</a:t>
            </a:r>
            <a:r>
              <a:rPr lang="en-GB" sz="3200" dirty="0">
                <a:solidFill>
                  <a:prstClr val="black"/>
                </a:solidFill>
                <a:latin typeface="UTM Avo" panose="02040603050506020204" pitchFamily="18" charset="0"/>
              </a:rPr>
              <a:t> ở </a:t>
            </a:r>
            <a:r>
              <a:rPr lang="en-GB" sz="3200" dirty="0" err="1">
                <a:solidFill>
                  <a:prstClr val="black"/>
                </a:solidFill>
                <a:latin typeface="UTM Avo" panose="02040603050506020204" pitchFamily="18" charset="0"/>
              </a:rPr>
              <a:t>nhà</a:t>
            </a:r>
            <a:r>
              <a:rPr lang="en-GB" sz="3200" dirty="0">
                <a:solidFill>
                  <a:prstClr val="black"/>
                </a:solidFill>
                <a:latin typeface="UTM Avo" panose="02040603050506020204" pitchFamily="18" charset="0"/>
              </a:rPr>
              <a:t>.</a:t>
            </a:r>
          </a:p>
        </p:txBody>
      </p:sp>
      <p:pic>
        <p:nvPicPr>
          <p:cNvPr id="4" name="Picture 3">
            <a:extLst>
              <a:ext uri="{FF2B5EF4-FFF2-40B4-BE49-F238E27FC236}">
                <a16:creationId xmlns:a16="http://schemas.microsoft.com/office/drawing/2014/main" id="{0B9DD1FF-7321-4150-BC78-090615F9BB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8306" y="1515135"/>
            <a:ext cx="4815385" cy="5239810"/>
          </a:xfrm>
          <a:prstGeom prst="rect">
            <a:avLst/>
          </a:prstGeom>
        </p:spPr>
      </p:pic>
    </p:spTree>
    <p:extLst>
      <p:ext uri="{BB962C8B-B14F-4D97-AF65-F5344CB8AC3E}">
        <p14:creationId xmlns:p14="http://schemas.microsoft.com/office/powerpoint/2010/main" val="87434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1464997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612</TotalTime>
  <Words>237</Words>
  <Application>Microsoft Office PowerPoint</Application>
  <PresentationFormat>Widescreen</PresentationFormat>
  <Paragraphs>18</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Calibri Light</vt:lpstr>
      <vt:lpstr>UTM Avo</vt:lpstr>
      <vt:lpstr>Times New Roman</vt:lpstr>
      <vt:lpstr>Arial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Asus</cp:lastModifiedBy>
  <cp:revision>3</cp:revision>
  <dcterms:created xsi:type="dcterms:W3CDTF">2022-07-20T08:28:28Z</dcterms:created>
  <dcterms:modified xsi:type="dcterms:W3CDTF">2025-01-11T14:46:00Z</dcterms:modified>
</cp:coreProperties>
</file>