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73" r:id="rId4"/>
    <p:sldId id="274" r:id="rId5"/>
    <p:sldId id="272" r:id="rId6"/>
    <p:sldId id="266" r:id="rId7"/>
    <p:sldId id="291" r:id="rId8"/>
    <p:sldId id="280" r:id="rId9"/>
    <p:sldId id="276" r:id="rId10"/>
    <p:sldId id="292" r:id="rId11"/>
    <p:sldId id="293"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912F-9C61-6A56-1897-6CC8AAE70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46FFF6-D927-1DDE-906D-F3D5C24F8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B7BEAF-4CE2-2A08-49DC-FA6FC640E81A}"/>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5" name="Footer Placeholder 4">
            <a:extLst>
              <a:ext uri="{FF2B5EF4-FFF2-40B4-BE49-F238E27FC236}">
                <a16:creationId xmlns:a16="http://schemas.microsoft.com/office/drawing/2014/main" id="{161E5D26-427E-3831-BA02-FE236A773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B35A7-8238-26DE-99ED-906A4A8D899B}"/>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05987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E16D-5729-63B8-2EDE-80B201AD8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F9A241-7610-D6DD-AD14-449B8960D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90272-9405-58C8-3932-156FFC2BE4CD}"/>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5" name="Footer Placeholder 4">
            <a:extLst>
              <a:ext uri="{FF2B5EF4-FFF2-40B4-BE49-F238E27FC236}">
                <a16:creationId xmlns:a16="http://schemas.microsoft.com/office/drawing/2014/main" id="{16D1E1AF-8886-CA21-FB76-C350587F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33D5-78D5-98FF-863A-363460DC27CA}"/>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249820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1A4AD-AE28-1B00-8A82-C75FBA6260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69743-9709-3B77-F987-DBDEA9FEF7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B5463-4461-2A7D-EC29-D74DEB47E087}"/>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5" name="Footer Placeholder 4">
            <a:extLst>
              <a:ext uri="{FF2B5EF4-FFF2-40B4-BE49-F238E27FC236}">
                <a16:creationId xmlns:a16="http://schemas.microsoft.com/office/drawing/2014/main" id="{5B4C8F7D-DE5F-D8A2-9D26-702074CC8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DB91E-16F8-5DA8-D23A-3773C37D89AC}"/>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15102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46F3-D8EA-3293-FABA-84A15AF2F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E4F73-08BA-AFDF-854C-EBC76E2F4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8AFBF-F79E-0597-333A-19389FFE385E}"/>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5" name="Footer Placeholder 4">
            <a:extLst>
              <a:ext uri="{FF2B5EF4-FFF2-40B4-BE49-F238E27FC236}">
                <a16:creationId xmlns:a16="http://schemas.microsoft.com/office/drawing/2014/main" id="{469916BF-8A45-1C9F-C0AF-7542D93B5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110B7-FCB7-A2BD-EE58-992FC63DBB86}"/>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228261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16C1-9A4F-9D76-FC1D-F807CA4BB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6867F4-5330-C38A-FF8C-950FE29EC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3A74B-F10D-9B13-E34D-438DCB147CAF}"/>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5" name="Footer Placeholder 4">
            <a:extLst>
              <a:ext uri="{FF2B5EF4-FFF2-40B4-BE49-F238E27FC236}">
                <a16:creationId xmlns:a16="http://schemas.microsoft.com/office/drawing/2014/main" id="{F7BE1ACC-C78C-F969-6772-8353176DA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32B9D-0C50-FEEB-9CA7-1AD3A027D82B}"/>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74776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AE3E-2715-68DB-7CB9-83F615CB2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A08C4-3140-3121-D5DD-00A7F898C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2A8DA8-1526-0414-A947-1B4FDF5DEF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5F0D8-9FF3-1C12-10CD-2358BF2AD095}"/>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6" name="Footer Placeholder 5">
            <a:extLst>
              <a:ext uri="{FF2B5EF4-FFF2-40B4-BE49-F238E27FC236}">
                <a16:creationId xmlns:a16="http://schemas.microsoft.com/office/drawing/2014/main" id="{F8EF17B7-D95A-87C8-EA2E-3601CDED8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30BC4-46BC-971F-1F7C-DB1A10F1B18F}"/>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18104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15BC-4093-8C1D-9AF0-B7610C4A59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5238A5-1154-ABF6-75BB-0C29661A1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83ABD-CFCC-C15E-BE31-EA1574619E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D799A4-92B7-4C64-0B69-88D62F019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2B397-F1E0-E594-EC42-0133A45DF9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52856-0FC3-B581-A466-E1AB535329F1}"/>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8" name="Footer Placeholder 7">
            <a:extLst>
              <a:ext uri="{FF2B5EF4-FFF2-40B4-BE49-F238E27FC236}">
                <a16:creationId xmlns:a16="http://schemas.microsoft.com/office/drawing/2014/main" id="{8459E715-4966-C387-187D-266980429D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60E9E1-9FEF-A0EF-3E0F-3C9F5DD2951B}"/>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25345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3558-C87F-DAAB-344D-66E4524194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C1595-FB4D-C7D6-B5BF-2917FCC23FA2}"/>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4" name="Footer Placeholder 3">
            <a:extLst>
              <a:ext uri="{FF2B5EF4-FFF2-40B4-BE49-F238E27FC236}">
                <a16:creationId xmlns:a16="http://schemas.microsoft.com/office/drawing/2014/main" id="{CD387D4A-3AE2-C18C-D340-6F3009D7BF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2C0AD9-7B78-6508-DDCB-E67EC4D48495}"/>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382307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8C8B7-C3FA-7F16-D950-DF038EF3AFEE}"/>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3" name="Footer Placeholder 2">
            <a:extLst>
              <a:ext uri="{FF2B5EF4-FFF2-40B4-BE49-F238E27FC236}">
                <a16:creationId xmlns:a16="http://schemas.microsoft.com/office/drawing/2014/main" id="{CF86359A-3293-C4B6-D0EE-0831F5954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AE5CA-0386-E488-82A0-4BBED9FA00B8}"/>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414274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F9DB-90AD-1EC3-DD96-A75326DCB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7E2AF3-B2DD-DCF8-18AD-ECE2574E08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9471C4-1213-041E-433C-A7004B30F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CE3F5-5D6A-404A-EFF4-EA1051EB8BF9}"/>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6" name="Footer Placeholder 5">
            <a:extLst>
              <a:ext uri="{FF2B5EF4-FFF2-40B4-BE49-F238E27FC236}">
                <a16:creationId xmlns:a16="http://schemas.microsoft.com/office/drawing/2014/main" id="{E84C37AB-7E59-D622-E26C-1DF3CE279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E9E5B-B455-A7DB-182F-A0E39D15CB99}"/>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18806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2E72-4A1A-7ED8-E595-CA5F2F550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3862F-8684-1EF5-089B-4D89839DD6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3407C9-63BC-A31A-8833-01E90B422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29C7D-28B6-EFDC-F528-33502231851D}"/>
              </a:ext>
            </a:extLst>
          </p:cNvPr>
          <p:cNvSpPr>
            <a:spLocks noGrp="1"/>
          </p:cNvSpPr>
          <p:nvPr>
            <p:ph type="dt" sz="half" idx="10"/>
          </p:nvPr>
        </p:nvSpPr>
        <p:spPr/>
        <p:txBody>
          <a:bodyPr/>
          <a:lstStyle/>
          <a:p>
            <a:fld id="{0408F42F-8065-483E-B19F-2C803B06DA6B}" type="datetimeFigureOut">
              <a:rPr lang="en-US" smtClean="0"/>
              <a:t>1/11/2025</a:t>
            </a:fld>
            <a:endParaRPr lang="en-US"/>
          </a:p>
        </p:txBody>
      </p:sp>
      <p:sp>
        <p:nvSpPr>
          <p:cNvPr id="6" name="Footer Placeholder 5">
            <a:extLst>
              <a:ext uri="{FF2B5EF4-FFF2-40B4-BE49-F238E27FC236}">
                <a16:creationId xmlns:a16="http://schemas.microsoft.com/office/drawing/2014/main" id="{5E73DD87-10C5-6755-E8D6-A19AF468D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B5BDC-5542-3BF9-8716-96D54398D943}"/>
              </a:ext>
            </a:extLst>
          </p:cNvPr>
          <p:cNvSpPr>
            <a:spLocks noGrp="1"/>
          </p:cNvSpPr>
          <p:nvPr>
            <p:ph type="sldNum" sz="quarter" idx="12"/>
          </p:nvPr>
        </p:nvSpPr>
        <p:spPr/>
        <p:txBody>
          <a:bodyPr/>
          <a:lstStyle/>
          <a:p>
            <a:fld id="{7BB7D7EA-1925-46CA-8AB1-757BACE45FF1}" type="slidenum">
              <a:rPr lang="en-US" smtClean="0"/>
              <a:t>‹#›</a:t>
            </a:fld>
            <a:endParaRPr lang="en-US"/>
          </a:p>
        </p:txBody>
      </p:sp>
    </p:spTree>
    <p:extLst>
      <p:ext uri="{BB962C8B-B14F-4D97-AF65-F5344CB8AC3E}">
        <p14:creationId xmlns:p14="http://schemas.microsoft.com/office/powerpoint/2010/main" val="137442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20C18-B2FF-AACC-8D9E-B5B4C56D8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FDEB25-BA78-BC00-3ABA-FF4872454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82754-F7D7-6C84-EF9C-35D179A31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8F42F-8065-483E-B19F-2C803B06DA6B}" type="datetimeFigureOut">
              <a:rPr lang="en-US" smtClean="0"/>
              <a:t>1/11/2025</a:t>
            </a:fld>
            <a:endParaRPr lang="en-US"/>
          </a:p>
        </p:txBody>
      </p:sp>
      <p:sp>
        <p:nvSpPr>
          <p:cNvPr id="5" name="Footer Placeholder 4">
            <a:extLst>
              <a:ext uri="{FF2B5EF4-FFF2-40B4-BE49-F238E27FC236}">
                <a16:creationId xmlns:a16="http://schemas.microsoft.com/office/drawing/2014/main" id="{6B41A9CC-471E-0B13-A627-172253DE7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8C1E22-EA11-795B-7FE9-A9D5AAEBA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7D7EA-1925-46CA-8AB1-757BACE45FF1}" type="slidenum">
              <a:rPr lang="en-US" smtClean="0"/>
              <a:t>‹#›</a:t>
            </a:fld>
            <a:endParaRPr lang="en-US"/>
          </a:p>
        </p:txBody>
      </p:sp>
    </p:spTree>
    <p:extLst>
      <p:ext uri="{BB962C8B-B14F-4D97-AF65-F5344CB8AC3E}">
        <p14:creationId xmlns:p14="http://schemas.microsoft.com/office/powerpoint/2010/main" val="392974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A58469-E2E6-F416-B62B-2627CDDFB80C}"/>
              </a:ext>
            </a:extLst>
          </p:cNvPr>
          <p:cNvPicPr>
            <a:picLocks noChangeAspect="1"/>
          </p:cNvPicPr>
          <p:nvPr/>
        </p:nvPicPr>
        <p:blipFill>
          <a:blip r:embed="rId3"/>
          <a:stretch>
            <a:fillRect/>
          </a:stretch>
        </p:blipFill>
        <p:spPr>
          <a:xfrm>
            <a:off x="1323031" y="2579077"/>
            <a:ext cx="9016724" cy="2633674"/>
          </a:xfrm>
          <a:prstGeom prst="rect">
            <a:avLst/>
          </a:prstGeom>
        </p:spPr>
      </p:pic>
      <p:pic>
        <p:nvPicPr>
          <p:cNvPr id="7" name="Picture 8">
            <a:extLst>
              <a:ext uri="{FF2B5EF4-FFF2-40B4-BE49-F238E27FC236}">
                <a16:creationId xmlns:a16="http://schemas.microsoft.com/office/drawing/2014/main" id="{F30AE61D-BA8D-8DAB-0BBC-4524EF7FC0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15" y="-49298"/>
            <a:ext cx="1617646" cy="2022792"/>
          </a:xfrm>
          <a:prstGeom prst="rect">
            <a:avLst/>
          </a:prstGeom>
        </p:spPr>
      </p:pic>
    </p:spTree>
    <p:extLst>
      <p:ext uri="{BB962C8B-B14F-4D97-AF65-F5344CB8AC3E}">
        <p14:creationId xmlns:p14="http://schemas.microsoft.com/office/powerpoint/2010/main" val="248140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47B28-49BA-EAA9-6450-0BE6388708E2}"/>
              </a:ext>
            </a:extLst>
          </p:cNvPr>
          <p:cNvPicPr>
            <a:picLocks noChangeAspect="1"/>
          </p:cNvPicPr>
          <p:nvPr/>
        </p:nvPicPr>
        <p:blipFill rotWithShape="1">
          <a:blip r:embed="rId3"/>
          <a:srcRect l="3996" t="1" r="73859" b="4515"/>
          <a:stretch/>
        </p:blipFill>
        <p:spPr>
          <a:xfrm>
            <a:off x="827238" y="131433"/>
            <a:ext cx="900332" cy="914229"/>
          </a:xfrm>
          <a:prstGeom prst="rect">
            <a:avLst/>
          </a:prstGeom>
        </p:spPr>
      </p:pic>
      <p:sp>
        <p:nvSpPr>
          <p:cNvPr id="7" name="TextBox 6">
            <a:extLst>
              <a:ext uri="{FF2B5EF4-FFF2-40B4-BE49-F238E27FC236}">
                <a16:creationId xmlns:a16="http://schemas.microsoft.com/office/drawing/2014/main" id="{E9ECE6C5-362A-9A0B-5331-566010327129}"/>
              </a:ext>
            </a:extLst>
          </p:cNvPr>
          <p:cNvSpPr txBox="1"/>
          <p:nvPr/>
        </p:nvSpPr>
        <p:spPr>
          <a:xfrm>
            <a:off x="1727570" y="293555"/>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sp>
        <p:nvSpPr>
          <p:cNvPr id="9" name="TextBox 8">
            <a:extLst>
              <a:ext uri="{FF2B5EF4-FFF2-40B4-BE49-F238E27FC236}">
                <a16:creationId xmlns:a16="http://schemas.microsoft.com/office/drawing/2014/main" id="{D7943586-967A-13D5-6705-6ADC04A64841}"/>
              </a:ext>
            </a:extLst>
          </p:cNvPr>
          <p:cNvSpPr txBox="1"/>
          <p:nvPr/>
        </p:nvSpPr>
        <p:spPr>
          <a:xfrm>
            <a:off x="294861" y="982730"/>
            <a:ext cx="5763429" cy="2246769"/>
          </a:xfrm>
          <a:prstGeom prst="rect">
            <a:avLst/>
          </a:prstGeom>
          <a:noFill/>
        </p:spPr>
        <p:txBody>
          <a:bodyPr wrap="square" rtlCol="0">
            <a:spAutoFit/>
          </a:bodyPr>
          <a:lstStyle/>
          <a:p>
            <a:r>
              <a:rPr lang="en-US" sz="2800" b="1">
                <a:solidFill>
                  <a:schemeClr val="accent2">
                    <a:lumMod val="75000"/>
                  </a:schemeClr>
                </a:solidFill>
                <a:latin typeface="Nunito Black" pitchFamily="2" charset="0"/>
              </a:rPr>
              <a:t>2. Làm </a:t>
            </a:r>
            <a:r>
              <a:rPr lang="en-US" sz="2800" b="1" i="1">
                <a:solidFill>
                  <a:schemeClr val="accent2">
                    <a:lumMod val="75000"/>
                  </a:schemeClr>
                </a:solidFill>
                <a:latin typeface="Nunito Black" pitchFamily="2" charset="0"/>
              </a:rPr>
              <a:t>Sổ nhắc việc</a:t>
            </a:r>
          </a:p>
          <a:p>
            <a:pPr marL="457200" indent="-457200">
              <a:buFontTx/>
              <a:buChar char="-"/>
            </a:pPr>
            <a:r>
              <a:rPr lang="en-US" sz="2800" b="1" i="1">
                <a:solidFill>
                  <a:srgbClr val="002060"/>
                </a:solidFill>
                <a:latin typeface="Nunito Black" pitchFamily="2" charset="0"/>
              </a:rPr>
              <a:t>Làm cuốn Sổ nhắc việc bằng giấy, bìa, keo dán, dập ghim,…</a:t>
            </a:r>
          </a:p>
          <a:p>
            <a:endParaRPr lang="en-US" sz="2800" b="1">
              <a:solidFill>
                <a:srgbClr val="002060"/>
              </a:solidFill>
              <a:latin typeface="Nunito Black" pitchFamily="2" charset="0"/>
            </a:endParaRPr>
          </a:p>
        </p:txBody>
      </p:sp>
      <p:pic>
        <p:nvPicPr>
          <p:cNvPr id="1026" name="Picture 2" descr="Giấy Fort nhuộm màu A4-70">
            <a:extLst>
              <a:ext uri="{FF2B5EF4-FFF2-40B4-BE49-F238E27FC236}">
                <a16:creationId xmlns:a16="http://schemas.microsoft.com/office/drawing/2014/main" id="{4B68F3E5-BCA4-7AEE-49D7-EC581D4AE6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6" r="4148"/>
          <a:stretch/>
        </p:blipFill>
        <p:spPr bwMode="auto">
          <a:xfrm>
            <a:off x="4605042" y="3391621"/>
            <a:ext cx="3305909" cy="2665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Keo dán giấy Thiên Long - Điểm 10 G-08 – Flexoffice.com - Tập đoàn Thiên  Long">
            <a:extLst>
              <a:ext uri="{FF2B5EF4-FFF2-40B4-BE49-F238E27FC236}">
                <a16:creationId xmlns:a16="http://schemas.microsoft.com/office/drawing/2014/main" id="{2E6518FE-61DB-1880-25FA-B276EAA3A51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167" b="93833" l="10000" r="90000">
                        <a14:foregroundMark x1="47167" y1="4333" x2="53667" y2="22167"/>
                        <a14:foregroundMark x1="53667" y1="22167" x2="53667" y2="22167"/>
                        <a14:foregroundMark x1="50167" y1="20333" x2="53833" y2="89667"/>
                        <a14:foregroundMark x1="40833" y1="46167" x2="42833" y2="67833"/>
                        <a14:foregroundMark x1="48000" y1="91833" x2="50167" y2="93833"/>
                      </a14:backgroundRemoval>
                    </a14:imgEffect>
                  </a14:imgLayer>
                </a14:imgProps>
              </a:ext>
              <a:ext uri="{28A0092B-C50C-407E-A947-70E740481C1C}">
                <a14:useLocalDpi xmlns:a14="http://schemas.microsoft.com/office/drawing/2010/main" val="0"/>
              </a:ext>
            </a:extLst>
          </a:blip>
          <a:srcRect l="34902" r="34906"/>
          <a:stretch/>
        </p:blipFill>
        <p:spPr bwMode="auto">
          <a:xfrm>
            <a:off x="8046177" y="2825903"/>
            <a:ext cx="901477" cy="2985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ập ghim số 10 Max HD-10N (Dập 15 tờ) – THẾ GIỚI VĂN PHÒNG PHẨM - ĐỒ DÙNG  HỌC SINH GIÁ RẺ">
            <a:extLst>
              <a:ext uri="{FF2B5EF4-FFF2-40B4-BE49-F238E27FC236}">
                <a16:creationId xmlns:a16="http://schemas.microsoft.com/office/drawing/2014/main" id="{CE66B11E-41D4-DBF1-981B-16A82FACD23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9961" b="89893" l="6396" r="92578">
                        <a14:foregroundMark x1="9131" y1="26855" x2="13623" y2="33643"/>
                        <a14:foregroundMark x1="9326" y1="45117" x2="6445" y2="43896"/>
                        <a14:foregroundMark x1="89111" y1="54980" x2="92578" y2="56006"/>
                      </a14:backgroundRemoval>
                    </a14:imgEffect>
                  </a14:imgLayer>
                </a14:imgProps>
              </a:ext>
              <a:ext uri="{28A0092B-C50C-407E-A947-70E740481C1C}">
                <a14:useLocalDpi xmlns:a14="http://schemas.microsoft.com/office/drawing/2010/main" val="0"/>
              </a:ext>
            </a:extLst>
          </a:blip>
          <a:srcRect/>
          <a:stretch>
            <a:fillRect/>
          </a:stretch>
        </p:blipFill>
        <p:spPr bwMode="auto">
          <a:xfrm>
            <a:off x="9031114" y="2586321"/>
            <a:ext cx="3002280" cy="30022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8C544A-5CAC-B343-8D6C-22D6DBAD32D9}"/>
              </a:ext>
            </a:extLst>
          </p:cNvPr>
          <p:cNvSpPr txBox="1"/>
          <p:nvPr/>
        </p:nvSpPr>
        <p:spPr>
          <a:xfrm>
            <a:off x="294861" y="2809166"/>
            <a:ext cx="5763428" cy="523220"/>
          </a:xfrm>
          <a:prstGeom prst="rect">
            <a:avLst/>
          </a:prstGeom>
          <a:noFill/>
        </p:spPr>
        <p:txBody>
          <a:bodyPr wrap="square">
            <a:spAutoFit/>
          </a:bodyPr>
          <a:lstStyle/>
          <a:p>
            <a:pPr marL="457200" indent="-457200">
              <a:buFontTx/>
              <a:buChar char="-"/>
            </a:pPr>
            <a:r>
              <a:rPr lang="en-US" sz="2800" b="1" i="1">
                <a:solidFill>
                  <a:srgbClr val="002060"/>
                </a:solidFill>
                <a:latin typeface="Nunito Black" pitchFamily="2" charset="0"/>
              </a:rPr>
              <a:t>Trang trí sổ và ghi tên em</a:t>
            </a:r>
          </a:p>
        </p:txBody>
      </p:sp>
      <p:sp>
        <p:nvSpPr>
          <p:cNvPr id="13" name="TextBox 12">
            <a:extLst>
              <a:ext uri="{FF2B5EF4-FFF2-40B4-BE49-F238E27FC236}">
                <a16:creationId xmlns:a16="http://schemas.microsoft.com/office/drawing/2014/main" id="{9DA35703-E8E9-BB05-F8B3-9E531BEA895F}"/>
              </a:ext>
            </a:extLst>
          </p:cNvPr>
          <p:cNvSpPr txBox="1"/>
          <p:nvPr/>
        </p:nvSpPr>
        <p:spPr>
          <a:xfrm>
            <a:off x="294861" y="3344797"/>
            <a:ext cx="4390706" cy="954107"/>
          </a:xfrm>
          <a:prstGeom prst="rect">
            <a:avLst/>
          </a:prstGeom>
          <a:noFill/>
        </p:spPr>
        <p:txBody>
          <a:bodyPr wrap="square">
            <a:spAutoFit/>
          </a:bodyPr>
          <a:lstStyle/>
          <a:p>
            <a:pPr marL="457200" indent="-457200">
              <a:buFontTx/>
              <a:buChar char="-"/>
            </a:pPr>
            <a:r>
              <a:rPr lang="en-US" sz="2800" b="1" i="1">
                <a:solidFill>
                  <a:srgbClr val="002060"/>
                </a:solidFill>
                <a:latin typeface="Nunito Black" pitchFamily="2" charset="0"/>
              </a:rPr>
              <a:t>Ghi vào sổ những việc cần làm trong tuần</a:t>
            </a:r>
          </a:p>
        </p:txBody>
      </p:sp>
      <p:pic>
        <p:nvPicPr>
          <p:cNvPr id="12" name="Picture 11">
            <a:extLst>
              <a:ext uri="{FF2B5EF4-FFF2-40B4-BE49-F238E27FC236}">
                <a16:creationId xmlns:a16="http://schemas.microsoft.com/office/drawing/2014/main" id="{743DEB91-3958-3439-4F97-DC58D0CC007E}"/>
              </a:ext>
            </a:extLst>
          </p:cNvPr>
          <p:cNvPicPr>
            <a:picLocks noChangeAspect="1"/>
          </p:cNvPicPr>
          <p:nvPr/>
        </p:nvPicPr>
        <p:blipFill rotWithShape="1">
          <a:blip r:embed="rId9"/>
          <a:srcRect t="4090" r="6047" b="6715"/>
          <a:stretch/>
        </p:blipFill>
        <p:spPr>
          <a:xfrm>
            <a:off x="7394720" y="449724"/>
            <a:ext cx="2269785" cy="2307282"/>
          </a:xfrm>
          <a:prstGeom prst="rect">
            <a:avLst/>
          </a:prstGeom>
        </p:spPr>
      </p:pic>
    </p:spTree>
    <p:extLst>
      <p:ext uri="{BB962C8B-B14F-4D97-AF65-F5344CB8AC3E}">
        <p14:creationId xmlns:p14="http://schemas.microsoft.com/office/powerpoint/2010/main" val="40250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arn(inVertic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3EEFE-7F34-55F2-A9D3-BC04727FAB58}"/>
              </a:ext>
            </a:extLst>
          </p:cNvPr>
          <p:cNvSpPr txBox="1"/>
          <p:nvPr/>
        </p:nvSpPr>
        <p:spPr>
          <a:xfrm>
            <a:off x="1294228" y="2413337"/>
            <a:ext cx="10283483"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CAM KẾT HÀNH ĐỘNG</a:t>
            </a:r>
          </a:p>
        </p:txBody>
      </p:sp>
    </p:spTree>
    <p:extLst>
      <p:ext uri="{BB962C8B-B14F-4D97-AF65-F5344CB8AC3E}">
        <p14:creationId xmlns:p14="http://schemas.microsoft.com/office/powerpoint/2010/main" val="2716658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247B28-49BA-EAA9-6450-0BE6388708E2}"/>
              </a:ext>
            </a:extLst>
          </p:cNvPr>
          <p:cNvPicPr>
            <a:picLocks noChangeAspect="1"/>
          </p:cNvPicPr>
          <p:nvPr/>
        </p:nvPicPr>
        <p:blipFill rotWithShape="1">
          <a:blip r:embed="rId3"/>
          <a:srcRect l="3996" t="1" r="73859" b="4515"/>
          <a:stretch/>
        </p:blipFill>
        <p:spPr>
          <a:xfrm>
            <a:off x="68125" y="6525"/>
            <a:ext cx="900332" cy="914229"/>
          </a:xfrm>
          <a:prstGeom prst="rect">
            <a:avLst/>
          </a:prstGeom>
        </p:spPr>
      </p:pic>
      <p:sp>
        <p:nvSpPr>
          <p:cNvPr id="7" name="TextBox 6">
            <a:extLst>
              <a:ext uri="{FF2B5EF4-FFF2-40B4-BE49-F238E27FC236}">
                <a16:creationId xmlns:a16="http://schemas.microsoft.com/office/drawing/2014/main" id="{E9ECE6C5-362A-9A0B-5331-566010327129}"/>
              </a:ext>
            </a:extLst>
          </p:cNvPr>
          <p:cNvSpPr txBox="1"/>
          <p:nvPr/>
        </p:nvSpPr>
        <p:spPr>
          <a:xfrm>
            <a:off x="1108591" y="202029"/>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pic>
        <p:nvPicPr>
          <p:cNvPr id="3" name="Picture 2">
            <a:extLst>
              <a:ext uri="{FF2B5EF4-FFF2-40B4-BE49-F238E27FC236}">
                <a16:creationId xmlns:a16="http://schemas.microsoft.com/office/drawing/2014/main" id="{8888F189-E3C2-E366-E005-51E2407F37A0}"/>
              </a:ext>
            </a:extLst>
          </p:cNvPr>
          <p:cNvPicPr>
            <a:picLocks noChangeAspect="1"/>
          </p:cNvPicPr>
          <p:nvPr/>
        </p:nvPicPr>
        <p:blipFill rotWithShape="1">
          <a:blip r:embed="rId4"/>
          <a:srcRect r="93514" b="46514"/>
          <a:stretch/>
        </p:blipFill>
        <p:spPr>
          <a:xfrm>
            <a:off x="135239" y="920754"/>
            <a:ext cx="766103" cy="914229"/>
          </a:xfrm>
          <a:prstGeom prst="rect">
            <a:avLst/>
          </a:prstGeom>
        </p:spPr>
      </p:pic>
      <p:sp>
        <p:nvSpPr>
          <p:cNvPr id="10" name="TextBox 9">
            <a:extLst>
              <a:ext uri="{FF2B5EF4-FFF2-40B4-BE49-F238E27FC236}">
                <a16:creationId xmlns:a16="http://schemas.microsoft.com/office/drawing/2014/main" id="{5CD388CC-04BB-99F2-4FEB-892BB51CD0AE}"/>
              </a:ext>
            </a:extLst>
          </p:cNvPr>
          <p:cNvSpPr txBox="1"/>
          <p:nvPr/>
        </p:nvSpPr>
        <p:spPr>
          <a:xfrm>
            <a:off x="1108591" y="1116258"/>
            <a:ext cx="10656672" cy="523220"/>
          </a:xfrm>
          <a:prstGeom prst="rect">
            <a:avLst/>
          </a:prstGeom>
          <a:noFill/>
        </p:spPr>
        <p:txBody>
          <a:bodyPr wrap="square" rtlCol="0">
            <a:spAutoFit/>
          </a:bodyPr>
          <a:lstStyle/>
          <a:p>
            <a:r>
              <a:rPr lang="en-US" sz="2800" b="1">
                <a:solidFill>
                  <a:srgbClr val="00B0F0"/>
                </a:solidFill>
                <a:latin typeface="Nunito Black" pitchFamily="2" charset="0"/>
              </a:rPr>
              <a:t>Thực hiện những </a:t>
            </a:r>
            <a:r>
              <a:rPr lang="en-US" sz="2800" b="1">
                <a:solidFill>
                  <a:srgbClr val="FF0000"/>
                </a:solidFill>
                <a:latin typeface="Nunito Black" pitchFamily="2" charset="0"/>
              </a:rPr>
              <a:t>việc cần làm </a:t>
            </a:r>
            <a:r>
              <a:rPr lang="en-US" sz="2800" b="1">
                <a:solidFill>
                  <a:srgbClr val="00B0F0"/>
                </a:solidFill>
                <a:latin typeface="Nunito Black" pitchFamily="2" charset="0"/>
              </a:rPr>
              <a:t>được ghi trong Sổ nhắc việc.</a:t>
            </a:r>
          </a:p>
        </p:txBody>
      </p:sp>
      <p:pic>
        <p:nvPicPr>
          <p:cNvPr id="1026" name="Picture 2" descr="Ghim của Khánh Huyền trên Trang sổ lập kế hoạch | Sổ tay, Viết chữ, Nhật ký  nghệ thuật">
            <a:extLst>
              <a:ext uri="{FF2B5EF4-FFF2-40B4-BE49-F238E27FC236}">
                <a16:creationId xmlns:a16="http://schemas.microsoft.com/office/drawing/2014/main" id="{2EF00651-F098-9695-BEC1-BBFC477C8E3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78" b="99042" l="2267" r="98667">
                        <a14:foregroundMark x1="4400" y1="13269" x2="69200" y2="5198"/>
                        <a14:foregroundMark x1="68400" y1="6156" x2="79067" y2="24897"/>
                        <a14:foregroundMark x1="72533" y1="4514" x2="74267" y2="18878"/>
                        <a14:foregroundMark x1="71600" y1="5198" x2="98000" y2="71956"/>
                        <a14:foregroundMark x1="97200" y1="75787" x2="98667" y2="80711"/>
                        <a14:foregroundMark x1="97600" y1="80027" x2="27333" y2="96170"/>
                        <a14:foregroundMark x1="31067" y1="93707" x2="31067" y2="93707"/>
                        <a14:foregroundMark x1="43467" y1="96990" x2="34933" y2="99042"/>
                        <a14:foregroundMark x1="2267" y1="13269" x2="15333" y2="65253"/>
                        <a14:foregroundMark x1="15333" y1="65253" x2="15733" y2="65663"/>
                        <a14:foregroundMark x1="74667" y1="94118" x2="79733" y2="92066"/>
                        <a14:foregroundMark x1="90000" y1="87415" x2="82533" y2="91655"/>
                        <a14:foregroundMark x1="90400" y1="87825" x2="94133" y2="87141"/>
                        <a14:foregroundMark x1="94533" y1="86047" x2="54400" y2="99042"/>
                      </a14:backgroundRemoval>
                    </a14:imgEffect>
                  </a14:imgLayer>
                </a14:imgProps>
              </a:ext>
              <a:ext uri="{28A0092B-C50C-407E-A947-70E740481C1C}">
                <a14:useLocalDpi xmlns:a14="http://schemas.microsoft.com/office/drawing/2010/main" val="0"/>
              </a:ext>
            </a:extLst>
          </a:blip>
          <a:srcRect/>
          <a:stretch>
            <a:fillRect/>
          </a:stretch>
        </p:blipFill>
        <p:spPr bwMode="auto">
          <a:xfrm>
            <a:off x="6953153" y="2030487"/>
            <a:ext cx="4104054" cy="4000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398C2A-615F-6360-6C35-9DDD5155DD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23" t="11070" r="2243" b="7175"/>
          <a:stretch/>
        </p:blipFill>
        <p:spPr bwMode="auto">
          <a:xfrm rot="654819">
            <a:off x="1358490" y="2250831"/>
            <a:ext cx="5078437" cy="32939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54955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EF2F9394-BAF4-D46A-8DDF-AD9FB01F3F75}"/>
              </a:ext>
            </a:extLst>
          </p:cNvPr>
          <p:cNvSpPr txBox="1"/>
          <p:nvPr/>
        </p:nvSpPr>
        <p:spPr>
          <a:xfrm>
            <a:off x="11972" y="1851553"/>
            <a:ext cx="11775831" cy="665567"/>
          </a:xfrm>
          <a:prstGeom prst="rect">
            <a:avLst/>
          </a:prstGeom>
        </p:spPr>
        <p:txBody>
          <a:bodyPr wrap="square" lIns="0" tIns="0" rIns="0" bIns="0" rtlCol="0" anchor="t">
            <a:spAutoFit/>
          </a:bodyPr>
          <a:lstStyle/>
          <a:p>
            <a:pPr algn="ctr">
              <a:lnSpc>
                <a:spcPts val="5759"/>
              </a:lnSpc>
            </a:pPr>
            <a:r>
              <a:rPr lang="en-US" sz="2800" b="1">
                <a:solidFill>
                  <a:srgbClr val="FF0000"/>
                </a:solidFill>
                <a:latin typeface="Nunito Black" pitchFamily="2" charset="0"/>
              </a:rPr>
              <a:t>TUẦN 6: CUỐN SỔ NHẮC VIỆC – LÀM VIỆC THEO KẾ HOẠCH</a:t>
            </a:r>
          </a:p>
        </p:txBody>
      </p:sp>
      <p:pic>
        <p:nvPicPr>
          <p:cNvPr id="6" name="Picture 12">
            <a:extLst>
              <a:ext uri="{FF2B5EF4-FFF2-40B4-BE49-F238E27FC236}">
                <a16:creationId xmlns:a16="http://schemas.microsoft.com/office/drawing/2014/main" id="{89113BB5-6EDB-467B-188C-8D940E30F7DD}"/>
              </a:ext>
            </a:extLst>
          </p:cNvPr>
          <p:cNvPicPr>
            <a:picLocks noChangeAspect="1"/>
          </p:cNvPicPr>
          <p:nvPr/>
        </p:nvPicPr>
        <p:blipFill>
          <a:blip r:embed="rId3"/>
          <a:srcRect/>
          <a:stretch>
            <a:fillRect/>
          </a:stretch>
        </p:blipFill>
        <p:spPr>
          <a:xfrm>
            <a:off x="3260190" y="2857394"/>
            <a:ext cx="2572843" cy="2966973"/>
          </a:xfrm>
          <a:prstGeom prst="rect">
            <a:avLst/>
          </a:prstGeom>
        </p:spPr>
      </p:pic>
      <p:sp>
        <p:nvSpPr>
          <p:cNvPr id="7" name="Title 1">
            <a:extLst>
              <a:ext uri="{FF2B5EF4-FFF2-40B4-BE49-F238E27FC236}">
                <a16:creationId xmlns:a16="http://schemas.microsoft.com/office/drawing/2014/main" id="{9D61C71B-571B-AC92-394B-0E20C3AA6315}"/>
              </a:ext>
            </a:extLst>
          </p:cNvPr>
          <p:cNvSpPr txBox="1">
            <a:spLocks/>
          </p:cNvSpPr>
          <p:nvPr/>
        </p:nvSpPr>
        <p:spPr>
          <a:xfrm>
            <a:off x="664418" y="269226"/>
            <a:ext cx="10470940" cy="191511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00B050"/>
                </a:solidFill>
                <a:latin typeface="Great Vibes" pitchFamily="2" charset="0"/>
              </a:rPr>
              <a:t>Thứ … ngày … tháng … năm 2022</a:t>
            </a:r>
          </a:p>
          <a:p>
            <a:pPr algn="ctr"/>
            <a:r>
              <a:rPr lang="en-US" sz="6000" b="1">
                <a:solidFill>
                  <a:srgbClr val="00B050"/>
                </a:solidFill>
                <a:latin typeface="Great Vibes" pitchFamily="2" charset="0"/>
              </a:rPr>
              <a:t>Hoạt động trải nghiệm</a:t>
            </a:r>
          </a:p>
        </p:txBody>
      </p:sp>
      <p:pic>
        <p:nvPicPr>
          <p:cNvPr id="2" name="Picture 12">
            <a:extLst>
              <a:ext uri="{FF2B5EF4-FFF2-40B4-BE49-F238E27FC236}">
                <a16:creationId xmlns:a16="http://schemas.microsoft.com/office/drawing/2014/main" id="{D16A1279-345E-15AC-E7F8-DF39B04ED849}"/>
              </a:ext>
            </a:extLst>
          </p:cNvPr>
          <p:cNvPicPr>
            <a:picLocks noChangeAspect="1"/>
          </p:cNvPicPr>
          <p:nvPr/>
        </p:nvPicPr>
        <p:blipFill>
          <a:blip r:embed="rId3"/>
          <a:srcRect/>
          <a:stretch>
            <a:fillRect/>
          </a:stretch>
        </p:blipFill>
        <p:spPr>
          <a:xfrm>
            <a:off x="5708936" y="2857393"/>
            <a:ext cx="2572843" cy="2966973"/>
          </a:xfrm>
          <a:prstGeom prst="rect">
            <a:avLst/>
          </a:prstGeom>
        </p:spPr>
      </p:pic>
    </p:spTree>
    <p:extLst>
      <p:ext uri="{BB962C8B-B14F-4D97-AF65-F5344CB8AC3E}">
        <p14:creationId xmlns:p14="http://schemas.microsoft.com/office/powerpoint/2010/main" val="41049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B307B5-3CE8-5EE7-7F7A-FCC3336615DD}"/>
              </a:ext>
            </a:extLst>
          </p:cNvPr>
          <p:cNvSpPr txBox="1"/>
          <p:nvPr/>
        </p:nvSpPr>
        <p:spPr>
          <a:xfrm>
            <a:off x="4270592" y="1596734"/>
            <a:ext cx="4072845" cy="1405533"/>
          </a:xfrm>
          <a:prstGeom prst="cloud">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a:solidFill>
                  <a:schemeClr val="bg1"/>
                </a:solidFill>
                <a:latin typeface="Sigmar One" panose="00000500000000000000" pitchFamily="2" charset="0"/>
              </a:rPr>
              <a:t>TIẾT 1</a:t>
            </a:r>
          </a:p>
        </p:txBody>
      </p:sp>
      <p:sp>
        <p:nvSpPr>
          <p:cNvPr id="5" name="TextBox 4">
            <a:extLst>
              <a:ext uri="{FF2B5EF4-FFF2-40B4-BE49-F238E27FC236}">
                <a16:creationId xmlns:a16="http://schemas.microsoft.com/office/drawing/2014/main" id="{9423B371-358B-F796-A3AD-27D316DB9DFE}"/>
              </a:ext>
            </a:extLst>
          </p:cNvPr>
          <p:cNvSpPr txBox="1"/>
          <p:nvPr/>
        </p:nvSpPr>
        <p:spPr>
          <a:xfrm>
            <a:off x="3200985" y="3309718"/>
            <a:ext cx="6521422" cy="707886"/>
          </a:xfrm>
          <a:prstGeom prst="rect">
            <a:avLst/>
          </a:prstGeom>
          <a:noFill/>
        </p:spPr>
        <p:txBody>
          <a:bodyPr wrap="square" rtlCol="0">
            <a:spAutoFit/>
          </a:bodyPr>
          <a:lstStyle/>
          <a:p>
            <a:r>
              <a:rPr lang="en-US" sz="4000">
                <a:solidFill>
                  <a:srgbClr val="FF0000"/>
                </a:solidFill>
                <a:latin typeface="Sigmar One" panose="00000500000000000000" pitchFamily="2" charset="0"/>
              </a:rPr>
              <a:t>SINH HOẠT DƯỚI CỜ</a:t>
            </a:r>
          </a:p>
        </p:txBody>
      </p:sp>
    </p:spTree>
    <p:extLst>
      <p:ext uri="{BB962C8B-B14F-4D97-AF65-F5344CB8AC3E}">
        <p14:creationId xmlns:p14="http://schemas.microsoft.com/office/powerpoint/2010/main" val="390912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D60DA-0F48-9E4C-59D1-E4071B8D540B}"/>
              </a:ext>
            </a:extLst>
          </p:cNvPr>
          <p:cNvPicPr>
            <a:picLocks noChangeAspect="1"/>
          </p:cNvPicPr>
          <p:nvPr/>
        </p:nvPicPr>
        <p:blipFill>
          <a:blip r:embed="rId3"/>
          <a:stretch>
            <a:fillRect/>
          </a:stretch>
        </p:blipFill>
        <p:spPr>
          <a:xfrm>
            <a:off x="1261724" y="34816"/>
            <a:ext cx="800212" cy="866896"/>
          </a:xfrm>
          <a:prstGeom prst="rect">
            <a:avLst/>
          </a:prstGeom>
        </p:spPr>
      </p:pic>
      <p:sp>
        <p:nvSpPr>
          <p:cNvPr id="8" name="TextBox 7">
            <a:extLst>
              <a:ext uri="{FF2B5EF4-FFF2-40B4-BE49-F238E27FC236}">
                <a16:creationId xmlns:a16="http://schemas.microsoft.com/office/drawing/2014/main" id="{A28FA2B0-C153-1697-10ED-45BF8B4E877A}"/>
              </a:ext>
            </a:extLst>
          </p:cNvPr>
          <p:cNvSpPr txBox="1"/>
          <p:nvPr/>
        </p:nvSpPr>
        <p:spPr>
          <a:xfrm>
            <a:off x="2061936" y="225543"/>
            <a:ext cx="4034064" cy="523220"/>
          </a:xfrm>
          <a:prstGeom prst="rect">
            <a:avLst/>
          </a:prstGeom>
          <a:noFill/>
        </p:spPr>
        <p:txBody>
          <a:bodyPr wrap="square" rtlCol="0">
            <a:spAutoFit/>
          </a:bodyPr>
          <a:lstStyle/>
          <a:p>
            <a:r>
              <a:rPr lang="en-US" sz="2800">
                <a:solidFill>
                  <a:srgbClr val="FF0000"/>
                </a:solidFill>
                <a:latin typeface="Nunito Black" pitchFamily="2" charset="0"/>
              </a:rPr>
              <a:t>SÁCH BÚT THÂN YÊU</a:t>
            </a:r>
          </a:p>
        </p:txBody>
      </p:sp>
      <p:sp>
        <p:nvSpPr>
          <p:cNvPr id="11" name="TextBox 10">
            <a:extLst>
              <a:ext uri="{FF2B5EF4-FFF2-40B4-BE49-F238E27FC236}">
                <a16:creationId xmlns:a16="http://schemas.microsoft.com/office/drawing/2014/main" id="{C859B6ED-BD06-394B-4F1B-F2C282837790}"/>
              </a:ext>
            </a:extLst>
          </p:cNvPr>
          <p:cNvSpPr txBox="1"/>
          <p:nvPr/>
        </p:nvSpPr>
        <p:spPr>
          <a:xfrm>
            <a:off x="113861" y="901712"/>
            <a:ext cx="10816415" cy="584775"/>
          </a:xfrm>
          <a:prstGeom prst="rect">
            <a:avLst/>
          </a:prstGeom>
          <a:noFill/>
        </p:spPr>
        <p:txBody>
          <a:bodyPr wrap="square" rtlCol="0">
            <a:spAutoFit/>
          </a:bodyPr>
          <a:lstStyle/>
          <a:p>
            <a:r>
              <a:rPr lang="en-US" sz="3200" b="1">
                <a:solidFill>
                  <a:srgbClr val="002060"/>
                </a:solidFill>
                <a:latin typeface="Nunito Black" pitchFamily="2" charset="0"/>
              </a:rPr>
              <a:t>- Giao lưu văn nghệ về chủ đề “ Sách bút thân yêu”.</a:t>
            </a:r>
          </a:p>
        </p:txBody>
      </p:sp>
      <p:sp>
        <p:nvSpPr>
          <p:cNvPr id="12" name="TextBox 11">
            <a:extLst>
              <a:ext uri="{FF2B5EF4-FFF2-40B4-BE49-F238E27FC236}">
                <a16:creationId xmlns:a16="http://schemas.microsoft.com/office/drawing/2014/main" id="{509953AF-6AFC-EF6E-97AD-37B5236561DB}"/>
              </a:ext>
            </a:extLst>
          </p:cNvPr>
          <p:cNvSpPr txBox="1"/>
          <p:nvPr/>
        </p:nvSpPr>
        <p:spPr>
          <a:xfrm>
            <a:off x="113861" y="1398309"/>
            <a:ext cx="11611415" cy="1077218"/>
          </a:xfrm>
          <a:prstGeom prst="rect">
            <a:avLst/>
          </a:prstGeom>
          <a:noFill/>
        </p:spPr>
        <p:txBody>
          <a:bodyPr wrap="square" rtlCol="0">
            <a:spAutoFit/>
          </a:bodyPr>
          <a:lstStyle/>
          <a:p>
            <a:r>
              <a:rPr lang="en-US" sz="2800" b="1">
                <a:solidFill>
                  <a:srgbClr val="002060"/>
                </a:solidFill>
                <a:latin typeface="Nunito Black" pitchFamily="2" charset="0"/>
              </a:rPr>
              <a:t>- </a:t>
            </a:r>
            <a:r>
              <a:rPr lang="en-US" sz="3200" b="1">
                <a:solidFill>
                  <a:srgbClr val="002060"/>
                </a:solidFill>
                <a:latin typeface="Nunito Black" pitchFamily="2" charset="0"/>
              </a:rPr>
              <a:t>Hát, múa, đọc thơ, kể chuyện về những đồ dùng giúp em học tập và làm việc có kế hoạch.</a:t>
            </a:r>
            <a:endParaRPr lang="en-US" sz="2800" b="1">
              <a:solidFill>
                <a:srgbClr val="002060"/>
              </a:solidFill>
              <a:latin typeface="Nunito Black" pitchFamily="2" charset="0"/>
            </a:endParaRPr>
          </a:p>
        </p:txBody>
      </p:sp>
      <p:pic>
        <p:nvPicPr>
          <p:cNvPr id="14" name="Picture 13">
            <a:extLst>
              <a:ext uri="{FF2B5EF4-FFF2-40B4-BE49-F238E27FC236}">
                <a16:creationId xmlns:a16="http://schemas.microsoft.com/office/drawing/2014/main" id="{6D3BB38C-3A70-7F0E-3F35-7913B686294B}"/>
              </a:ext>
            </a:extLst>
          </p:cNvPr>
          <p:cNvPicPr>
            <a:picLocks noChangeAspect="1"/>
          </p:cNvPicPr>
          <p:nvPr/>
        </p:nvPicPr>
        <p:blipFill>
          <a:blip r:embed="rId4"/>
          <a:stretch>
            <a:fillRect/>
          </a:stretch>
        </p:blipFill>
        <p:spPr>
          <a:xfrm>
            <a:off x="3276600" y="2475526"/>
            <a:ext cx="6839390" cy="3886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34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741176-CCF2-4C1B-AB59-2CEE77FFD519}"/>
              </a:ext>
            </a:extLst>
          </p:cNvPr>
          <p:cNvSpPr txBox="1"/>
          <p:nvPr/>
        </p:nvSpPr>
        <p:spPr>
          <a:xfrm>
            <a:off x="4059577" y="640131"/>
            <a:ext cx="4072845" cy="1405533"/>
          </a:xfrm>
          <a:prstGeom prst="cloud">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a:solidFill>
                  <a:schemeClr val="bg1"/>
                </a:solidFill>
                <a:latin typeface="Sigmar One" panose="00000500000000000000" pitchFamily="2" charset="0"/>
              </a:rPr>
              <a:t>TIẾT 2</a:t>
            </a:r>
          </a:p>
        </p:txBody>
      </p:sp>
      <p:sp>
        <p:nvSpPr>
          <p:cNvPr id="7" name="TextBox 6">
            <a:extLst>
              <a:ext uri="{FF2B5EF4-FFF2-40B4-BE49-F238E27FC236}">
                <a16:creationId xmlns:a16="http://schemas.microsoft.com/office/drawing/2014/main" id="{EB52F677-B31D-D465-F7B5-4239FDFC2178}"/>
              </a:ext>
            </a:extLst>
          </p:cNvPr>
          <p:cNvSpPr txBox="1"/>
          <p:nvPr/>
        </p:nvSpPr>
        <p:spPr>
          <a:xfrm>
            <a:off x="2509385" y="2216688"/>
            <a:ext cx="7173227" cy="1631216"/>
          </a:xfrm>
          <a:prstGeom prst="rect">
            <a:avLst/>
          </a:prstGeom>
          <a:noFill/>
        </p:spPr>
        <p:txBody>
          <a:bodyPr wrap="square" rtlCol="0">
            <a:spAutoFit/>
          </a:bodyPr>
          <a:lstStyle/>
          <a:p>
            <a:r>
              <a:rPr lang="en-US" sz="2800">
                <a:solidFill>
                  <a:srgbClr val="FF0000"/>
                </a:solidFill>
                <a:latin typeface="Sigmar One" panose="00000500000000000000" pitchFamily="2" charset="0"/>
              </a:rPr>
              <a:t>Hoạt động giáo dục theo chủ đề:</a:t>
            </a:r>
          </a:p>
          <a:p>
            <a:endParaRPr lang="en-US" sz="2800">
              <a:solidFill>
                <a:srgbClr val="FF0000"/>
              </a:solidFill>
              <a:latin typeface="Sigmar One" panose="00000500000000000000" pitchFamily="2" charset="0"/>
            </a:endParaRPr>
          </a:p>
          <a:p>
            <a:pPr algn="ctr"/>
            <a:r>
              <a:rPr lang="en-US" sz="4400">
                <a:solidFill>
                  <a:srgbClr val="0070C0"/>
                </a:solidFill>
                <a:latin typeface="Sigmar One" panose="00000500000000000000" pitchFamily="2" charset="0"/>
              </a:rPr>
              <a:t>CUỐN SỔ NHẮC VIỆC</a:t>
            </a:r>
          </a:p>
        </p:txBody>
      </p:sp>
    </p:spTree>
    <p:extLst>
      <p:ext uri="{BB962C8B-B14F-4D97-AF65-F5344CB8AC3E}">
        <p14:creationId xmlns:p14="http://schemas.microsoft.com/office/powerpoint/2010/main" val="2632698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C79B4-F23C-DB75-30C1-E848A388513B}"/>
              </a:ext>
            </a:extLst>
          </p:cNvPr>
          <p:cNvSpPr txBox="1"/>
          <p:nvPr/>
        </p:nvSpPr>
        <p:spPr>
          <a:xfrm>
            <a:off x="1304797" y="476198"/>
            <a:ext cx="3328080" cy="523220"/>
          </a:xfrm>
          <a:prstGeom prst="rect">
            <a:avLst/>
          </a:prstGeom>
          <a:noFill/>
        </p:spPr>
        <p:txBody>
          <a:bodyPr wrap="square" rtlCol="0">
            <a:spAutoFit/>
          </a:bodyPr>
          <a:lstStyle/>
          <a:p>
            <a:r>
              <a:rPr lang="en-US" sz="2800" b="1">
                <a:solidFill>
                  <a:srgbClr val="FF0000"/>
                </a:solidFill>
                <a:latin typeface="Nunito Black" pitchFamily="2" charset="0"/>
              </a:rPr>
              <a:t>Cuốn sổ nhắc việc </a:t>
            </a:r>
          </a:p>
        </p:txBody>
      </p:sp>
      <p:pic>
        <p:nvPicPr>
          <p:cNvPr id="5" name="Picture 4">
            <a:extLst>
              <a:ext uri="{FF2B5EF4-FFF2-40B4-BE49-F238E27FC236}">
                <a16:creationId xmlns:a16="http://schemas.microsoft.com/office/drawing/2014/main" id="{F2BD91A9-5B36-2759-BD0B-7E49183DBAD7}"/>
              </a:ext>
            </a:extLst>
          </p:cNvPr>
          <p:cNvPicPr>
            <a:picLocks noChangeAspect="1"/>
          </p:cNvPicPr>
          <p:nvPr/>
        </p:nvPicPr>
        <p:blipFill>
          <a:blip r:embed="rId3"/>
          <a:stretch>
            <a:fillRect/>
          </a:stretch>
        </p:blipFill>
        <p:spPr>
          <a:xfrm>
            <a:off x="668460" y="197981"/>
            <a:ext cx="752580" cy="838317"/>
          </a:xfrm>
          <a:prstGeom prst="rect">
            <a:avLst/>
          </a:prstGeom>
        </p:spPr>
      </p:pic>
      <p:sp>
        <p:nvSpPr>
          <p:cNvPr id="8" name="TextBox 7">
            <a:extLst>
              <a:ext uri="{FF2B5EF4-FFF2-40B4-BE49-F238E27FC236}">
                <a16:creationId xmlns:a16="http://schemas.microsoft.com/office/drawing/2014/main" id="{7530AA09-35D8-A783-E8DD-C5EBED330540}"/>
              </a:ext>
            </a:extLst>
          </p:cNvPr>
          <p:cNvSpPr txBox="1"/>
          <p:nvPr/>
        </p:nvSpPr>
        <p:spPr>
          <a:xfrm>
            <a:off x="-15780" y="999417"/>
            <a:ext cx="12207779" cy="523220"/>
          </a:xfrm>
          <a:prstGeom prst="rect">
            <a:avLst/>
          </a:prstGeom>
          <a:noFill/>
        </p:spPr>
        <p:txBody>
          <a:bodyPr wrap="square" rtlCol="0">
            <a:spAutoFit/>
          </a:bodyPr>
          <a:lstStyle/>
          <a:p>
            <a:pPr marL="514350" indent="-514350">
              <a:buAutoNum type="arabicPeriod"/>
            </a:pPr>
            <a:r>
              <a:rPr lang="en-US" sz="2800" b="1">
                <a:solidFill>
                  <a:schemeClr val="accent2">
                    <a:lumMod val="75000"/>
                  </a:schemeClr>
                </a:solidFill>
                <a:latin typeface="Nunito Black" pitchFamily="2" charset="0"/>
              </a:rPr>
              <a:t>Chia sẻ những việc chưa thực hiện được theo thời gian biểu của em</a:t>
            </a:r>
          </a:p>
        </p:txBody>
      </p:sp>
      <p:pic>
        <p:nvPicPr>
          <p:cNvPr id="9" name="Picture 2">
            <a:extLst>
              <a:ext uri="{FF2B5EF4-FFF2-40B4-BE49-F238E27FC236}">
                <a16:creationId xmlns:a16="http://schemas.microsoft.com/office/drawing/2014/main" id="{4B5EBCC7-9EF6-8E08-396E-A9957F25E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375" y="1711657"/>
            <a:ext cx="4906300" cy="46807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D3AF0F2-E864-CC70-4D3E-2D7C14BD8E0C}"/>
              </a:ext>
            </a:extLst>
          </p:cNvPr>
          <p:cNvSpPr txBox="1"/>
          <p:nvPr/>
        </p:nvSpPr>
        <p:spPr>
          <a:xfrm>
            <a:off x="348829" y="2579215"/>
            <a:ext cx="6727774" cy="523220"/>
          </a:xfrm>
          <a:prstGeom prst="rect">
            <a:avLst/>
          </a:prstGeom>
          <a:noFill/>
        </p:spPr>
        <p:txBody>
          <a:bodyPr wrap="square" rtlCol="0">
            <a:spAutoFit/>
          </a:bodyPr>
          <a:lstStyle/>
          <a:p>
            <a:r>
              <a:rPr lang="en-US" sz="2800" b="1">
                <a:solidFill>
                  <a:schemeClr val="accent2">
                    <a:lumMod val="75000"/>
                  </a:schemeClr>
                </a:solidFill>
                <a:latin typeface="Nunito Black" pitchFamily="2" charset="0"/>
              </a:rPr>
              <a:t>-Nêu nguyên nhân em chưa làm được.</a:t>
            </a:r>
          </a:p>
        </p:txBody>
      </p:sp>
      <p:sp>
        <p:nvSpPr>
          <p:cNvPr id="10" name="TextBox 9">
            <a:extLst>
              <a:ext uri="{FF2B5EF4-FFF2-40B4-BE49-F238E27FC236}">
                <a16:creationId xmlns:a16="http://schemas.microsoft.com/office/drawing/2014/main" id="{963F9DD0-2E4C-1FD4-5960-ACA2F8D0BEDB}"/>
              </a:ext>
            </a:extLst>
          </p:cNvPr>
          <p:cNvSpPr txBox="1"/>
          <p:nvPr/>
        </p:nvSpPr>
        <p:spPr>
          <a:xfrm>
            <a:off x="348829" y="1866975"/>
            <a:ext cx="6210886" cy="523220"/>
          </a:xfrm>
          <a:prstGeom prst="rect">
            <a:avLst/>
          </a:prstGeom>
          <a:noFill/>
        </p:spPr>
        <p:txBody>
          <a:bodyPr wrap="square">
            <a:spAutoFit/>
          </a:bodyPr>
          <a:lstStyle/>
          <a:p>
            <a:r>
              <a:rPr lang="en-US" sz="2800" b="1">
                <a:solidFill>
                  <a:schemeClr val="accent2">
                    <a:lumMod val="75000"/>
                  </a:schemeClr>
                </a:solidFill>
                <a:latin typeface="Nunito Black" pitchFamily="2" charset="0"/>
              </a:rPr>
              <a:t>-Chia sẻ những việc em chưa làm.</a:t>
            </a:r>
          </a:p>
        </p:txBody>
      </p:sp>
    </p:spTree>
    <p:extLst>
      <p:ext uri="{BB962C8B-B14F-4D97-AF65-F5344CB8AC3E}">
        <p14:creationId xmlns:p14="http://schemas.microsoft.com/office/powerpoint/2010/main" val="18208386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35CBB794-1ED7-C5C1-B645-11820DDEE50A}"/>
              </a:ext>
            </a:extLst>
          </p:cNvPr>
          <p:cNvSpPr/>
          <p:nvPr/>
        </p:nvSpPr>
        <p:spPr>
          <a:xfrm>
            <a:off x="0" y="3279575"/>
            <a:ext cx="3486150" cy="1524000"/>
          </a:xfrm>
          <a:prstGeom prst="cloudCallout">
            <a:avLst>
              <a:gd name="adj1" fmla="val -20287"/>
              <a:gd name="adj2" fmla="val -687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2060"/>
                </a:solidFill>
                <a:latin typeface="Nunito Black" pitchFamily="2" charset="0"/>
              </a:rPr>
              <a:t>Quên </a:t>
            </a:r>
          </a:p>
          <a:p>
            <a:pPr algn="ctr"/>
            <a:r>
              <a:rPr lang="en-US">
                <a:latin typeface=".TMC-Ong Do" pitchFamily="2" charset="0"/>
              </a:rPr>
              <a:t> </a:t>
            </a:r>
          </a:p>
        </p:txBody>
      </p:sp>
      <p:pic>
        <p:nvPicPr>
          <p:cNvPr id="6" name="Picture 5">
            <a:extLst>
              <a:ext uri="{FF2B5EF4-FFF2-40B4-BE49-F238E27FC236}">
                <a16:creationId xmlns:a16="http://schemas.microsoft.com/office/drawing/2014/main" id="{839C0D4A-17B8-C511-9B1E-0FBC9D1BA8A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43" b="98649" l="9470" r="89773">
                        <a14:foregroundMark x1="20455" y1="19932" x2="75379" y2="37500"/>
                        <a14:foregroundMark x1="75379" y1="37500" x2="75379" y2="37500"/>
                        <a14:foregroundMark x1="42424" y1="17905" x2="80682" y2="47297"/>
                        <a14:foregroundMark x1="80682" y1="47297" x2="80303" y2="46959"/>
                        <a14:foregroundMark x1="68939" y1="53716" x2="68939" y2="44257"/>
                        <a14:foregroundMark x1="57955" y1="53041" x2="77652" y2="54392"/>
                        <a14:foregroundMark x1="61364" y1="52365" x2="60606" y2="80743"/>
                        <a14:foregroundMark x1="62121" y1="60473" x2="68561" y2="88514"/>
                        <a14:foregroundMark x1="42803" y1="60135" x2="59091" y2="81419"/>
                        <a14:foregroundMark x1="40152" y1="52365" x2="38636" y2="71622"/>
                        <a14:foregroundMark x1="50379" y1="89189" x2="54924" y2="98986"/>
                        <a14:foregroundMark x1="68939" y1="99324" x2="68939" y2="99324"/>
                        <a14:foregroundMark x1="27652" y1="37500" x2="25379" y2="46622"/>
                        <a14:foregroundMark x1="15909" y1="19932" x2="12500" y2="27365"/>
                        <a14:foregroundMark x1="55303" y1="12162" x2="59091" y2="7095"/>
                        <a14:foregroundMark x1="61742" y1="9459" x2="59848" y2="5743"/>
                        <a14:foregroundMark x1="54545" y1="9797" x2="54545" y2="9797"/>
                        <a14:foregroundMark x1="58333" y1="88176" x2="58712" y2="89189"/>
                        <a14:foregroundMark x1="70833" y1="98311" x2="70833" y2="98311"/>
                      </a14:backgroundRemoval>
                    </a14:imgEffect>
                  </a14:imgLayer>
                </a14:imgProps>
              </a:ext>
            </a:extLst>
          </a:blip>
          <a:stretch>
            <a:fillRect/>
          </a:stretch>
        </p:blipFill>
        <p:spPr>
          <a:xfrm>
            <a:off x="3047649" y="2790629"/>
            <a:ext cx="2514951" cy="2819794"/>
          </a:xfrm>
          <a:prstGeom prst="rect">
            <a:avLst/>
          </a:prstGeom>
        </p:spPr>
      </p:pic>
      <p:sp>
        <p:nvSpPr>
          <p:cNvPr id="7" name="Thought Bubble: Cloud 6">
            <a:extLst>
              <a:ext uri="{FF2B5EF4-FFF2-40B4-BE49-F238E27FC236}">
                <a16:creationId xmlns:a16="http://schemas.microsoft.com/office/drawing/2014/main" id="{C775EA41-612C-3496-22EF-CCC7BEFCA217}"/>
              </a:ext>
            </a:extLst>
          </p:cNvPr>
          <p:cNvSpPr/>
          <p:nvPr/>
        </p:nvSpPr>
        <p:spPr>
          <a:xfrm>
            <a:off x="2076450" y="1022156"/>
            <a:ext cx="3486150" cy="1524000"/>
          </a:xfrm>
          <a:prstGeom prst="cloudCallout">
            <a:avLst>
              <a:gd name="adj1" fmla="val -20287"/>
              <a:gd name="adj2" fmla="val -68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Nunito Black" pitchFamily="2" charset="0"/>
              </a:rPr>
              <a:t>Lười </a:t>
            </a:r>
          </a:p>
          <a:p>
            <a:pPr algn="ctr"/>
            <a:r>
              <a:rPr lang="en-US">
                <a:latin typeface=".TMC-Ong Do" pitchFamily="2" charset="0"/>
              </a:rPr>
              <a:t> </a:t>
            </a:r>
          </a:p>
        </p:txBody>
      </p:sp>
      <p:sp>
        <p:nvSpPr>
          <p:cNvPr id="8" name="Thought Bubble: Cloud 7">
            <a:extLst>
              <a:ext uri="{FF2B5EF4-FFF2-40B4-BE49-F238E27FC236}">
                <a16:creationId xmlns:a16="http://schemas.microsoft.com/office/drawing/2014/main" id="{920526E4-05EB-E4AB-D849-BB4403EB76DB}"/>
              </a:ext>
            </a:extLst>
          </p:cNvPr>
          <p:cNvSpPr/>
          <p:nvPr/>
        </p:nvSpPr>
        <p:spPr>
          <a:xfrm>
            <a:off x="6629402" y="1318114"/>
            <a:ext cx="3486150" cy="1524000"/>
          </a:xfrm>
          <a:prstGeom prst="cloudCallout">
            <a:avLst>
              <a:gd name="adj1" fmla="val -20287"/>
              <a:gd name="adj2" fmla="val -68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latin typeface="Nunito Black" pitchFamily="2" charset="0"/>
              </a:rPr>
              <a:t>Ngại</a:t>
            </a:r>
          </a:p>
          <a:p>
            <a:pPr algn="ctr"/>
            <a:r>
              <a:rPr lang="en-US">
                <a:solidFill>
                  <a:schemeClr val="bg1"/>
                </a:solidFill>
                <a:latin typeface=".TMC-Ong Do" pitchFamily="2" charset="0"/>
              </a:rPr>
              <a:t> </a:t>
            </a:r>
          </a:p>
        </p:txBody>
      </p:sp>
      <p:sp>
        <p:nvSpPr>
          <p:cNvPr id="9" name="Thought Bubble: Cloud 8">
            <a:extLst>
              <a:ext uri="{FF2B5EF4-FFF2-40B4-BE49-F238E27FC236}">
                <a16:creationId xmlns:a16="http://schemas.microsoft.com/office/drawing/2014/main" id="{036F740D-1C22-88D4-7B1D-09A82BFB4EE0}"/>
              </a:ext>
            </a:extLst>
          </p:cNvPr>
          <p:cNvSpPr/>
          <p:nvPr/>
        </p:nvSpPr>
        <p:spPr>
          <a:xfrm>
            <a:off x="5562600" y="3822895"/>
            <a:ext cx="6161886" cy="1524001"/>
          </a:xfrm>
          <a:prstGeom prst="cloudCallout">
            <a:avLst>
              <a:gd name="adj1" fmla="val -20287"/>
              <a:gd name="adj2" fmla="val -687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F0"/>
                </a:solidFill>
                <a:latin typeface="Nunito Black" pitchFamily="2" charset="0"/>
              </a:rPr>
              <a:t>Không muốn làm </a:t>
            </a:r>
          </a:p>
          <a:p>
            <a:pPr algn="ctr"/>
            <a:r>
              <a:rPr lang="en-US" sz="3600">
                <a:solidFill>
                  <a:srgbClr val="00B0F0"/>
                </a:solidFill>
                <a:latin typeface=".TMC-Ong Do" pitchFamily="2" charset="0"/>
              </a:rPr>
              <a:t> </a:t>
            </a:r>
          </a:p>
        </p:txBody>
      </p:sp>
    </p:spTree>
    <p:extLst>
      <p:ext uri="{BB962C8B-B14F-4D97-AF65-F5344CB8AC3E}">
        <p14:creationId xmlns:p14="http://schemas.microsoft.com/office/powerpoint/2010/main" val="930297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ACDAA0-7766-E2BC-4BED-6AC90150F2E8}"/>
              </a:ext>
            </a:extLst>
          </p:cNvPr>
          <p:cNvPicPr>
            <a:picLocks noChangeAspect="1"/>
          </p:cNvPicPr>
          <p:nvPr/>
        </p:nvPicPr>
        <p:blipFill>
          <a:blip r:embed="rId3"/>
          <a:stretch>
            <a:fillRect/>
          </a:stretch>
        </p:blipFill>
        <p:spPr>
          <a:xfrm>
            <a:off x="597532" y="205356"/>
            <a:ext cx="4113616" cy="828314"/>
          </a:xfrm>
          <a:prstGeom prst="rect">
            <a:avLst/>
          </a:prstGeom>
        </p:spPr>
      </p:pic>
      <p:sp>
        <p:nvSpPr>
          <p:cNvPr id="8" name="TextBox 7">
            <a:extLst>
              <a:ext uri="{FF2B5EF4-FFF2-40B4-BE49-F238E27FC236}">
                <a16:creationId xmlns:a16="http://schemas.microsoft.com/office/drawing/2014/main" id="{F6EA4243-278D-A3BF-C613-F3FF319EA2A7}"/>
              </a:ext>
            </a:extLst>
          </p:cNvPr>
          <p:cNvSpPr txBox="1"/>
          <p:nvPr/>
        </p:nvSpPr>
        <p:spPr>
          <a:xfrm>
            <a:off x="353603" y="1342481"/>
            <a:ext cx="11484794" cy="2246769"/>
          </a:xfrm>
          <a:prstGeom prst="rect">
            <a:avLst/>
          </a:prstGeom>
          <a:noFill/>
        </p:spPr>
        <p:txBody>
          <a:bodyPr wrap="square" rtlCol="0">
            <a:spAutoFit/>
          </a:bodyPr>
          <a:lstStyle/>
          <a:p>
            <a:pPr algn="just"/>
            <a:r>
              <a:rPr lang="en-US" sz="2800" b="1">
                <a:solidFill>
                  <a:schemeClr val="accent2">
                    <a:lumMod val="75000"/>
                  </a:schemeClr>
                </a:solidFill>
                <a:latin typeface="Nunito Black" pitchFamily="2" charset="0"/>
              </a:rPr>
              <a:t>	Thực hiện được công việc cần làm không phải là việc dễ dàng. Nếu đó là việc cần làm, chúng ta vẫn phải vượt qua sự lười, ngại, không muốn làm để thực hiện bằng được. Còn nếu hay quên, chúng ta có thể làm để khắc phục: Nhờ người thân nhắc, nhờ các  bạn nhắc, làm sổ nhắc việc,…</a:t>
            </a:r>
          </a:p>
        </p:txBody>
      </p:sp>
      <p:pic>
        <p:nvPicPr>
          <p:cNvPr id="4" name="Picture 3">
            <a:extLst>
              <a:ext uri="{FF2B5EF4-FFF2-40B4-BE49-F238E27FC236}">
                <a16:creationId xmlns:a16="http://schemas.microsoft.com/office/drawing/2014/main" id="{CA216559-B45D-D566-C513-D986AC23A184}"/>
              </a:ext>
            </a:extLst>
          </p:cNvPr>
          <p:cNvPicPr>
            <a:picLocks noChangeAspect="1"/>
          </p:cNvPicPr>
          <p:nvPr/>
        </p:nvPicPr>
        <p:blipFill>
          <a:blip r:embed="rId4"/>
          <a:stretch>
            <a:fillRect/>
          </a:stretch>
        </p:blipFill>
        <p:spPr>
          <a:xfrm>
            <a:off x="8172010" y="3113503"/>
            <a:ext cx="3219450" cy="3219450"/>
          </a:xfrm>
          <a:prstGeom prst="rect">
            <a:avLst/>
          </a:prstGeom>
        </p:spPr>
      </p:pic>
    </p:spTree>
    <p:extLst>
      <p:ext uri="{BB962C8B-B14F-4D97-AF65-F5344CB8AC3E}">
        <p14:creationId xmlns:p14="http://schemas.microsoft.com/office/powerpoint/2010/main" val="16899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3EEFE-7F34-55F2-A9D3-BC04727FAB58}"/>
              </a:ext>
            </a:extLst>
          </p:cNvPr>
          <p:cNvSpPr txBox="1"/>
          <p:nvPr/>
        </p:nvSpPr>
        <p:spPr>
          <a:xfrm>
            <a:off x="2428876" y="2548307"/>
            <a:ext cx="8723436" cy="1015663"/>
          </a:xfrm>
          <a:prstGeom prst="rect">
            <a:avLst/>
          </a:prstGeom>
          <a:noFill/>
        </p:spPr>
        <p:txBody>
          <a:bodyPr wrap="square" rtlCol="0">
            <a:spAutoFit/>
          </a:bodyPr>
          <a:lstStyle/>
          <a:p>
            <a:r>
              <a:rPr lang="en-US" sz="6000">
                <a:solidFill>
                  <a:srgbClr val="0070C0"/>
                </a:solidFill>
                <a:latin typeface="Sigmar One" panose="00000500000000000000" pitchFamily="2" charset="0"/>
              </a:rPr>
              <a:t>Khám phá chủ đề</a:t>
            </a:r>
          </a:p>
        </p:txBody>
      </p:sp>
    </p:spTree>
    <p:extLst>
      <p:ext uri="{BB962C8B-B14F-4D97-AF65-F5344CB8AC3E}">
        <p14:creationId xmlns:p14="http://schemas.microsoft.com/office/powerpoint/2010/main" val="2534702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272</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.TMC-Ong Do</vt:lpstr>
      <vt:lpstr>Great Vibes</vt:lpstr>
      <vt:lpstr>Sigmar One</vt:lpstr>
      <vt:lpstr>Arial</vt:lpstr>
      <vt:lpstr>Calibri</vt:lpstr>
      <vt:lpstr>Calibri Light</vt:lpstr>
      <vt:lpstr>Nunito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Asus</cp:lastModifiedBy>
  <cp:revision>12</cp:revision>
  <dcterms:created xsi:type="dcterms:W3CDTF">2022-07-06T15:06:29Z</dcterms:created>
  <dcterms:modified xsi:type="dcterms:W3CDTF">2025-01-11T14:57:32Z</dcterms:modified>
</cp:coreProperties>
</file>