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4"/>
  </p:notesMasterIdLst>
  <p:sldIdLst>
    <p:sldId id="257" r:id="rId4"/>
    <p:sldId id="292" r:id="rId5"/>
    <p:sldId id="258" r:id="rId6"/>
    <p:sldId id="259" r:id="rId7"/>
    <p:sldId id="261" r:id="rId8"/>
    <p:sldId id="262" r:id="rId9"/>
    <p:sldId id="263" r:id="rId10"/>
    <p:sldId id="264" r:id="rId11"/>
    <p:sldId id="286" r:id="rId12"/>
    <p:sldId id="312" r:id="rId13"/>
    <p:sldId id="288" r:id="rId14"/>
    <p:sldId id="291" r:id="rId15"/>
    <p:sldId id="293" r:id="rId16"/>
    <p:sldId id="314" r:id="rId17"/>
    <p:sldId id="313" r:id="rId18"/>
    <p:sldId id="315" r:id="rId19"/>
    <p:sldId id="316" r:id="rId20"/>
    <p:sldId id="300" r:id="rId21"/>
    <p:sldId id="305" r:id="rId22"/>
    <p:sldId id="333"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5E493-25C1-4C02-8868-F979B7D5E928}"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45EA2-A71E-43FB-8545-8066D4856C0F}" type="slidenum">
              <a:rPr lang="en-US" smtClean="0"/>
              <a:t>‹#›</a:t>
            </a:fld>
            <a:endParaRPr lang="en-US"/>
          </a:p>
        </p:txBody>
      </p:sp>
    </p:spTree>
    <p:extLst>
      <p:ext uri="{BB962C8B-B14F-4D97-AF65-F5344CB8AC3E}">
        <p14:creationId xmlns:p14="http://schemas.microsoft.com/office/powerpoint/2010/main" val="177933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7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20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8890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45EA2-A71E-43FB-8545-8066D4856C0F}" type="slidenum">
              <a:rPr lang="en-US" smtClean="0"/>
              <a:t>3</a:t>
            </a:fld>
            <a:endParaRPr lang="en-US"/>
          </a:p>
        </p:txBody>
      </p:sp>
    </p:spTree>
    <p:extLst>
      <p:ext uri="{BB962C8B-B14F-4D97-AF65-F5344CB8AC3E}">
        <p14:creationId xmlns:p14="http://schemas.microsoft.com/office/powerpoint/2010/main" val="1876075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lá</a:t>
            </a:r>
            <a:r>
              <a:rPr lang="en-US" dirty="0"/>
              <a:t> </a:t>
            </a:r>
            <a:r>
              <a:rPr lang="en-US" dirty="0" err="1"/>
              <a:t>cờ</a:t>
            </a:r>
            <a:endParaRPr lang="en-US" dirty="0"/>
          </a:p>
        </p:txBody>
      </p:sp>
      <p:sp>
        <p:nvSpPr>
          <p:cNvPr id="4" name="Slide Number Placeholder 3"/>
          <p:cNvSpPr>
            <a:spLocks noGrp="1"/>
          </p:cNvSpPr>
          <p:nvPr>
            <p:ph type="sldNum" sz="quarter" idx="5"/>
          </p:nvPr>
        </p:nvSpPr>
        <p:spPr/>
        <p:txBody>
          <a:bodyPr/>
          <a:lstStyle/>
          <a:p>
            <a:fld id="{5FC45EA2-A71E-43FB-8545-8066D4856C0F}" type="slidenum">
              <a:rPr lang="en-US" smtClean="0"/>
              <a:t>4</a:t>
            </a:fld>
            <a:endParaRPr lang="en-US"/>
          </a:p>
        </p:txBody>
      </p:sp>
    </p:spTree>
    <p:extLst>
      <p:ext uri="{BB962C8B-B14F-4D97-AF65-F5344CB8AC3E}">
        <p14:creationId xmlns:p14="http://schemas.microsoft.com/office/powerpoint/2010/main" val="306114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8868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8069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136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9448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189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19735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54103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88472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784811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558086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946480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82079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68902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509764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365319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887110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73620" y="202557"/>
            <a:ext cx="11747385" cy="6655443"/>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2" y="-16856"/>
            <a:ext cx="12192000" cy="3766457"/>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855759" y="6056773"/>
            <a:ext cx="13218777" cy="1116671"/>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70995" y="5184545"/>
            <a:ext cx="936738" cy="13716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2529283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971581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74589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853117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70767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53034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33526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53585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66675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19126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8286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25642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3472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60388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6407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68832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763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421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412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1166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2025/1/10</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61237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2025/1/10</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89234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2025/1/10</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60643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2025/1/10</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28531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2025/1/10</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36457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2025/1/10</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86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7.jpe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3F081-F403-4045-ACE1-DDD665069667}" type="datetimeFigureOut">
              <a:rPr lang="zh-CN" altLang="en-US" smtClean="0"/>
              <a:t>2025/1/10</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25B49-230A-417B-96C6-7EF7D9A5207F}"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F52B781-0017-0590-8446-72BF8831DF5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334874" y="85725"/>
            <a:ext cx="1343025" cy="1343025"/>
          </a:xfrm>
          <a:prstGeom prst="rect">
            <a:avLst/>
          </a:prstGeom>
        </p:spPr>
      </p:pic>
    </p:spTree>
    <p:extLst>
      <p:ext uri="{BB962C8B-B14F-4D97-AF65-F5344CB8AC3E}">
        <p14:creationId xmlns:p14="http://schemas.microsoft.com/office/powerpoint/2010/main" val="501525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179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9773713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slideLayout" Target="../slideLayouts/slideLayout2.xml"/><Relationship Id="rId16" Type="http://schemas.openxmlformats.org/officeDocument/2006/relationships/image" Target="../media/image18.png"/><Relationship Id="rId1" Type="http://schemas.openxmlformats.org/officeDocument/2006/relationships/tags" Target="../tags/tag2.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50.png"/><Relationship Id="rId5" Type="http://schemas.openxmlformats.org/officeDocument/2006/relationships/image" Target="../media/image50.sv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50.sv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0.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56.png"/><Relationship Id="rId4" Type="http://schemas.openxmlformats.org/officeDocument/2006/relationships/image" Target="../media/image55.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2.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4.xml"/><Relationship Id="rId1" Type="http://schemas.openxmlformats.org/officeDocument/2006/relationships/tags" Target="../tags/tag21.xml"/><Relationship Id="rId5" Type="http://schemas.openxmlformats.org/officeDocument/2006/relationships/image" Target="../media/image60.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notesSlide" Target="../notesSlides/notesSlide3.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slideLayout" Target="../slideLayouts/slideLayout18.xml"/><Relationship Id="rId16" Type="http://schemas.openxmlformats.org/officeDocument/2006/relationships/image" Target="../media/image37.png"/><Relationship Id="rId1" Type="http://schemas.openxmlformats.org/officeDocument/2006/relationships/tags" Target="../tags/tag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2.gif"/><Relationship Id="rId3" Type="http://schemas.openxmlformats.org/officeDocument/2006/relationships/notesSlide" Target="../notesSlides/notesSlide4.xml"/><Relationship Id="rId21" Type="http://schemas.openxmlformats.org/officeDocument/2006/relationships/slide" Target="slide7.xml"/><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hyperlink" Target="https://www.facebook.com/nkpowerskills" TargetMode="External"/><Relationship Id="rId2" Type="http://schemas.openxmlformats.org/officeDocument/2006/relationships/slideLayout" Target="../slideLayouts/slideLayout18.xml"/><Relationship Id="rId16" Type="http://schemas.openxmlformats.org/officeDocument/2006/relationships/image" Target="../media/image35.png"/><Relationship Id="rId20" Type="http://schemas.openxmlformats.org/officeDocument/2006/relationships/slide" Target="slide6.xml"/><Relationship Id="rId1" Type="http://schemas.openxmlformats.org/officeDocument/2006/relationships/tags" Target="../tags/tag5.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1.png"/><Relationship Id="rId5" Type="http://schemas.openxmlformats.org/officeDocument/2006/relationships/audio" Target="../media/audio2.wav"/><Relationship Id="rId15" Type="http://schemas.openxmlformats.org/officeDocument/2006/relationships/image" Target="../media/image34.png"/><Relationship Id="rId23" Type="http://schemas.openxmlformats.org/officeDocument/2006/relationships/image" Target="../media/image40.png"/><Relationship Id="rId10" Type="http://schemas.openxmlformats.org/officeDocument/2006/relationships/image" Target="../media/image29.png"/><Relationship Id="rId19" Type="http://schemas.openxmlformats.org/officeDocument/2006/relationships/slide" Target="slide5.xml"/><Relationship Id="rId4" Type="http://schemas.openxmlformats.org/officeDocument/2006/relationships/audio" Target="../media/audio1.wav"/><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slide" Target="slide8.xml"/><Relationship Id="rId27"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slide" Target="slide4.xml"/><Relationship Id="rId5" Type="http://schemas.openxmlformats.org/officeDocument/2006/relationships/image" Target="../media/image43.png"/><Relationship Id="rId4" Type="http://schemas.openxmlformats.org/officeDocument/2006/relationships/audio" Target="../media/audio4.wav"/><Relationship Id="rId9"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slide" Target="slide4.xml"/><Relationship Id="rId5" Type="http://schemas.openxmlformats.org/officeDocument/2006/relationships/image" Target="../media/image43.png"/><Relationship Id="rId4" Type="http://schemas.openxmlformats.org/officeDocument/2006/relationships/audio" Target="../media/audio4.wav"/><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slide" Target="slide4.xml"/><Relationship Id="rId5" Type="http://schemas.openxmlformats.org/officeDocument/2006/relationships/image" Target="../media/image43.png"/><Relationship Id="rId4" Type="http://schemas.openxmlformats.org/officeDocument/2006/relationships/audio" Target="../media/audio4.wav"/><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slide" Target="slide4.xml"/><Relationship Id="rId5" Type="http://schemas.openxmlformats.org/officeDocument/2006/relationships/image" Target="../media/image43.png"/><Relationship Id="rId4" Type="http://schemas.openxmlformats.org/officeDocument/2006/relationships/audio" Target="../media/audio4.wav"/><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79789"/>
            <a:ext cx="4049257" cy="3831220"/>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1" y="4388109"/>
            <a:ext cx="12192000" cy="2838450"/>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4044342" y="4294209"/>
            <a:ext cx="936738" cy="13716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9">
            <a:extLst>
              <a:ext uri="{28A0092B-C50C-407E-A947-70E740481C1C}">
                <a14:useLocalDpi xmlns:a14="http://schemas.microsoft.com/office/drawing/2010/main" val="0"/>
              </a:ext>
            </a:extLst>
          </a:blip>
          <a:srcRect b="21593"/>
          <a:stretch/>
        </p:blipFill>
        <p:spPr>
          <a:xfrm>
            <a:off x="-19401" y="5179950"/>
            <a:ext cx="13218776" cy="1834337"/>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562100" y="-18399"/>
            <a:ext cx="9553575" cy="722759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2">
            <a:extLst>
              <a:ext uri="{28A0092B-C50C-407E-A947-70E740481C1C}">
                <a14:useLocalDpi xmlns:a14="http://schemas.microsoft.com/office/drawing/2010/main" val="0"/>
              </a:ext>
            </a:extLst>
          </a:blip>
          <a:srcRect t="68818"/>
          <a:stretch/>
        </p:blipFill>
        <p:spPr>
          <a:xfrm>
            <a:off x="6245788" y="5034987"/>
            <a:ext cx="5962014" cy="2138458"/>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3">
            <a:extLst>
              <a:ext uri="{28A0092B-C50C-407E-A947-70E740481C1C}">
                <a14:useLocalDpi xmlns:a14="http://schemas.microsoft.com/office/drawing/2010/main" val="0"/>
              </a:ext>
            </a:extLst>
          </a:blip>
          <a:srcRect l="26263"/>
          <a:stretch/>
        </p:blipFill>
        <p:spPr>
          <a:xfrm>
            <a:off x="-7161" y="4579399"/>
            <a:ext cx="3903508" cy="2629797"/>
          </a:xfrm>
          <a:prstGeom prst="rect">
            <a:avLst/>
          </a:prstGeom>
        </p:spPr>
      </p:pic>
      <p:pic>
        <p:nvPicPr>
          <p:cNvPr id="2" name="Picture 1">
            <a:extLst>
              <a:ext uri="{FF2B5EF4-FFF2-40B4-BE49-F238E27FC236}">
                <a16:creationId xmlns:a16="http://schemas.microsoft.com/office/drawing/2014/main" id="{956DEA4C-9DFF-9236-B75C-B3CF18579EC6}"/>
              </a:ext>
            </a:extLst>
          </p:cNvPr>
          <p:cNvPicPr>
            <a:picLocks noChangeAspect="1"/>
          </p:cNvPicPr>
          <p:nvPr/>
        </p:nvPicPr>
        <p:blipFill>
          <a:blip r:embed="rId14"/>
          <a:stretch>
            <a:fillRect/>
          </a:stretch>
        </p:blipFill>
        <p:spPr>
          <a:xfrm>
            <a:off x="4247598" y="252166"/>
            <a:ext cx="3944454" cy="1286367"/>
          </a:xfrm>
          <a:prstGeom prst="rect">
            <a:avLst/>
          </a:prstGeom>
        </p:spPr>
      </p:pic>
      <p:pic>
        <p:nvPicPr>
          <p:cNvPr id="4" name="Picture 3">
            <a:extLst>
              <a:ext uri="{FF2B5EF4-FFF2-40B4-BE49-F238E27FC236}">
                <a16:creationId xmlns:a16="http://schemas.microsoft.com/office/drawing/2014/main" id="{A578A7D9-F5AE-AE18-B47E-5B5A01060ADE}"/>
              </a:ext>
            </a:extLst>
          </p:cNvPr>
          <p:cNvPicPr>
            <a:picLocks noChangeAspect="1"/>
          </p:cNvPicPr>
          <p:nvPr/>
        </p:nvPicPr>
        <p:blipFill>
          <a:blip r:embed="rId15"/>
          <a:stretch>
            <a:fillRect/>
          </a:stretch>
        </p:blipFill>
        <p:spPr>
          <a:xfrm>
            <a:off x="2945406" y="835006"/>
            <a:ext cx="6639119" cy="3359187"/>
          </a:xfrm>
          <a:prstGeom prst="rect">
            <a:avLst/>
          </a:prstGeom>
        </p:spPr>
      </p:pic>
      <p:pic>
        <p:nvPicPr>
          <p:cNvPr id="8" name="Picture 7">
            <a:extLst>
              <a:ext uri="{FF2B5EF4-FFF2-40B4-BE49-F238E27FC236}">
                <a16:creationId xmlns:a16="http://schemas.microsoft.com/office/drawing/2014/main" id="{E22250B1-1229-EFBD-3E74-99CF8C595868}"/>
              </a:ext>
            </a:extLst>
          </p:cNvPr>
          <p:cNvPicPr>
            <a:picLocks noChangeAspect="1"/>
          </p:cNvPicPr>
          <p:nvPr/>
        </p:nvPicPr>
        <p:blipFill>
          <a:blip r:embed="rId16"/>
          <a:stretch>
            <a:fillRect/>
          </a:stretch>
        </p:blipFill>
        <p:spPr>
          <a:xfrm>
            <a:off x="1086043" y="989365"/>
            <a:ext cx="2426418" cy="963251"/>
          </a:xfrm>
          <a:prstGeom prst="rect">
            <a:avLst/>
          </a:prstGeom>
        </p:spPr>
      </p:pic>
      <p:pic>
        <p:nvPicPr>
          <p:cNvPr id="12" name="Picture 11">
            <a:extLst>
              <a:ext uri="{FF2B5EF4-FFF2-40B4-BE49-F238E27FC236}">
                <a16:creationId xmlns:a16="http://schemas.microsoft.com/office/drawing/2014/main" id="{5083D46B-D9C0-1428-DC94-D991920878AD}"/>
              </a:ext>
            </a:extLst>
          </p:cNvPr>
          <p:cNvPicPr>
            <a:picLocks noChangeAspect="1"/>
          </p:cNvPicPr>
          <p:nvPr/>
        </p:nvPicPr>
        <p:blipFill>
          <a:blip r:embed="rId17"/>
          <a:stretch>
            <a:fillRect/>
          </a:stretch>
        </p:blipFill>
        <p:spPr>
          <a:xfrm>
            <a:off x="8488331" y="3337124"/>
            <a:ext cx="1914310" cy="859611"/>
          </a:xfrm>
          <a:prstGeom prst="rect">
            <a:avLst/>
          </a:prstGeom>
        </p:spPr>
      </p:pic>
    </p:spTree>
    <p:custDataLst>
      <p:tags r:id="rId1"/>
    </p:custDataLst>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2554545"/>
          </a:xfrm>
          <a:prstGeom prst="rect">
            <a:avLst/>
          </a:prstGeom>
        </p:spPr>
        <p:txBody>
          <a:bodyPr wrap="square">
            <a:spAutoFit/>
          </a:bodyPr>
          <a:lstStyle/>
          <a:p>
            <a:pPr algn="ctr"/>
            <a:r>
              <a:rPr lang="en-US" sz="4000" b="1" dirty="0" err="1">
                <a:solidFill>
                  <a:srgbClr val="0070C0"/>
                </a:solidFill>
                <a:latin typeface="Cambria" panose="02040503050406030204" pitchFamily="18" charset="0"/>
                <a:ea typeface="Cambria" panose="02040503050406030204" pitchFamily="18" charset="0"/>
              </a:rPr>
              <a:t>Hoạt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động</a:t>
            </a:r>
            <a:r>
              <a:rPr lang="en-US" sz="4000" b="1" dirty="0">
                <a:solidFill>
                  <a:srgbClr val="0070C0"/>
                </a:solidFill>
                <a:latin typeface="Cambria" panose="02040503050406030204" pitchFamily="18" charset="0"/>
                <a:ea typeface="Cambria" panose="02040503050406030204" pitchFamily="18" charset="0"/>
              </a:rPr>
              <a:t> 1: </a:t>
            </a:r>
            <a:r>
              <a:rPr lang="en-US" sz="4000" b="1" dirty="0" err="1">
                <a:solidFill>
                  <a:srgbClr val="0070C0"/>
                </a:solidFill>
                <a:latin typeface="Cambria" panose="02040503050406030204" pitchFamily="18" charset="0"/>
                <a:ea typeface="Cambria" panose="02040503050406030204" pitchFamily="18" charset="0"/>
              </a:rPr>
              <a:t>Tìm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hiểu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bảo</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tồn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custDataLst>
      <p:tags r:id="rId1"/>
    </p:custDataLst>
    <p:extLst>
      <p:ext uri="{BB962C8B-B14F-4D97-AF65-F5344CB8AC3E}">
        <p14:creationId xmlns:p14="http://schemas.microsoft.com/office/powerpoint/2010/main" val="3176584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2154" y="143220"/>
            <a:ext cx="11824133" cy="1644483"/>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569660"/>
          </a:xfrm>
          <a:prstGeom prst="rect">
            <a:avLst/>
          </a:prstGeom>
          <a:noFill/>
        </p:spPr>
        <p:txBody>
          <a:bodyPr wrap="square" rtlCol="0">
            <a:spAutoFit/>
          </a:bodyPr>
          <a:lstStyle/>
          <a:p>
            <a:pPr lvl="0" algn="ct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sát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6,7,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a:t>
            </a: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ể tên một số hoạt động được tổ chức ở khu di tích Văn Miếu – Quốc Tử Giám nhằm tôn vinh truyền thống hiếu học của dân tộc.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D1D2883-D723-D23B-E836-8A87FE376D41}"/>
              </a:ext>
            </a:extLst>
          </p:cNvPr>
          <p:cNvPicPr>
            <a:picLocks noChangeAspect="1"/>
          </p:cNvPicPr>
          <p:nvPr/>
        </p:nvPicPr>
        <p:blipFill>
          <a:blip r:embed="rId6"/>
          <a:stretch>
            <a:fillRect/>
          </a:stretch>
        </p:blipFill>
        <p:spPr>
          <a:xfrm>
            <a:off x="982573" y="2258174"/>
            <a:ext cx="4559893" cy="3647914"/>
          </a:xfrm>
          <a:prstGeom prst="rect">
            <a:avLst/>
          </a:prstGeom>
        </p:spPr>
      </p:pic>
      <p:pic>
        <p:nvPicPr>
          <p:cNvPr id="13" name="Picture 12">
            <a:extLst>
              <a:ext uri="{FF2B5EF4-FFF2-40B4-BE49-F238E27FC236}">
                <a16:creationId xmlns:a16="http://schemas.microsoft.com/office/drawing/2014/main" id="{7CB3023B-E573-5F72-16DE-87CDF89BB7A1}"/>
              </a:ext>
            </a:extLst>
          </p:cNvPr>
          <p:cNvPicPr>
            <a:picLocks noChangeAspect="1"/>
          </p:cNvPicPr>
          <p:nvPr/>
        </p:nvPicPr>
        <p:blipFill>
          <a:blip r:embed="rId7"/>
          <a:stretch>
            <a:fillRect/>
          </a:stretch>
        </p:blipFill>
        <p:spPr>
          <a:xfrm>
            <a:off x="6132281" y="2341812"/>
            <a:ext cx="5205812" cy="3580523"/>
          </a:xfrm>
          <a:prstGeom prst="rect">
            <a:avLst/>
          </a:prstGeom>
        </p:spPr>
      </p:pic>
    </p:spTree>
    <p:custDataLst>
      <p:tags r:id="rId1"/>
    </p:custDataLst>
    <p:extLst>
      <p:ext uri="{BB962C8B-B14F-4D97-AF65-F5344CB8AC3E}">
        <p14:creationId xmlns:p14="http://schemas.microsoft.com/office/powerpoint/2010/main" val="33645133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1656184"/>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967638" y="782667"/>
              <a:ext cx="5407125" cy="2035340"/>
            </a:xfrm>
            <a:prstGeom prst="rect">
              <a:avLst/>
            </a:prstGeom>
            <a:noFill/>
          </p:spPr>
          <p:txBody>
            <a:bodyPr wrap="square" lIns="91440" tIns="45720" rIns="91440" bIns="45720">
              <a:spAutoFit/>
            </a:bodyPr>
            <a:lstStyle/>
            <a:p>
              <a:pPr marL="0" marR="0" algn="ctr">
                <a:spcBef>
                  <a:spcPts val="0"/>
                </a:spcBef>
                <a:spcAft>
                  <a:spcPts val="0"/>
                </a:spcAft>
              </a:pP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Theo em, cần làm gì để giữ gìn và phát huy giá trị của khu di tích Văn Miếu – Quốc Tử Giám?</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6">
            <a:extLst>
              <a:ext uri="{FF2B5EF4-FFF2-40B4-BE49-F238E27FC236}">
                <a16:creationId xmlns:a16="http://schemas.microsoft.com/office/drawing/2014/main" id="{AF2157DF-DB65-447E-B76B-60F39D1723EF}"/>
              </a:ext>
            </a:extLst>
          </p:cNvPr>
          <p:cNvSpPr/>
          <p:nvPr/>
        </p:nvSpPr>
        <p:spPr>
          <a:xfrm>
            <a:off x="277401" y="2514618"/>
            <a:ext cx="8393987" cy="4256052"/>
          </a:xfrm>
          <a:prstGeom prst="rect">
            <a:avLst/>
          </a:prstGeom>
          <a:solidFill>
            <a:schemeClr val="accent2">
              <a:lumMod val="20000"/>
              <a:lumOff val="80000"/>
            </a:schemeClr>
          </a:solidFill>
          <a:ln w="28575">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Tăng cường quảng bá về khu di tích Văn Miếu – Quốc Tử Giám trên các báo, đài, sách,... để nhiều người trên thế giới biết đến. </a:t>
            </a:r>
            <a:endParaRPr lang="en-US" sz="3200" b="1" dirty="0">
              <a:solidFill>
                <a:srgbClr val="C0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Tổ chức các cuộc thi giới thiệu về khu di tích Văn Miếu – Quốc Tử Giám trên các trang mạng xã hội để tuyên truyền việc giữ gìn và phát huy giá trị của khu di tích đến với các bạn trẻ niều hơn,...</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9316" y="3708970"/>
            <a:ext cx="3149029" cy="3149029"/>
          </a:xfrm>
          <a:prstGeom prst="rect">
            <a:avLst/>
          </a:prstGeom>
        </p:spPr>
      </p:pic>
    </p:spTree>
    <p:custDataLst>
      <p:tags r:id="rId1"/>
    </p:custDataLst>
    <p:extLst>
      <p:ext uri="{BB962C8B-B14F-4D97-AF65-F5344CB8AC3E}">
        <p14:creationId xmlns:p14="http://schemas.microsoft.com/office/powerpoint/2010/main" val="1796252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9F3C1CED-0F37-C83D-22B8-31307020C77C}"/>
              </a:ext>
            </a:extLst>
          </p:cNvPr>
          <p:cNvPicPr>
            <a:picLocks noChangeAspect="1"/>
          </p:cNvPicPr>
          <p:nvPr/>
        </p:nvPicPr>
        <p:blipFill>
          <a:blip r:embed="rId8"/>
          <a:stretch>
            <a:fillRect/>
          </a:stretch>
        </p:blipFill>
        <p:spPr>
          <a:xfrm>
            <a:off x="1701532" y="1807433"/>
            <a:ext cx="8809484" cy="3078747"/>
          </a:xfrm>
          <a:prstGeom prst="rect">
            <a:avLst/>
          </a:prstGeom>
        </p:spPr>
      </p:pic>
    </p:spTree>
    <p:custDataLst>
      <p:tags r:id="rId1"/>
    </p:custDataLst>
    <p:extLst>
      <p:ext uri="{BB962C8B-B14F-4D97-AF65-F5344CB8AC3E}">
        <p14:creationId xmlns:p14="http://schemas.microsoft.com/office/powerpoint/2010/main" val="3457039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3170099"/>
          </a:xfrm>
          <a:prstGeom prst="rect">
            <a:avLst/>
          </a:prstGeom>
        </p:spPr>
        <p:txBody>
          <a:bodyPr wrap="square">
            <a:spAutoFit/>
          </a:bodyPr>
          <a:lstStyle/>
          <a:p>
            <a:pPr lvl="0" algn="ctr"/>
            <a:r>
              <a:rPr lang="en-US" sz="4000" b="1" dirty="0">
                <a:solidFill>
                  <a:srgbClr val="0070C0"/>
                </a:solidFill>
                <a:latin typeface="Cambria" panose="02040503050406030204" pitchFamily="18" charset="0"/>
                <a:ea typeface="Cambria" panose="02040503050406030204" pitchFamily="18" charset="0"/>
              </a:rPr>
              <a:t>HĐ2: </a:t>
            </a:r>
            <a:r>
              <a:rPr lang="en-US" sz="4000" b="1" dirty="0" err="1">
                <a:solidFill>
                  <a:srgbClr val="0070C0"/>
                </a:solidFill>
                <a:latin typeface="Cambria" panose="02040503050406030204" pitchFamily="18" charset="0"/>
                <a:ea typeface="Cambria" panose="02040503050406030204" pitchFamily="18" charset="0"/>
              </a:rPr>
              <a:t>Đề</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xuất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góp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phần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giữ</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gìn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di </a:t>
            </a:r>
            <a:r>
              <a:rPr lang="en-US" sz="4000" b="1" dirty="0" err="1">
                <a:solidFill>
                  <a:srgbClr val="0070C0"/>
                </a:solidFill>
                <a:latin typeface="Cambria" panose="02040503050406030204" pitchFamily="18" charset="0"/>
                <a:ea typeface="Cambria" panose="02040503050406030204" pitchFamily="18" charset="0"/>
              </a:rPr>
              <a:t>tích</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custDataLst>
      <p:tags r:id="rId1"/>
    </p:custDataLst>
    <p:extLst>
      <p:ext uri="{BB962C8B-B14F-4D97-AF65-F5344CB8AC3E}">
        <p14:creationId xmlns:p14="http://schemas.microsoft.com/office/powerpoint/2010/main" val="2883697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2154" y="143221"/>
            <a:ext cx="11824133" cy="1171872"/>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077218"/>
          </a:xfrm>
          <a:prstGeom prst="rect">
            <a:avLst/>
          </a:prstGeom>
          <a:noFill/>
        </p:spPr>
        <p:txBody>
          <a:bodyPr wrap="square" rtlCol="0">
            <a:spAutoFit/>
          </a:bodyPr>
          <a:lstStyle/>
          <a:p>
            <a:pPr lvl="0" algn="ct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Đề xuất một số việc nên làm và không nên làm để góp phần gìn giữ và phát huy giá trị của Văn Miếu - Quốc Tử Giám.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AA92A881-50B5-25C2-623F-937DA2947E06}"/>
              </a:ext>
            </a:extLst>
          </p:cNvPr>
          <p:cNvGraphicFramePr>
            <a:graphicFrameLocks noGrp="1"/>
          </p:cNvGraphicFramePr>
          <p:nvPr>
            <p:extLst>
              <p:ext uri="{D42A27DB-BD31-4B8C-83A1-F6EECF244321}">
                <p14:modId xmlns:p14="http://schemas.microsoft.com/office/powerpoint/2010/main" val="2159457442"/>
              </p:ext>
            </p:extLst>
          </p:nvPr>
        </p:nvGraphicFramePr>
        <p:xfrm>
          <a:off x="595901" y="1756881"/>
          <a:ext cx="11065268" cy="4818580"/>
        </p:xfrm>
        <a:graphic>
          <a:graphicData uri="http://schemas.openxmlformats.org/drawingml/2006/table">
            <a:tbl>
              <a:tblPr firstRow="1" firstCol="1" bandRow="1">
                <a:tableStyleId>{5C22544A-7EE6-4342-B048-85BDC9FD1C3A}</a:tableStyleId>
              </a:tblPr>
              <a:tblGrid>
                <a:gridCol w="5532634">
                  <a:extLst>
                    <a:ext uri="{9D8B030D-6E8A-4147-A177-3AD203B41FA5}">
                      <a16:colId xmlns:a16="http://schemas.microsoft.com/office/drawing/2014/main" val="161953462"/>
                    </a:ext>
                  </a:extLst>
                </a:gridCol>
                <a:gridCol w="5532634">
                  <a:extLst>
                    <a:ext uri="{9D8B030D-6E8A-4147-A177-3AD203B41FA5}">
                      <a16:colId xmlns:a16="http://schemas.microsoft.com/office/drawing/2014/main" val="4169275478"/>
                    </a:ext>
                  </a:extLst>
                </a:gridCol>
              </a:tblGrid>
              <a:tr h="877413">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Không 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82013302"/>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6376647"/>
                  </a:ext>
                </a:extLst>
              </a:tr>
              <a:tr h="877413">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4463845"/>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5988603"/>
                  </a:ext>
                </a:extLst>
              </a:tr>
              <a:tr h="1308928">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9934874"/>
                  </a:ext>
                </a:extLst>
              </a:tr>
            </a:tbl>
          </a:graphicData>
        </a:graphic>
      </p:graphicFrame>
      <p:sp>
        <p:nvSpPr>
          <p:cNvPr id="8" name="TextBox 7">
            <a:extLst>
              <a:ext uri="{FF2B5EF4-FFF2-40B4-BE49-F238E27FC236}">
                <a16:creationId xmlns:a16="http://schemas.microsoft.com/office/drawing/2014/main" id="{D2DC81F2-6EAC-952E-63E7-16C36F5C43F6}"/>
              </a:ext>
            </a:extLst>
          </p:cNvPr>
          <p:cNvSpPr txBox="1"/>
          <p:nvPr/>
        </p:nvSpPr>
        <p:spPr>
          <a:xfrm>
            <a:off x="811657" y="2753474"/>
            <a:ext cx="5198723" cy="584775"/>
          </a:xfrm>
          <a:prstGeom prst="rect">
            <a:avLst/>
          </a:prstGeom>
          <a:noFill/>
        </p:spPr>
        <p:txBody>
          <a:bodyPr wrap="square" rtlCol="0">
            <a:spAutoFit/>
          </a:bodyPr>
          <a:lstStyle/>
          <a:p>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Quảng</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bá</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ảnh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khu</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di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tích</a:t>
            </a:r>
            <a:endParaRPr lang="en-US" sz="3200"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9F98F63-7873-C2F7-9D6D-AE74AC12F390}"/>
              </a:ext>
            </a:extLst>
          </p:cNvPr>
          <p:cNvSpPr txBox="1"/>
          <p:nvPr/>
        </p:nvSpPr>
        <p:spPr>
          <a:xfrm>
            <a:off x="801382" y="3657600"/>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Giữ gìn vệ sinh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8789BEF-2260-B1DD-6868-62985936448F}"/>
              </a:ext>
            </a:extLst>
          </p:cNvPr>
          <p:cNvSpPr txBox="1"/>
          <p:nvPr/>
        </p:nvSpPr>
        <p:spPr>
          <a:xfrm>
            <a:off x="791108" y="4541177"/>
            <a:ext cx="5476128"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Tổ chức nhiều cuộc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2D807E1-356A-943A-AA0D-ED41C0316994}"/>
              </a:ext>
            </a:extLst>
          </p:cNvPr>
          <p:cNvSpPr txBox="1"/>
          <p:nvPr/>
        </p:nvSpPr>
        <p:spPr>
          <a:xfrm>
            <a:off x="760285" y="5373383"/>
            <a:ext cx="5476128" cy="1077218"/>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Tuyên truyền giữ gìn bảo vệ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81DDB7E-99F5-02CB-A4CB-8E5A7A1697AA}"/>
              </a:ext>
            </a:extLst>
          </p:cNvPr>
          <p:cNvSpPr txBox="1"/>
          <p:nvPr/>
        </p:nvSpPr>
        <p:spPr>
          <a:xfrm>
            <a:off x="6267235" y="2671281"/>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Làm xấu hình ảnh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B4037D5-5C01-2742-82F3-728C97C55202}"/>
              </a:ext>
            </a:extLst>
          </p:cNvPr>
          <p:cNvSpPr txBox="1"/>
          <p:nvPr/>
        </p:nvSpPr>
        <p:spPr>
          <a:xfrm>
            <a:off x="6267235" y="3667874"/>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Xả rác bừa bãi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6F1E96C-5299-37ED-AD84-6E203D654C11}"/>
              </a:ext>
            </a:extLst>
          </p:cNvPr>
          <p:cNvSpPr txBox="1"/>
          <p:nvPr/>
        </p:nvSpPr>
        <p:spPr>
          <a:xfrm>
            <a:off x="6236413" y="4592548"/>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Giẫm đạp lên cỏ tại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54901776-CE4E-C903-BAAB-1671846D2046}"/>
              </a:ext>
            </a:extLst>
          </p:cNvPr>
          <p:cNvSpPr txBox="1"/>
          <p:nvPr/>
        </p:nvSpPr>
        <p:spPr>
          <a:xfrm>
            <a:off x="6287784" y="5455577"/>
            <a:ext cx="5445304" cy="584775"/>
          </a:xfrm>
          <a:prstGeom prst="rect">
            <a:avLst/>
          </a:prstGeom>
          <a:noFill/>
        </p:spPr>
        <p:txBody>
          <a:bodyPr wrap="square" rtlCol="0">
            <a:spAutoFit/>
          </a:bodyPr>
          <a:lstStyle/>
          <a:p>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Vẽ bậy lên tường tại khu di tích</a:t>
            </a:r>
            <a:endParaRPr lang="en-US" sz="3200"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8755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4" name="Picture 3">
            <a:extLst>
              <a:ext uri="{FF2B5EF4-FFF2-40B4-BE49-F238E27FC236}">
                <a16:creationId xmlns:a16="http://schemas.microsoft.com/office/drawing/2014/main" id="{C514FCBE-373F-D6BC-B59A-0DE0424B1B1D}"/>
              </a:ext>
            </a:extLst>
          </p:cNvPr>
          <p:cNvPicPr>
            <a:picLocks noChangeAspect="1"/>
          </p:cNvPicPr>
          <p:nvPr/>
        </p:nvPicPr>
        <p:blipFill>
          <a:blip r:embed="rId8"/>
          <a:stretch>
            <a:fillRect/>
          </a:stretch>
        </p:blipFill>
        <p:spPr>
          <a:xfrm>
            <a:off x="1946413" y="1704691"/>
            <a:ext cx="8504657" cy="3078747"/>
          </a:xfrm>
          <a:prstGeom prst="rect">
            <a:avLst/>
          </a:prstGeom>
        </p:spPr>
      </p:pic>
    </p:spTree>
    <p:custDataLst>
      <p:tags r:id="rId1"/>
    </p:custDataLst>
    <p:extLst>
      <p:ext uri="{BB962C8B-B14F-4D97-AF65-F5344CB8AC3E}">
        <p14:creationId xmlns:p14="http://schemas.microsoft.com/office/powerpoint/2010/main" val="4079895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2219610"/>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590533" y="782667"/>
              <a:ext cx="6085916" cy="221962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Viết đoạn văn ngắn thể hiện suy nghĩ của bản thân về truyền thống hiếu học của dân tộc sau khi học xong bài này và chia sẻ với thầy, cô giáo và các bạn.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326" y="2931579"/>
            <a:ext cx="3926421" cy="3926421"/>
          </a:xfrm>
          <a:prstGeom prst="rect">
            <a:avLst/>
          </a:prstGeom>
        </p:spPr>
      </p:pic>
    </p:spTree>
    <p:custDataLst>
      <p:tags r:id="rId1"/>
    </p:custDataLst>
    <p:extLst>
      <p:ext uri="{BB962C8B-B14F-4D97-AF65-F5344CB8AC3E}">
        <p14:creationId xmlns:p14="http://schemas.microsoft.com/office/powerpoint/2010/main" val="3414408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AF5C29-451C-400A-90CB-D6D07A641965}"/>
              </a:ext>
            </a:extLst>
          </p:cNvPr>
          <p:cNvSpPr/>
          <p:nvPr/>
        </p:nvSpPr>
        <p:spPr>
          <a:xfrm>
            <a:off x="4140977" y="628683"/>
            <a:ext cx="39100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prstClr val="black"/>
                  </a:solidFill>
                </a:ln>
                <a:solidFill>
                  <a:srgbClr val="FFC000"/>
                </a:solidFill>
                <a:effectLst/>
                <a:uLnTx/>
                <a:uFillTx/>
                <a:latin typeface="Calibri" panose="020F0502020204030204" pitchFamily="34" charset="0"/>
                <a:cs typeface="Calibri" panose="020F0502020204030204" pitchFamily="34" charset="0"/>
              </a:rPr>
              <a:t>DẶN DÒ </a:t>
            </a:r>
          </a:p>
        </p:txBody>
      </p:sp>
      <p:sp>
        <p:nvSpPr>
          <p:cNvPr id="3" name="Rectangle 2">
            <a:extLst>
              <a:ext uri="{FF2B5EF4-FFF2-40B4-BE49-F238E27FC236}">
                <a16:creationId xmlns:a16="http://schemas.microsoft.com/office/drawing/2014/main" id="{F138F724-38FE-4AD8-8579-CF53D53A5E95}"/>
              </a:ext>
            </a:extLst>
          </p:cNvPr>
          <p:cNvSpPr/>
          <p:nvPr/>
        </p:nvSpPr>
        <p:spPr>
          <a:xfrm>
            <a:off x="2204415" y="2402017"/>
            <a:ext cx="8994627"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ln w="0"/>
                <a:solidFill>
                  <a:srgbClr val="E55827"/>
                </a:solidFill>
                <a:latin typeface="Calibri" panose="020F0502020204030204" pitchFamily="34" charset="0"/>
                <a:cs typeface="Calibri" panose="020F0502020204030204" pitchFamily="34" charset="0"/>
              </a:rPr>
              <a:t>Ôn</a:t>
            </a:r>
            <a:r>
              <a:rPr lang="en-US" sz="4800" b="1" dirty="0">
                <a:ln w="0"/>
                <a:solidFill>
                  <a:srgbClr val="E55827"/>
                </a:solidFill>
                <a:latin typeface="Calibri" panose="020F0502020204030204" pitchFamily="34" charset="0"/>
                <a:cs typeface="Calibri" panose="020F0502020204030204" pitchFamily="34" charset="0"/>
              </a:rPr>
              <a:t> </a:t>
            </a:r>
            <a:r>
              <a:rPr lang="en-US" sz="4800" b="1" dirty="0" err="1">
                <a:ln w="0"/>
                <a:solidFill>
                  <a:srgbClr val="E55827"/>
                </a:solidFill>
                <a:latin typeface="Calibri" panose="020F0502020204030204" pitchFamily="34" charset="0"/>
                <a:cs typeface="Calibri" panose="020F0502020204030204" pitchFamily="34" charset="0"/>
              </a:rPr>
              <a:t>lại</a:t>
            </a:r>
            <a:r>
              <a:rPr lang="en-US" sz="4800" b="1" dirty="0">
                <a:ln w="0"/>
                <a:solidFill>
                  <a:srgbClr val="E55827"/>
                </a:solidFill>
                <a:latin typeface="Calibri" panose="020F0502020204030204" pitchFamily="34" charset="0"/>
                <a:cs typeface="Calibri" panose="020F0502020204030204" pitchFamily="34" charset="0"/>
              </a:rPr>
              <a:t> </a:t>
            </a:r>
            <a:r>
              <a:rPr lang="en-US" sz="4800" b="1" dirty="0" err="1">
                <a:ln w="0"/>
                <a:solidFill>
                  <a:srgbClr val="E55827"/>
                </a:solidFill>
                <a:latin typeface="Calibri" panose="020F0502020204030204" pitchFamily="34" charset="0"/>
                <a:cs typeface="Calibri" panose="020F0502020204030204" pitchFamily="34" charset="0"/>
              </a:rPr>
              <a:t>nội</a:t>
            </a:r>
            <a:r>
              <a:rPr lang="en-US" sz="4800" b="1" dirty="0">
                <a:ln w="0"/>
                <a:solidFill>
                  <a:srgbClr val="E55827"/>
                </a:solidFill>
                <a:latin typeface="Calibri" panose="020F0502020204030204" pitchFamily="34" charset="0"/>
                <a:cs typeface="Calibri" panose="020F0502020204030204" pitchFamily="34" charset="0"/>
              </a:rPr>
              <a:t> dung </a:t>
            </a:r>
            <a:r>
              <a:rPr lang="en-US" sz="4800" b="1" dirty="0" err="1">
                <a:ln w="0"/>
                <a:solidFill>
                  <a:srgbClr val="E55827"/>
                </a:solidFill>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w="0"/>
              <a:solidFill>
                <a:srgbClr val="E55827"/>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5F97300-B7F7-4711-A641-412E8A2D8656}"/>
              </a:ext>
            </a:extLst>
          </p:cNvPr>
          <p:cNvSpPr txBox="1"/>
          <p:nvPr/>
        </p:nvSpPr>
        <p:spPr>
          <a:xfrm>
            <a:off x="2204415" y="3522090"/>
            <a:ext cx="98406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Chuẩn</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noProof="0" dirty="0" err="1">
                <a:ln w="0"/>
                <a:solidFill>
                  <a:srgbClr val="E55827"/>
                </a:solidFill>
                <a:effectLst/>
                <a:uLnTx/>
                <a:uFillTx/>
                <a:latin typeface="Calibri" panose="020F0502020204030204" pitchFamily="34" charset="0"/>
                <a:ea typeface="Microsoft YaHei"/>
                <a:cs typeface="Calibri" panose="020F0502020204030204" pitchFamily="34" charset="0"/>
              </a:rPr>
              <a:t>bị</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noProof="0" dirty="0" err="1">
                <a:ln w="0"/>
                <a:solidFill>
                  <a:srgbClr val="E55827"/>
                </a:solidFill>
                <a:effectLst/>
                <a:uLnTx/>
                <a:uFillTx/>
                <a:latin typeface="Calibri" panose="020F0502020204030204" pitchFamily="34" charset="0"/>
                <a:ea typeface="Microsoft YaHei"/>
                <a:cs typeface="Calibri" panose="020F0502020204030204" pitchFamily="34" charset="0"/>
              </a:rPr>
              <a:t>bài</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14</a:t>
            </a:r>
            <a:endParaRPr kumimoji="0" lang="en-US" sz="3600" b="1" i="0" u="none" strike="noStrike" kern="120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endParaRPr>
          </a:p>
        </p:txBody>
      </p:sp>
      <p:pic>
        <p:nvPicPr>
          <p:cNvPr id="6146" name="Picture 2">
            <a:extLst>
              <a:ext uri="{FF2B5EF4-FFF2-40B4-BE49-F238E27FC236}">
                <a16:creationId xmlns:a16="http://schemas.microsoft.com/office/drawing/2014/main" id="{B1CBDD47-4808-4F9F-9010-A5958A7D09B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59411" y="2224013"/>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83A62BB-5559-4240-818C-4F6912AA7F2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59411" y="3411017"/>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vector graphics, toy, doll&#10;&#10;Description automatically generated">
            <a:extLst>
              <a:ext uri="{FF2B5EF4-FFF2-40B4-BE49-F238E27FC236}">
                <a16:creationId xmlns:a16="http://schemas.microsoft.com/office/drawing/2014/main" id="{A648F847-90CE-4A68-AA3E-7B49A3DB873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79638" y="4143983"/>
            <a:ext cx="3906920" cy="3180543"/>
          </a:xfrm>
          <a:prstGeom prst="rect">
            <a:avLst/>
          </a:prstGeom>
        </p:spPr>
      </p:pic>
    </p:spTree>
    <p:custDataLst>
      <p:tags r:id="rId1"/>
    </p:custDataLst>
    <p:extLst>
      <p:ext uri="{BB962C8B-B14F-4D97-AF65-F5344CB8AC3E}">
        <p14:creationId xmlns:p14="http://schemas.microsoft.com/office/powerpoint/2010/main" val="3368183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00"/>
                            </p:stCondLst>
                            <p:childTnLst>
                              <p:par>
                                <p:cTn id="13" presetID="14" presetClass="entr" presetSubtype="1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randombar(horizontal)">
                                      <p:cBhvr>
                                        <p:cTn id="15" dur="500"/>
                                        <p:tgtEl>
                                          <p:spTgt spid="6146"/>
                                        </p:tgtEl>
                                      </p:cBhvr>
                                    </p:animEffect>
                                  </p:childTnLst>
                                </p:cTn>
                              </p:par>
                            </p:childTnLst>
                          </p:cTn>
                        </p:par>
                        <p:par>
                          <p:cTn id="16" fill="hold">
                            <p:stCondLst>
                              <p:cond delay="12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17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20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060" y="2950590"/>
            <a:ext cx="10297946" cy="428415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5"/>
          <a:stretch>
            <a:fillRect/>
          </a:stretch>
        </p:blipFill>
        <p:spPr>
          <a:xfrm>
            <a:off x="113016" y="1403963"/>
            <a:ext cx="12192000" cy="1645920"/>
          </a:xfrm>
          <a:prstGeom prst="rect">
            <a:avLst/>
          </a:prstGeom>
        </p:spPr>
      </p:pic>
    </p:spTree>
    <p:custDataLst>
      <p:tags r:id="rId1"/>
    </p:custDataLst>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B85CB8D3-1BCC-83C3-BE03-58357F866939}"/>
              </a:ext>
            </a:extLst>
          </p:cNvPr>
          <p:cNvPicPr>
            <a:picLocks noChangeAspect="1"/>
          </p:cNvPicPr>
          <p:nvPr/>
        </p:nvPicPr>
        <p:blipFill>
          <a:blip r:embed="rId8"/>
          <a:stretch>
            <a:fillRect/>
          </a:stretch>
        </p:blipFill>
        <p:spPr>
          <a:xfrm>
            <a:off x="2333350" y="1959200"/>
            <a:ext cx="8260796" cy="3078747"/>
          </a:xfrm>
          <a:prstGeom prst="rect">
            <a:avLst/>
          </a:prstGeom>
        </p:spPr>
      </p:pic>
    </p:spTree>
    <p:custDataLst>
      <p:tags r:id="rId1"/>
    </p:custDataLst>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4"/>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5"/>
          <a:stretch>
            <a:fillRect/>
          </a:stretch>
        </p:blipFill>
        <p:spPr>
          <a:xfrm>
            <a:off x="681439" y="341306"/>
            <a:ext cx="3913971" cy="1603387"/>
          </a:xfrm>
          <a:prstGeom prst="rect">
            <a:avLst/>
          </a:prstGeom>
        </p:spPr>
      </p:pic>
    </p:spTree>
    <p:custDataLst>
      <p:tags r:id="rId1"/>
    </p:custDataLst>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4"/>
          <a:srcRect b="21821"/>
          <a:stretch/>
        </p:blipFill>
        <p:spPr>
          <a:xfrm>
            <a:off x="-16598" y="-70294"/>
            <a:ext cx="12191999" cy="6353108"/>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6">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7">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9">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0">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11">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2">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3">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4">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5">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6">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7">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8"/>
          <a:stretch>
            <a:fillRect/>
          </a:stretch>
        </p:blipFill>
        <p:spPr>
          <a:xfrm>
            <a:off x="1125971" y="1698286"/>
            <a:ext cx="9906859" cy="1774090"/>
          </a:xfrm>
          <a:prstGeom prst="rect">
            <a:avLst/>
          </a:prstGeom>
        </p:spPr>
      </p:pic>
    </p:spTree>
    <p:custDataLst>
      <p:tags r:id="rId1"/>
    </p:custDataLst>
    <p:extLst>
      <p:ext uri="{BB962C8B-B14F-4D97-AF65-F5344CB8AC3E}">
        <p14:creationId xmlns:p14="http://schemas.microsoft.com/office/powerpoint/2010/main" val="149187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6"/>
          <a:srcRect b="21821"/>
          <a:stretch/>
        </p:blipFill>
        <p:spPr>
          <a:xfrm>
            <a:off x="-16598" y="-70294"/>
            <a:ext cx="12191999" cy="6353108"/>
          </a:xfrm>
          <a:prstGeom prst="rect">
            <a:avLst/>
          </a:prstGeom>
        </p:spPr>
      </p:pic>
      <p:pic>
        <p:nvPicPr>
          <p:cNvPr id="6" name="16 NK PowerSkills"/>
          <p:cNvPicPr>
            <a:picLocks noChangeAspect="1"/>
          </p:cNvPicPr>
          <p:nvPr/>
        </p:nvPicPr>
        <p:blipFill>
          <a:blip r:embed="rId7">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8">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9">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10">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11">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2">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3">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4">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5">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6">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7">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8">
            <a:clrChange>
              <a:clrFrom>
                <a:srgbClr val="FFFFFF"/>
              </a:clrFrom>
              <a:clrTo>
                <a:srgbClr val="FFFFFF">
                  <a:alpha val="0"/>
                </a:srgbClr>
              </a:clrTo>
            </a:clrChange>
          </a:blip>
          <a:stretch>
            <a:fillRect/>
          </a:stretch>
        </p:blipFill>
        <p:spPr>
          <a:xfrm>
            <a:off x="413068" y="5891402"/>
            <a:ext cx="1547820" cy="1112678"/>
          </a:xfrm>
          <a:prstGeom prst="rect">
            <a:avLst/>
          </a:prstGeom>
        </p:spPr>
      </p:pic>
      <p:sp>
        <p:nvSpPr>
          <p:cNvPr id="98" name="Ghé thăm Fb.com/nkpowerskills">
            <a:hlinkClick r:id="rId19"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20"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1"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2"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pic>
        <p:nvPicPr>
          <p:cNvPr id="2" name="05 NK PowerSkills"/>
          <p:cNvPicPr>
            <a:picLocks noChangeAspect="1"/>
          </p:cNvPicPr>
          <p:nvPr/>
        </p:nvPicPr>
        <p:blipFill rotWithShape="1">
          <a:blip r:embed="rId23">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3">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3">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4">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27" name="01 NK PowerSkills" descr="Káº¿t quáº£ hÃ¬nh áº£nh cho win text gif">
            <a:hlinkClick r:id="rId25"/>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7" action="ppaction://hlinksldjump"/>
            <a:extLst>
              <a:ext uri="{FF2B5EF4-FFF2-40B4-BE49-F238E27FC236}">
                <a16:creationId xmlns:a16="http://schemas.microsoft.com/office/drawing/2014/main" id="{3B302028-8141-2388-F4E2-F9D6D4B77C8E}"/>
              </a:ext>
            </a:extLst>
          </p:cNvPr>
          <p:cNvSpPr/>
          <p:nvPr/>
        </p:nvSpPr>
        <p:spPr>
          <a:xfrm>
            <a:off x="10335802" y="102742"/>
            <a:ext cx="1304818" cy="52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t>Học</a:t>
            </a:r>
            <a:r>
              <a:rPr lang="en-US" b="1" dirty="0"/>
              <a:t> </a:t>
            </a:r>
            <a:r>
              <a:rPr lang="en-US" b="1" dirty="0" err="1"/>
              <a:t>tiếp</a:t>
            </a:r>
            <a:endParaRPr lang="en-US" b="1" dirty="0"/>
          </a:p>
        </p:txBody>
      </p:sp>
    </p:spTree>
    <p:custDataLst>
      <p:tags r:id="rId1"/>
    </p:custDataLst>
    <p:extLst>
      <p:ext uri="{BB962C8B-B14F-4D97-AF65-F5344CB8AC3E}">
        <p14:creationId xmlns:p14="http://schemas.microsoft.com/office/powerpoint/2010/main" val="4106840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subTnLst>
                                    <p:audio>
                                      <p:cMediaNode>
                                        <p:cTn display="0" masterRel="sameClick">
                                          <p:stCondLst>
                                            <p:cond evt="begin" delay="0">
                                              <p:tn val="36"/>
                                            </p:cond>
                                          </p:stCondLst>
                                          <p:endCondLst>
                                            <p:cond evt="onStopAudio" delay="0">
                                              <p:tgtEl>
                                                <p:sldTgt/>
                                              </p:tgtEl>
                                            </p:cond>
                                          </p:endCondLst>
                                        </p:cTn>
                                        <p:tgtEl>
                                          <p:sndTgt r:embed="rId4" name="Am-thanh-phep-thuat-www_nhacchuongvui_com.wav"/>
                                        </p:tgtEl>
                                      </p:cMediaNode>
                                    </p:audio>
                                  </p:subTnLst>
                                </p:cTn>
                              </p:par>
                              <p:par>
                                <p:cTn id="39" presetID="32" presetClass="emph" presetSubtype="0" repeatCount="indefinite" fill="hold" nodeType="withEffect">
                                  <p:stCondLst>
                                    <p:cond delay="0"/>
                                  </p:stCondLst>
                                  <p:childTnLst>
                                    <p:animRot by="120000">
                                      <p:cBhvr>
                                        <p:cTn id="40" dur="200" fill="hold">
                                          <p:stCondLst>
                                            <p:cond delay="0"/>
                                          </p:stCondLst>
                                        </p:cTn>
                                        <p:tgtEl>
                                          <p:spTgt spid="55"/>
                                        </p:tgtEl>
                                        <p:attrNameLst>
                                          <p:attrName>r</p:attrName>
                                        </p:attrNameLst>
                                      </p:cBhvr>
                                    </p:animRot>
                                    <p:animRot by="-240000">
                                      <p:cBhvr>
                                        <p:cTn id="41" dur="400" fill="hold">
                                          <p:stCondLst>
                                            <p:cond delay="400"/>
                                          </p:stCondLst>
                                        </p:cTn>
                                        <p:tgtEl>
                                          <p:spTgt spid="55"/>
                                        </p:tgtEl>
                                        <p:attrNameLst>
                                          <p:attrName>r</p:attrName>
                                        </p:attrNameLst>
                                      </p:cBhvr>
                                    </p:animRot>
                                    <p:animRot by="240000">
                                      <p:cBhvr>
                                        <p:cTn id="42" dur="400" fill="hold">
                                          <p:stCondLst>
                                            <p:cond delay="800"/>
                                          </p:stCondLst>
                                        </p:cTn>
                                        <p:tgtEl>
                                          <p:spTgt spid="55"/>
                                        </p:tgtEl>
                                        <p:attrNameLst>
                                          <p:attrName>r</p:attrName>
                                        </p:attrNameLst>
                                      </p:cBhvr>
                                    </p:animRot>
                                    <p:animRot by="-240000">
                                      <p:cBhvr>
                                        <p:cTn id="43" dur="400" fill="hold">
                                          <p:stCondLst>
                                            <p:cond delay="1200"/>
                                          </p:stCondLst>
                                        </p:cTn>
                                        <p:tgtEl>
                                          <p:spTgt spid="55"/>
                                        </p:tgtEl>
                                        <p:attrNameLst>
                                          <p:attrName>r</p:attrName>
                                        </p:attrNameLst>
                                      </p:cBhvr>
                                    </p:animRot>
                                    <p:animRot by="120000">
                                      <p:cBhvr>
                                        <p:cTn id="44" dur="400" fill="hold">
                                          <p:stCondLst>
                                            <p:cond delay="1600"/>
                                          </p:stCondLst>
                                        </p:cTn>
                                        <p:tgtEl>
                                          <p:spTgt spid="55"/>
                                        </p:tgtEl>
                                        <p:attrNameLst>
                                          <p:attrName>r</p:attrName>
                                        </p:attrNameLst>
                                      </p:cBhvr>
                                    </p:animRot>
                                  </p:childTnLst>
                                </p:cTn>
                              </p:par>
                              <p:par>
                                <p:cTn id="45" presetID="10" presetClass="exit" presetSubtype="0" fill="hold" grpId="0" nodeType="withEffect">
                                  <p:stCondLst>
                                    <p:cond delay="0"/>
                                  </p:stCondLst>
                                  <p:childTnLst>
                                    <p:animEffect transition="out" filter="fade">
                                      <p:cBhvr>
                                        <p:cTn id="46" dur="500"/>
                                        <p:tgtEl>
                                          <p:spTgt spid="98"/>
                                        </p:tgtEl>
                                      </p:cBhvr>
                                    </p:animEffect>
                                    <p:set>
                                      <p:cBhvr>
                                        <p:cTn id="4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8" restart="whenNotActive" fill="hold" evtFilter="cancelBubble" nodeType="interactiveSeq">
                <p:stCondLst>
                  <p:cond evt="onClick" delay="0">
                    <p:tgtEl>
                      <p:spTgt spid="9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4" name="Am-thanh-phep-thuat-www_nhacchuongvui_com.wav"/>
                                        </p:tgtEl>
                                      </p:cMediaNode>
                                    </p:audio>
                                  </p:sub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0"/>
                                        </p:tgtEl>
                                        <p:attrNameLst>
                                          <p:attrName>r</p:attrName>
                                        </p:attrNameLst>
                                      </p:cBhvr>
                                    </p:animRot>
                                    <p:animRot by="-240000">
                                      <p:cBhvr>
                                        <p:cTn id="60" dur="400" fill="hold">
                                          <p:stCondLst>
                                            <p:cond delay="400"/>
                                          </p:stCondLst>
                                        </p:cTn>
                                        <p:tgtEl>
                                          <p:spTgt spid="20"/>
                                        </p:tgtEl>
                                        <p:attrNameLst>
                                          <p:attrName>r</p:attrName>
                                        </p:attrNameLst>
                                      </p:cBhvr>
                                    </p:animRot>
                                    <p:animRot by="240000">
                                      <p:cBhvr>
                                        <p:cTn id="61" dur="400" fill="hold">
                                          <p:stCondLst>
                                            <p:cond delay="800"/>
                                          </p:stCondLst>
                                        </p:cTn>
                                        <p:tgtEl>
                                          <p:spTgt spid="20"/>
                                        </p:tgtEl>
                                        <p:attrNameLst>
                                          <p:attrName>r</p:attrName>
                                        </p:attrNameLst>
                                      </p:cBhvr>
                                    </p:animRot>
                                    <p:animRot by="-240000">
                                      <p:cBhvr>
                                        <p:cTn id="62" dur="400" fill="hold">
                                          <p:stCondLst>
                                            <p:cond delay="1200"/>
                                          </p:stCondLst>
                                        </p:cTn>
                                        <p:tgtEl>
                                          <p:spTgt spid="20"/>
                                        </p:tgtEl>
                                        <p:attrNameLst>
                                          <p:attrName>r</p:attrName>
                                        </p:attrNameLst>
                                      </p:cBhvr>
                                    </p:animRot>
                                    <p:animRot by="120000">
                                      <p:cBhvr>
                                        <p:cTn id="63" dur="400" fill="hold">
                                          <p:stCondLst>
                                            <p:cond delay="1600"/>
                                          </p:stCondLst>
                                        </p:cTn>
                                        <p:tgtEl>
                                          <p:spTgt spid="20"/>
                                        </p:tgtEl>
                                        <p:attrNameLst>
                                          <p:attrName>r</p:attrName>
                                        </p:attrNameLst>
                                      </p:cBhvr>
                                    </p:animRot>
                                  </p:childTnLst>
                                </p:cTn>
                              </p:par>
                              <p:par>
                                <p:cTn id="64" presetID="10" presetClass="exit" presetSubtype="0" fill="hold" grpId="0" nodeType="withEffect">
                                  <p:stCondLst>
                                    <p:cond delay="0"/>
                                  </p:stCondLst>
                                  <p:childTnLst>
                                    <p:animEffect transition="out" filter="fade">
                                      <p:cBhvr>
                                        <p:cTn id="65" dur="500"/>
                                        <p:tgtEl>
                                          <p:spTgt spid="99"/>
                                        </p:tgtEl>
                                      </p:cBhvr>
                                    </p:animEffect>
                                    <p:set>
                                      <p:cBhvr>
                                        <p:cTn id="66"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67" restart="whenNotActive" fill="hold" evtFilter="cancelBubble" nodeType="interactiveSeq">
                <p:stCondLst>
                  <p:cond evt="onClick" delay="0">
                    <p:tgtEl>
                      <p:spTgt spid="10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4"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200" fill="hold">
                                          <p:stCondLst>
                                            <p:cond delay="0"/>
                                          </p:stCondLst>
                                        </p:cTn>
                                        <p:tgtEl>
                                          <p:spTgt spid="48"/>
                                        </p:tgtEl>
                                        <p:attrNameLst>
                                          <p:attrName>r</p:attrName>
                                        </p:attrNameLst>
                                      </p:cBhvr>
                                    </p:animRot>
                                    <p:animRot by="-240000">
                                      <p:cBhvr>
                                        <p:cTn id="79" dur="400" fill="hold">
                                          <p:stCondLst>
                                            <p:cond delay="400"/>
                                          </p:stCondLst>
                                        </p:cTn>
                                        <p:tgtEl>
                                          <p:spTgt spid="48"/>
                                        </p:tgtEl>
                                        <p:attrNameLst>
                                          <p:attrName>r</p:attrName>
                                        </p:attrNameLst>
                                      </p:cBhvr>
                                    </p:animRot>
                                    <p:animRot by="240000">
                                      <p:cBhvr>
                                        <p:cTn id="80" dur="400" fill="hold">
                                          <p:stCondLst>
                                            <p:cond delay="800"/>
                                          </p:stCondLst>
                                        </p:cTn>
                                        <p:tgtEl>
                                          <p:spTgt spid="48"/>
                                        </p:tgtEl>
                                        <p:attrNameLst>
                                          <p:attrName>r</p:attrName>
                                        </p:attrNameLst>
                                      </p:cBhvr>
                                    </p:animRot>
                                    <p:animRot by="-240000">
                                      <p:cBhvr>
                                        <p:cTn id="81" dur="400" fill="hold">
                                          <p:stCondLst>
                                            <p:cond delay="1200"/>
                                          </p:stCondLst>
                                        </p:cTn>
                                        <p:tgtEl>
                                          <p:spTgt spid="48"/>
                                        </p:tgtEl>
                                        <p:attrNameLst>
                                          <p:attrName>r</p:attrName>
                                        </p:attrNameLst>
                                      </p:cBhvr>
                                    </p:animRot>
                                    <p:animRot by="120000">
                                      <p:cBhvr>
                                        <p:cTn id="82" dur="400" fill="hold">
                                          <p:stCondLst>
                                            <p:cond delay="1600"/>
                                          </p:stCondLst>
                                        </p:cTn>
                                        <p:tgtEl>
                                          <p:spTgt spid="48"/>
                                        </p:tgtEl>
                                        <p:attrNameLst>
                                          <p:attrName>r</p:attrName>
                                        </p:attrNameLst>
                                      </p:cBhvr>
                                    </p:animRot>
                                  </p:childTnLst>
                                </p:cTn>
                              </p:par>
                              <p:par>
                                <p:cTn id="83" presetID="10" presetClass="exit" presetSubtype="0" fill="hold" grpId="0" nodeType="withEffect">
                                  <p:stCondLst>
                                    <p:cond delay="0"/>
                                  </p:stCondLst>
                                  <p:childTnLst>
                                    <p:animEffect transition="out" filter="fade">
                                      <p:cBhvr>
                                        <p:cTn id="84" dur="500"/>
                                        <p:tgtEl>
                                          <p:spTgt spid="100"/>
                                        </p:tgtEl>
                                      </p:cBhvr>
                                    </p:animEffect>
                                    <p:set>
                                      <p:cBhvr>
                                        <p:cTn id="85"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6" restart="whenNotActive" fill="hold" evtFilter="cancelBubble" nodeType="interactiveSeq">
                <p:stCondLst>
                  <p:cond evt="onClick" delay="0">
                    <p:tgtEl>
                      <p:spTgt spid="10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4" name="Am-thanh-phep-thuat-www_nhacchuongvui_com.wav"/>
                                        </p:tgtEl>
                                      </p:cMediaNode>
                                    </p:audio>
                                  </p:subTnLst>
                                </p:cTn>
                              </p:par>
                              <p:par>
                                <p:cTn id="96" presetID="32" presetClass="emph" presetSubtype="0" repeatCount="indefinite" fill="hold" nodeType="withEffect">
                                  <p:stCondLst>
                                    <p:cond delay="0"/>
                                  </p:stCondLst>
                                  <p:childTnLst>
                                    <p:animRot by="120000">
                                      <p:cBhvr>
                                        <p:cTn id="97" dur="200" fill="hold">
                                          <p:stCondLst>
                                            <p:cond delay="0"/>
                                          </p:stCondLst>
                                        </p:cTn>
                                        <p:tgtEl>
                                          <p:spTgt spid="17"/>
                                        </p:tgtEl>
                                        <p:attrNameLst>
                                          <p:attrName>r</p:attrName>
                                        </p:attrNameLst>
                                      </p:cBhvr>
                                    </p:animRot>
                                    <p:animRot by="-240000">
                                      <p:cBhvr>
                                        <p:cTn id="98" dur="400" fill="hold">
                                          <p:stCondLst>
                                            <p:cond delay="400"/>
                                          </p:stCondLst>
                                        </p:cTn>
                                        <p:tgtEl>
                                          <p:spTgt spid="17"/>
                                        </p:tgtEl>
                                        <p:attrNameLst>
                                          <p:attrName>r</p:attrName>
                                        </p:attrNameLst>
                                      </p:cBhvr>
                                    </p:animRot>
                                    <p:animRot by="240000">
                                      <p:cBhvr>
                                        <p:cTn id="99" dur="400" fill="hold">
                                          <p:stCondLst>
                                            <p:cond delay="800"/>
                                          </p:stCondLst>
                                        </p:cTn>
                                        <p:tgtEl>
                                          <p:spTgt spid="17"/>
                                        </p:tgtEl>
                                        <p:attrNameLst>
                                          <p:attrName>r</p:attrName>
                                        </p:attrNameLst>
                                      </p:cBhvr>
                                    </p:animRot>
                                    <p:animRot by="-240000">
                                      <p:cBhvr>
                                        <p:cTn id="100" dur="400" fill="hold">
                                          <p:stCondLst>
                                            <p:cond delay="1200"/>
                                          </p:stCondLst>
                                        </p:cTn>
                                        <p:tgtEl>
                                          <p:spTgt spid="17"/>
                                        </p:tgtEl>
                                        <p:attrNameLst>
                                          <p:attrName>r</p:attrName>
                                        </p:attrNameLst>
                                      </p:cBhvr>
                                    </p:animRot>
                                    <p:animRot by="120000">
                                      <p:cBhvr>
                                        <p:cTn id="101" dur="400" fill="hold">
                                          <p:stCondLst>
                                            <p:cond delay="1600"/>
                                          </p:stCondLst>
                                        </p:cTn>
                                        <p:tgtEl>
                                          <p:spTgt spid="17"/>
                                        </p:tgtEl>
                                        <p:attrNameLst>
                                          <p:attrName>r</p:attrName>
                                        </p:attrNameLst>
                                      </p:cBhvr>
                                    </p:animRot>
                                  </p:childTnLst>
                                </p:cTn>
                              </p:par>
                              <p:par>
                                <p:cTn id="102" presetID="10" presetClass="exit" presetSubtype="0" fill="hold" grpId="0" nodeType="withEffect">
                                  <p:stCondLst>
                                    <p:cond delay="0"/>
                                  </p:stCondLst>
                                  <p:childTnLst>
                                    <p:animEffect transition="out" filter="fade">
                                      <p:cBhvr>
                                        <p:cTn id="103" dur="500"/>
                                        <p:tgtEl>
                                          <p:spTgt spid="101"/>
                                        </p:tgtEl>
                                      </p:cBhvr>
                                    </p:animEffect>
                                    <p:set>
                                      <p:cBhvr>
                                        <p:cTn id="104"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05" restart="whenNotActive" fill="hold" evtFilter="cancelBubble" nodeType="interactiveSeq">
                <p:stCondLst>
                  <p:cond evt="onClick" delay="0">
                    <p:tgtEl>
                      <p:spTgt spid="13"/>
                    </p:tgtEl>
                  </p:cond>
                </p:stCondLst>
                <p:endSync evt="end" delay="0">
                  <p:rtn val="all"/>
                </p:endSync>
                <p:childTnLst>
                  <p:par>
                    <p:cTn id="106" fill="hold">
                      <p:stCondLst>
                        <p:cond delay="0"/>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subTnLst>
                                    <p:audio>
                                      <p:cMediaNode>
                                        <p:cTn display="0" masterRel="sameClick">
                                          <p:stCondLst>
                                            <p:cond evt="begin" delay="0">
                                              <p:tn val="10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5"/>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1. Văn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Miếu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được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xây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dựng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năm</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1070</a:t>
            </a:r>
          </a:p>
        </p:txBody>
      </p:sp>
      <p:sp>
        <p:nvSpPr>
          <p:cNvPr id="52" name="Ghé thăm Fb.com/nkpowerskills">
            <a:extLst>
              <a:ext uri="{FF2B5EF4-FFF2-40B4-BE49-F238E27FC236}">
                <a16:creationId xmlns:a16="http://schemas.microsoft.com/office/drawing/2014/main" id="{25093EC3-7410-4B11-9735-09519E06518D}"/>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1078</a:t>
            </a:r>
          </a:p>
        </p:txBody>
      </p:sp>
      <p:sp>
        <p:nvSpPr>
          <p:cNvPr id="54" name="Ghé thăm Fb.com/nkpowerskills">
            <a:extLst>
              <a:ext uri="{FF2B5EF4-FFF2-40B4-BE49-F238E27FC236}">
                <a16:creationId xmlns:a16="http://schemas.microsoft.com/office/drawing/2014/main" id="{12DEA841-8E27-4BE2-9BA0-94582AEBB3F1}"/>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1075</a:t>
            </a:r>
          </a:p>
        </p:txBody>
      </p:sp>
      <p:sp>
        <p:nvSpPr>
          <p:cNvPr id="56" name="Ghé thăm Fb.com/nkpowerskills">
            <a:extLst>
              <a:ext uri="{FF2B5EF4-FFF2-40B4-BE49-F238E27FC236}">
                <a16:creationId xmlns:a16="http://schemas.microsoft.com/office/drawing/2014/main" id="{CDE08EC3-DD0E-4B9B-B270-A481BD92A48E}"/>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1076</a:t>
            </a:r>
          </a:p>
        </p:txBody>
      </p:sp>
      <p:pic>
        <p:nvPicPr>
          <p:cNvPr id="57" name="Picture 56">
            <a:hlinkClick r:id="rId6"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Káº¿t quáº£ hÃ¬nh áº£nh cho wrong icon">
            <a:extLst>
              <a:ext uri="{FF2B5EF4-FFF2-40B4-BE49-F238E27FC236}">
                <a16:creationId xmlns:a16="http://schemas.microsoft.com/office/drawing/2014/main" id="{08BC5E87-68A7-4208-8897-B58BFE6CDB6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wrong icon">
            <a:extLst>
              <a:ext uri="{FF2B5EF4-FFF2-40B4-BE49-F238E27FC236}">
                <a16:creationId xmlns:a16="http://schemas.microsoft.com/office/drawing/2014/main" id="{7ED3D50F-43BA-42C9-995B-59302F6DA96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D289848-D7CF-429F-8468-A124C592989E}"/>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47654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4"/>
                                        </p:tgtEl>
                                        <p:attrNameLst>
                                          <p:attrName>fillcolor</p:attrName>
                                        </p:attrNameLst>
                                      </p:cBhvr>
                                      <p:to>
                                        <a:srgbClr val="FF7C80"/>
                                      </p:to>
                                    </p:animClr>
                                    <p:set>
                                      <p:cBhvr>
                                        <p:cTn id="7" dur="200" fill="hold"/>
                                        <p:tgtEl>
                                          <p:spTgt spid="54"/>
                                        </p:tgtEl>
                                        <p:attrNameLst>
                                          <p:attrName>fill.type</p:attrName>
                                        </p:attrNameLst>
                                      </p:cBhvr>
                                      <p:to>
                                        <p:strVal val="solid"/>
                                      </p:to>
                                    </p:set>
                                    <p:set>
                                      <p:cBhvr>
                                        <p:cTn id="8" dur="200" fill="hold"/>
                                        <p:tgtEl>
                                          <p:spTgt spid="5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4"/>
                  </p:tgtEl>
                </p:cond>
              </p:nextCondLst>
            </p:seq>
            <p:seq concurrent="1" nextAc="seek">
              <p:cTn id="11" restart="whenNotActive" fill="hold" evtFilter="cancelBubble" nodeType="interactiveSeq">
                <p:stCondLst>
                  <p:cond evt="onClick" delay="0">
                    <p:tgtEl>
                      <p:spTgt spid="4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47"/>
                                        </p:tgtEl>
                                        <p:attrNameLst>
                                          <p:attrName>fillcolor</p:attrName>
                                        </p:attrNameLst>
                                      </p:cBhvr>
                                      <p:to>
                                        <a:srgbClr val="00FF00"/>
                                      </p:to>
                                    </p:animClr>
                                    <p:set>
                                      <p:cBhvr>
                                        <p:cTn id="16" dur="200" fill="hold"/>
                                        <p:tgtEl>
                                          <p:spTgt spid="47"/>
                                        </p:tgtEl>
                                        <p:attrNameLst>
                                          <p:attrName>fill.type</p:attrName>
                                        </p:attrNameLst>
                                      </p:cBhvr>
                                      <p:to>
                                        <p:strVal val="solid"/>
                                      </p:to>
                                    </p:set>
                                    <p:set>
                                      <p:cBhvr>
                                        <p:cTn id="17" dur="200" fill="hold"/>
                                        <p:tgtEl>
                                          <p:spTgt spid="4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7"/>
                                        </p:tgtEl>
                                      </p:cBhvr>
                                    </p:animEffect>
                                    <p:animScale>
                                      <p:cBhvr>
                                        <p:cTn id="22" dur="250" autoRev="1" fill="hold"/>
                                        <p:tgtEl>
                                          <p:spTgt spid="57"/>
                                        </p:tgtEl>
                                      </p:cBhvr>
                                      <p:by x="105000" y="105000"/>
                                    </p:animScale>
                                  </p:childTnLst>
                                </p:cTn>
                              </p:par>
                            </p:childTnLst>
                          </p:cTn>
                        </p:par>
                      </p:childTnLst>
                    </p:cTn>
                  </p:par>
                </p:childTnLst>
              </p:cTn>
              <p:nextCondLst>
                <p:cond evt="onClick" delay="0">
                  <p:tgtEl>
                    <p:spTgt spid="47"/>
                  </p:tgtEl>
                </p:cond>
              </p:nextCondLst>
            </p:seq>
            <p:seq concurrent="1" nextAc="seek">
              <p:cTn id="23" restart="whenNotActive" fill="hold" evtFilter="cancelBubble" nodeType="interactiveSeq">
                <p:stCondLst>
                  <p:cond evt="onClick" delay="0">
                    <p:tgtEl>
                      <p:spTgt spid="5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6"/>
                                        </p:tgtEl>
                                        <p:attrNameLst>
                                          <p:attrName>fillcolor</p:attrName>
                                        </p:attrNameLst>
                                      </p:cBhvr>
                                      <p:to>
                                        <a:srgbClr val="FF7C80"/>
                                      </p:to>
                                    </p:animClr>
                                    <p:set>
                                      <p:cBhvr>
                                        <p:cTn id="28" dur="200" fill="hold"/>
                                        <p:tgtEl>
                                          <p:spTgt spid="56"/>
                                        </p:tgtEl>
                                        <p:attrNameLst>
                                          <p:attrName>fill.type</p:attrName>
                                        </p:attrNameLst>
                                      </p:cBhvr>
                                      <p:to>
                                        <p:strVal val="solid"/>
                                      </p:to>
                                    </p:set>
                                    <p:set>
                                      <p:cBhvr>
                                        <p:cTn id="29" dur="200" fill="hold"/>
                                        <p:tgtEl>
                                          <p:spTgt spid="5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2"/>
                                        </p:tgtEl>
                                        <p:attrNameLst>
                                          <p:attrName>fillcolor</p:attrName>
                                        </p:attrNameLst>
                                      </p:cBhvr>
                                      <p:to>
                                        <a:srgbClr val="FF7C80"/>
                                      </p:to>
                                    </p:animClr>
                                    <p:set>
                                      <p:cBhvr>
                                        <p:cTn id="37" dur="200" fill="hold"/>
                                        <p:tgtEl>
                                          <p:spTgt spid="52"/>
                                        </p:tgtEl>
                                        <p:attrNameLst>
                                          <p:attrName>fill.type</p:attrName>
                                        </p:attrNameLst>
                                      </p:cBhvr>
                                      <p:to>
                                        <p:strVal val="solid"/>
                                      </p:to>
                                    </p:set>
                                    <p:set>
                                      <p:cBhvr>
                                        <p:cTn id="38" dur="200" fill="hold"/>
                                        <p:tgtEl>
                                          <p:spTgt spid="5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EFAF510-7459-464A-83C7-F52B0D8E9A18}"/>
              </a:ext>
            </a:extLst>
          </p:cNvPr>
          <p:cNvPicPr>
            <a:picLocks noChangeAspect="1"/>
          </p:cNvPicPr>
          <p:nvPr/>
        </p:nvPicPr>
        <p:blipFill rotWithShape="1">
          <a:blip r:embed="rId5"/>
          <a:srcRect b="1254"/>
          <a:stretch/>
        </p:blipFill>
        <p:spPr>
          <a:xfrm>
            <a:off x="0" y="-1"/>
            <a:ext cx="12192000" cy="6858001"/>
          </a:xfrm>
          <a:prstGeom prst="rect">
            <a:avLst/>
          </a:prstGeom>
        </p:spPr>
      </p:pic>
      <p:sp>
        <p:nvSpPr>
          <p:cNvPr id="47" name="Rectangle: Rounded Corners 46">
            <a:extLst>
              <a:ext uri="{FF2B5EF4-FFF2-40B4-BE49-F238E27FC236}">
                <a16:creationId xmlns:a16="http://schemas.microsoft.com/office/drawing/2014/main" id="{F00A2642-0B3E-4498-9203-E67699A06E5B}"/>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2" name="06 NK PowerSkills">
            <a:extLst>
              <a:ext uri="{FF2B5EF4-FFF2-40B4-BE49-F238E27FC236}">
                <a16:creationId xmlns:a16="http://schemas.microsoft.com/office/drawing/2014/main" id="{BAAEEC2D-A556-4058-B562-5D6EE351C3DD}"/>
              </a:ext>
            </a:extLst>
          </p:cNvPr>
          <p:cNvSpPr txBox="1"/>
          <p:nvPr/>
        </p:nvSpPr>
        <p:spPr>
          <a:xfrm>
            <a:off x="1107462" y="307426"/>
            <a:ext cx="10176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vua</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4" name="Đ Ghé thăm Fb.com/nkpowerskills">
            <a:extLst>
              <a:ext uri="{FF2B5EF4-FFF2-40B4-BE49-F238E27FC236}">
                <a16:creationId xmlns:a16="http://schemas.microsoft.com/office/drawing/2014/main" id="{35BFA479-70E6-4D55-86F9-DD9D4572BD07}"/>
              </a:ext>
            </a:extLst>
          </p:cNvPr>
          <p:cNvSpPr/>
          <p:nvPr/>
        </p:nvSpPr>
        <p:spPr>
          <a:xfrm>
            <a:off x="6745382" y="31275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Lý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Thánh</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Ghé thăm Fb.com/nkpowerskills">
            <a:extLst>
              <a:ext uri="{FF2B5EF4-FFF2-40B4-BE49-F238E27FC236}">
                <a16:creationId xmlns:a16="http://schemas.microsoft.com/office/drawing/2014/main" id="{0F5828FD-392F-4ABD-B618-72EC25B38A09}"/>
              </a:ext>
            </a:extLst>
          </p:cNvPr>
          <p:cNvSpPr/>
          <p:nvPr/>
        </p:nvSpPr>
        <p:spPr>
          <a:xfrm>
            <a:off x="1107462"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Ghé thăm Fb.com/nkpowerskills">
            <a:extLst>
              <a:ext uri="{FF2B5EF4-FFF2-40B4-BE49-F238E27FC236}">
                <a16:creationId xmlns:a16="http://schemas.microsoft.com/office/drawing/2014/main" id="{55CF9F98-F570-4CDA-B16C-5A892A56325F}"/>
              </a:ext>
            </a:extLst>
          </p:cNvPr>
          <p:cNvSpPr/>
          <p:nvPr/>
        </p:nvSpPr>
        <p:spPr>
          <a:xfrm>
            <a:off x="6736235"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Thái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Tổ</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8" name="Ghé thăm Fb.com/nkpowerskills">
            <a:extLst>
              <a:ext uri="{FF2B5EF4-FFF2-40B4-BE49-F238E27FC236}">
                <a16:creationId xmlns:a16="http://schemas.microsoft.com/office/drawing/2014/main" id="{91B36A7F-503C-4412-8122-0A3911EDDF1C}"/>
              </a:ext>
            </a:extLst>
          </p:cNvPr>
          <p:cNvSpPr/>
          <p:nvPr/>
        </p:nvSpPr>
        <p:spPr>
          <a:xfrm>
            <a:off x="1107462" y="3139466"/>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Lý Thái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9" name="Picture 58">
            <a:hlinkClick r:id="rId6" action="ppaction://hlinksldjump"/>
            <a:extLst>
              <a:ext uri="{FF2B5EF4-FFF2-40B4-BE49-F238E27FC236}">
                <a16:creationId xmlns:a16="http://schemas.microsoft.com/office/drawing/2014/main" id="{C2E9631E-9A04-4168-AB71-FCC03DEA2DA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60" name="Picture 4" descr="Káº¿t quáº£ hÃ¬nh áº£nh cho right icon">
            <a:extLst>
              <a:ext uri="{FF2B5EF4-FFF2-40B4-BE49-F238E27FC236}">
                <a16:creationId xmlns:a16="http://schemas.microsoft.com/office/drawing/2014/main" id="{2CBA9299-787C-443E-878A-488B77E553E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1066667" y="35686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52BB485-2679-4945-B56B-6E59F865CAC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31152" y="493441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wrong icon">
            <a:extLst>
              <a:ext uri="{FF2B5EF4-FFF2-40B4-BE49-F238E27FC236}">
                <a16:creationId xmlns:a16="http://schemas.microsoft.com/office/drawing/2014/main" id="{20F63627-C7E8-4ADC-8B0A-4F302334966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35128" y="35544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wrong icon">
            <a:extLst>
              <a:ext uri="{FF2B5EF4-FFF2-40B4-BE49-F238E27FC236}">
                <a16:creationId xmlns:a16="http://schemas.microsoft.com/office/drawing/2014/main" id="{F79B237D-35C5-468C-900D-BC20F176F752}"/>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1066699" y="4918904"/>
            <a:ext cx="952912" cy="952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20948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7"/>
                                        </p:tgtEl>
                                        <p:attrNameLst>
                                          <p:attrName>fillcolor</p:attrName>
                                        </p:attrNameLst>
                                      </p:cBhvr>
                                      <p:to>
                                        <a:srgbClr val="FF7C80"/>
                                      </p:to>
                                    </p:animClr>
                                    <p:set>
                                      <p:cBhvr>
                                        <p:cTn id="7" dur="200" fill="hold"/>
                                        <p:tgtEl>
                                          <p:spTgt spid="57"/>
                                        </p:tgtEl>
                                        <p:attrNameLst>
                                          <p:attrName>fill.type</p:attrName>
                                        </p:attrNameLst>
                                      </p:cBhvr>
                                      <p:to>
                                        <p:strVal val="solid"/>
                                      </p:to>
                                    </p:set>
                                    <p:set>
                                      <p:cBhvr>
                                        <p:cTn id="8" dur="200" fill="hold"/>
                                        <p:tgtEl>
                                          <p:spTgt spid="5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11" restart="whenNotActive" fill="hold" evtFilter="cancelBubble" nodeType="interactiveSeq">
                <p:stCondLst>
                  <p:cond evt="onClick" delay="0">
                    <p:tgtEl>
                      <p:spTgt spid="5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4"/>
                                        </p:tgtEl>
                                        <p:attrNameLst>
                                          <p:attrName>fillcolor</p:attrName>
                                        </p:attrNameLst>
                                      </p:cBhvr>
                                      <p:to>
                                        <a:srgbClr val="00FF00"/>
                                      </p:to>
                                    </p:animClr>
                                    <p:set>
                                      <p:cBhvr>
                                        <p:cTn id="16" dur="200" fill="hold"/>
                                        <p:tgtEl>
                                          <p:spTgt spid="54"/>
                                        </p:tgtEl>
                                        <p:attrNameLst>
                                          <p:attrName>fill.type</p:attrName>
                                        </p:attrNameLst>
                                      </p:cBhvr>
                                      <p:to>
                                        <p:strVal val="solid"/>
                                      </p:to>
                                    </p:set>
                                    <p:set>
                                      <p:cBhvr>
                                        <p:cTn id="17" dur="200" fill="hold"/>
                                        <p:tgtEl>
                                          <p:spTgt spid="5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9"/>
                                        </p:tgtEl>
                                      </p:cBhvr>
                                    </p:animEffect>
                                    <p:animScale>
                                      <p:cBhvr>
                                        <p:cTn id="22" dur="250" autoRev="1" fill="hold"/>
                                        <p:tgtEl>
                                          <p:spTgt spid="59"/>
                                        </p:tgtEl>
                                      </p:cBhvr>
                                      <p:by x="105000" y="105000"/>
                                    </p:animScale>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8"/>
                                        </p:tgtEl>
                                        <p:attrNameLst>
                                          <p:attrName>fillcolor</p:attrName>
                                        </p:attrNameLst>
                                      </p:cBhvr>
                                      <p:to>
                                        <a:srgbClr val="FF7C80"/>
                                      </p:to>
                                    </p:animClr>
                                    <p:set>
                                      <p:cBhvr>
                                        <p:cTn id="28" dur="200" fill="hold"/>
                                        <p:tgtEl>
                                          <p:spTgt spid="58"/>
                                        </p:tgtEl>
                                        <p:attrNameLst>
                                          <p:attrName>fill.type</p:attrName>
                                        </p:attrNameLst>
                                      </p:cBhvr>
                                      <p:to>
                                        <p:strVal val="solid"/>
                                      </p:to>
                                    </p:set>
                                    <p:set>
                                      <p:cBhvr>
                                        <p:cTn id="29" dur="200" fill="hold"/>
                                        <p:tgtEl>
                                          <p:spTgt spid="5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6"/>
                                        </p:tgtEl>
                                        <p:attrNameLst>
                                          <p:attrName>fillcolor</p:attrName>
                                        </p:attrNameLst>
                                      </p:cBhvr>
                                      <p:to>
                                        <a:srgbClr val="FF7C80"/>
                                      </p:to>
                                    </p:animClr>
                                    <p:set>
                                      <p:cBhvr>
                                        <p:cTn id="37" dur="200" fill="hold"/>
                                        <p:tgtEl>
                                          <p:spTgt spid="56"/>
                                        </p:tgtEl>
                                        <p:attrNameLst>
                                          <p:attrName>fill.type</p:attrName>
                                        </p:attrNameLst>
                                      </p:cBhvr>
                                      <p:to>
                                        <p:strVal val="solid"/>
                                      </p:to>
                                    </p:set>
                                    <p:set>
                                      <p:cBhvr>
                                        <p:cTn id="38" dur="200" fill="hold"/>
                                        <p:tgtEl>
                                          <p:spTgt spid="5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35CB1E1-56EC-41A8-9F0F-D3E91EFA9978}"/>
              </a:ext>
            </a:extLst>
          </p:cNvPr>
          <p:cNvPicPr>
            <a:picLocks noChangeAspect="1"/>
          </p:cNvPicPr>
          <p:nvPr/>
        </p:nvPicPr>
        <p:blipFill rotWithShape="1">
          <a:blip r:embed="rId5"/>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1FC59D1D-7FF8-49A3-9775-44D9881054C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D909548-850D-4ADC-B4FC-EC272939890B}"/>
              </a:ext>
            </a:extLst>
          </p:cNvPr>
          <p:cNvSpPr txBox="1"/>
          <p:nvPr/>
        </p:nvSpPr>
        <p:spPr>
          <a:xfrm>
            <a:off x="1631444" y="718392"/>
            <a:ext cx="9783145"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N</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ơi học tập của các hoàng tử, con gia đình quý tộc, quan lại và những người giỏi trong nước</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4D7B22B7-BDC6-4FC8-9C22-3BA617CB7EA1}"/>
              </a:ext>
            </a:extLst>
          </p:cNvPr>
          <p:cNvSpPr/>
          <p:nvPr/>
        </p:nvSpPr>
        <p:spPr>
          <a:xfrm>
            <a:off x="6765777"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946A6702-24C3-4A72-B4DD-1DC723045C02}"/>
              </a:ext>
            </a:extLst>
          </p:cNvPr>
          <p:cNvSpPr/>
          <p:nvPr/>
        </p:nvSpPr>
        <p:spPr>
          <a:xfrm>
            <a:off x="6765777" y="31009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EBC8B83C-6FA7-4E61-997C-9D935509B50D}"/>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Hoàng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Thành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70B7EE50-BD5F-4734-9D40-7788F40019D1}"/>
              </a:ext>
            </a:extLst>
          </p:cNvPr>
          <p:cNvSpPr/>
          <p:nvPr/>
        </p:nvSpPr>
        <p:spPr>
          <a:xfrm>
            <a:off x="1099410" y="458418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Bia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DAAA294E-45B8-4F3A-8A13-1B64777542E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E8C7CC7C-493F-4533-9620-DBAA4E732F5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1087062"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F5F38AA9-7A05-430C-BA26-E707AB43DF7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1089467" y="350656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3216A205-6FFD-4732-8474-1851409AE4D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7076" y="49991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63D4A7B2-8B91-4C9D-9B5F-23FB5B802C3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49398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FAA7391-3C52-423E-ACB0-6077664372AC}"/>
              </a:ext>
            </a:extLst>
          </p:cNvPr>
          <p:cNvPicPr>
            <a:picLocks noChangeAspect="1"/>
          </p:cNvPicPr>
          <p:nvPr/>
        </p:nvPicPr>
        <p:blipFill rotWithShape="1">
          <a:blip r:embed="rId5"/>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D48C63C2-3763-4FB2-BE2E-DE8C38079CAC}"/>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99DA8C1-76E2-42C5-A44B-34EDDC8A4A6C}"/>
              </a:ext>
            </a:extLst>
          </p:cNvPr>
          <p:cNvSpPr txBox="1"/>
          <p:nvPr/>
        </p:nvSpPr>
        <p:spPr>
          <a:xfrm>
            <a:off x="1107462" y="307426"/>
            <a:ext cx="10176387"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Bia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tiến</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sĩ</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K</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hắc tên những người đỗ tiến sĩ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thời</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03586F24-9CB2-47B2-8A73-D3B7C001DF83}"/>
              </a:ext>
            </a:extLst>
          </p:cNvPr>
          <p:cNvSpPr/>
          <p:nvPr/>
        </p:nvSpPr>
        <p:spPr>
          <a:xfrm>
            <a:off x="1124661"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3D36A8EA-E5EC-4B9E-AF8A-4B5EA5291567}"/>
              </a:ext>
            </a:extLst>
          </p:cNvPr>
          <p:cNvSpPr/>
          <p:nvPr/>
        </p:nvSpPr>
        <p:spPr>
          <a:xfrm>
            <a:off x="6472107"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AFC6A878-C3A4-421D-9507-FD31055113CA}"/>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43A2DDAE-9ADD-4692-8996-744F5FDBE842}"/>
              </a:ext>
            </a:extLst>
          </p:cNvPr>
          <p:cNvSpPr/>
          <p:nvPr/>
        </p:nvSpPr>
        <p:spPr>
          <a:xfrm>
            <a:off x="6480159" y="460651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1FC5E2A0-12FD-4EA7-93F5-E00F11B4807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0B54BA80-B247-4525-B8D2-99EBE4D0BC0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45946"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91B7F210-44A7-4B3A-AF86-7BD3743F409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95797" y="35473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BD27C6B0-A3CD-4C21-9DE4-DCD0897F88A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807825" y="50215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078178D9-7968-4232-972A-F20820FCF4D8}"/>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8455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24" y="60680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sp>
        <p:nvSpPr>
          <p:cNvPr id="8" name="Rectangle 7">
            <a:extLst>
              <a:ext uri="{FF2B5EF4-FFF2-40B4-BE49-F238E27FC236}">
                <a16:creationId xmlns:a16="http://schemas.microsoft.com/office/drawing/2014/main" id="{9FFEBAC8-F4AE-4A35-B4C9-C587667F564E}"/>
              </a:ext>
            </a:extLst>
          </p:cNvPr>
          <p:cNvSpPr/>
          <p:nvPr/>
        </p:nvSpPr>
        <p:spPr>
          <a:xfrm>
            <a:off x="3292685" y="2042678"/>
            <a:ext cx="617348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rPr>
              <a:t>KHÁM</a:t>
            </a:r>
            <a:r>
              <a:rPr kumimoji="0" lang="en-US" sz="9600" b="0" i="0" u="none" strike="noStrike" kern="1200" cap="none" spc="0" normalizeH="0" noProof="0" dirty="0">
                <a:ln w="0"/>
                <a:solidFill>
                  <a:srgbClr val="00B050"/>
                </a:solidFill>
                <a:effectLst/>
                <a:uLnTx/>
                <a:uFillTx/>
                <a:latin typeface="iCiel Cadena" panose="02000503000000020004" pitchFamily="2" charset="0"/>
                <a:ea typeface="+mn-ea"/>
                <a:cs typeface="+mn-cs"/>
              </a:rPr>
              <a:t> PHÁ</a:t>
            </a:r>
            <a:endPar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endParaRPr>
          </a:p>
        </p:txBody>
      </p:sp>
      <p:pic>
        <p:nvPicPr>
          <p:cNvPr id="9" name="图片 2">
            <a:extLst>
              <a:ext uri="{FF2B5EF4-FFF2-40B4-BE49-F238E27FC236}">
                <a16:creationId xmlns:a16="http://schemas.microsoft.com/office/drawing/2014/main" id="{3FCB7021-1A36-4B3F-91CC-26BC335208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4795" y="3802073"/>
            <a:ext cx="7312776" cy="3655072"/>
          </a:xfrm>
          <a:prstGeom prst="rect">
            <a:avLst/>
          </a:prstGeom>
        </p:spPr>
      </p:pic>
    </p:spTree>
    <p:custDataLst>
      <p:tags r:id="rId1"/>
    </p:custDataLst>
    <p:extLst>
      <p:ext uri="{BB962C8B-B14F-4D97-AF65-F5344CB8AC3E}">
        <p14:creationId xmlns:p14="http://schemas.microsoft.com/office/powerpoint/2010/main" val="1349372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6002F4F-5CE1-41BD-8E0D-DAF67AB9139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W6{ED58EAB1-D586-4253-96CA-F165DCEC8EFD}&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 BÀI 13. VĂN MIẾU – QUỐC TỬ GIÁM"/>
</p:tagLst>
</file>

<file path=ppt/tags/tag10.xml><?xml version="1.0" encoding="utf-8"?>
<p:tagLst xmlns:a="http://schemas.openxmlformats.org/drawingml/2006/main" xmlns:r="http://schemas.openxmlformats.org/officeDocument/2006/relationships" xmlns:p="http://schemas.openxmlformats.org/presentationml/2006/main">
  <p:tag name="GENSWF_SLIDE_UID" val="{25C771EF-0063-4EAD-A262-F9587ED5B19F}:286"/>
</p:tagLst>
</file>

<file path=ppt/tags/tag11.xml><?xml version="1.0" encoding="utf-8"?>
<p:tagLst xmlns:a="http://schemas.openxmlformats.org/drawingml/2006/main" xmlns:r="http://schemas.openxmlformats.org/officeDocument/2006/relationships" xmlns:p="http://schemas.openxmlformats.org/presentationml/2006/main">
  <p:tag name="GENSWF_SLIDE_UID" val="{5280ED9A-247E-4AE5-8ADB-95991AFE16B0}:312"/>
</p:tagLst>
</file>

<file path=ppt/tags/tag12.xml><?xml version="1.0" encoding="utf-8"?>
<p:tagLst xmlns:a="http://schemas.openxmlformats.org/drawingml/2006/main" xmlns:r="http://schemas.openxmlformats.org/officeDocument/2006/relationships" xmlns:p="http://schemas.openxmlformats.org/presentationml/2006/main">
  <p:tag name="GENSWF_SLIDE_UID" val="{E4793972-B0CA-45F0-9884-F386CAB54225}:288"/>
</p:tagLst>
</file>

<file path=ppt/tags/tag13.xml><?xml version="1.0" encoding="utf-8"?>
<p:tagLst xmlns:a="http://schemas.openxmlformats.org/drawingml/2006/main" xmlns:r="http://schemas.openxmlformats.org/officeDocument/2006/relationships" xmlns:p="http://schemas.openxmlformats.org/presentationml/2006/main">
  <p:tag name="GENSWF_SLIDE_UID" val="{770961E7-A3FD-4B6A-96BA-A4D7BFEEA3EF}:291"/>
</p:tagLst>
</file>

<file path=ppt/tags/tag14.xml><?xml version="1.0" encoding="utf-8"?>
<p:tagLst xmlns:a="http://schemas.openxmlformats.org/drawingml/2006/main" xmlns:r="http://schemas.openxmlformats.org/officeDocument/2006/relationships" xmlns:p="http://schemas.openxmlformats.org/presentationml/2006/main">
  <p:tag name="GENSWF_SLIDE_UID" val="{4EE052CE-FDBC-4CA3-BEA7-1B2E4C0C8866}:293"/>
</p:tagLst>
</file>

<file path=ppt/tags/tag15.xml><?xml version="1.0" encoding="utf-8"?>
<p:tagLst xmlns:a="http://schemas.openxmlformats.org/drawingml/2006/main" xmlns:r="http://schemas.openxmlformats.org/officeDocument/2006/relationships" xmlns:p="http://schemas.openxmlformats.org/presentationml/2006/main">
  <p:tag name="GENSWF_SLIDE_UID" val="{17D98DA2-54CD-461F-B238-238911A69133}:314"/>
</p:tagLst>
</file>

<file path=ppt/tags/tag16.xml><?xml version="1.0" encoding="utf-8"?>
<p:tagLst xmlns:a="http://schemas.openxmlformats.org/drawingml/2006/main" xmlns:r="http://schemas.openxmlformats.org/officeDocument/2006/relationships" xmlns:p="http://schemas.openxmlformats.org/presentationml/2006/main">
  <p:tag name="GENSWF_SLIDE_UID" val="{23B89394-6B19-48E8-BAB4-296F297C1D58}:313"/>
</p:tagLst>
</file>

<file path=ppt/tags/tag17.xml><?xml version="1.0" encoding="utf-8"?>
<p:tagLst xmlns:a="http://schemas.openxmlformats.org/drawingml/2006/main" xmlns:r="http://schemas.openxmlformats.org/officeDocument/2006/relationships" xmlns:p="http://schemas.openxmlformats.org/presentationml/2006/main">
  <p:tag name="GENSWF_SLIDE_UID" val="{25113D5C-26CE-470D-8768-132CB354410F}:315"/>
</p:tagLst>
</file>

<file path=ppt/tags/tag18.xml><?xml version="1.0" encoding="utf-8"?>
<p:tagLst xmlns:a="http://schemas.openxmlformats.org/drawingml/2006/main" xmlns:r="http://schemas.openxmlformats.org/officeDocument/2006/relationships" xmlns:p="http://schemas.openxmlformats.org/presentationml/2006/main">
  <p:tag name="GENSWF_SLIDE_UID" val="{0009686E-E359-4221-BB7A-FB624DBA190B}:316"/>
</p:tagLst>
</file>

<file path=ppt/tags/tag19.xml><?xml version="1.0" encoding="utf-8"?>
<p:tagLst xmlns:a="http://schemas.openxmlformats.org/drawingml/2006/main" xmlns:r="http://schemas.openxmlformats.org/officeDocument/2006/relationships" xmlns:p="http://schemas.openxmlformats.org/presentationml/2006/main">
  <p:tag name="GENSWF_SLIDE_UID" val="{C1328432-3B7C-46E0-9143-D6B4208E0096}:300"/>
</p:tagLst>
</file>

<file path=ppt/tags/tag2.xml><?xml version="1.0" encoding="utf-8"?>
<p:tagLst xmlns:a="http://schemas.openxmlformats.org/drawingml/2006/main" xmlns:r="http://schemas.openxmlformats.org/officeDocument/2006/relationships" xmlns:p="http://schemas.openxmlformats.org/presentationml/2006/main">
  <p:tag name="GENSWF_SLIDE_UID" val="{A7472931-0323-4D34-8B3E-D8FEA557170F}: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52319992-89F2-4FF7-A6AB-B4694B86A966}:305"/>
</p:tagLst>
</file>

<file path=ppt/tags/tag21.xml><?xml version="1.0" encoding="utf-8"?>
<p:tagLst xmlns:a="http://schemas.openxmlformats.org/drawingml/2006/main" xmlns:r="http://schemas.openxmlformats.org/officeDocument/2006/relationships" xmlns:p="http://schemas.openxmlformats.org/presentationml/2006/main">
  <p:tag name="GENSWF_SLIDE_UID" val="{3CC34466-230D-4BEC-8282-4A196F314F54}:333"/>
</p:tagLst>
</file>

<file path=ppt/tags/tag3.xml><?xml version="1.0" encoding="utf-8"?>
<p:tagLst xmlns:a="http://schemas.openxmlformats.org/drawingml/2006/main" xmlns:r="http://schemas.openxmlformats.org/officeDocument/2006/relationships" xmlns:p="http://schemas.openxmlformats.org/presentationml/2006/main">
  <p:tag name="GENSWF_SLIDE_UID" val="{B5623705-4C7C-4100-A5DB-1AF6ACD3E341}:292"/>
</p:tagLst>
</file>

<file path=ppt/tags/tag4.xml><?xml version="1.0" encoding="utf-8"?>
<p:tagLst xmlns:a="http://schemas.openxmlformats.org/drawingml/2006/main" xmlns:r="http://schemas.openxmlformats.org/officeDocument/2006/relationships" xmlns:p="http://schemas.openxmlformats.org/presentationml/2006/main">
  <p:tag name="GENSWF_SLIDE_UID" val="{E82FF00C-7C8A-4A6F-8870-7D622FCD3396}:258"/>
</p:tagLst>
</file>

<file path=ppt/tags/tag5.xml><?xml version="1.0" encoding="utf-8"?>
<p:tagLst xmlns:a="http://schemas.openxmlformats.org/drawingml/2006/main" xmlns:r="http://schemas.openxmlformats.org/officeDocument/2006/relationships" xmlns:p="http://schemas.openxmlformats.org/presentationml/2006/main">
  <p:tag name="GENSWF_SLIDE_UID" val="{2E73BABB-4244-4034-8526-461261953875}:259"/>
</p:tagLst>
</file>

<file path=ppt/tags/tag6.xml><?xml version="1.0" encoding="utf-8"?>
<p:tagLst xmlns:a="http://schemas.openxmlformats.org/drawingml/2006/main" xmlns:r="http://schemas.openxmlformats.org/officeDocument/2006/relationships" xmlns:p="http://schemas.openxmlformats.org/presentationml/2006/main">
  <p:tag name="GENSWF_SLIDE_UID" val="{1717C10B-B880-4BE7-9BEE-12EC8F61202B}:261"/>
</p:tagLst>
</file>

<file path=ppt/tags/tag7.xml><?xml version="1.0" encoding="utf-8"?>
<p:tagLst xmlns:a="http://schemas.openxmlformats.org/drawingml/2006/main" xmlns:r="http://schemas.openxmlformats.org/officeDocument/2006/relationships" xmlns:p="http://schemas.openxmlformats.org/presentationml/2006/main">
  <p:tag name="GENSWF_SLIDE_UID" val="{351E7EA7-371E-450C-9301-B3817284D1A6}:262"/>
</p:tagLst>
</file>

<file path=ppt/tags/tag8.xml><?xml version="1.0" encoding="utf-8"?>
<p:tagLst xmlns:a="http://schemas.openxmlformats.org/drawingml/2006/main" xmlns:r="http://schemas.openxmlformats.org/officeDocument/2006/relationships" xmlns:p="http://schemas.openxmlformats.org/presentationml/2006/main">
  <p:tag name="GENSWF_SLIDE_UID" val="{5CC3402C-33A3-4DE9-B86F-9937FABE4E3B}:263"/>
</p:tagLst>
</file>

<file path=ppt/tags/tag9.xml><?xml version="1.0" encoding="utf-8"?>
<p:tagLst xmlns:a="http://schemas.openxmlformats.org/drawingml/2006/main" xmlns:r="http://schemas.openxmlformats.org/officeDocument/2006/relationships" xmlns:p="http://schemas.openxmlformats.org/presentationml/2006/main">
  <p:tag name="GENSWF_SLIDE_UID" val="{2BB4AF23-DE0C-4D9D-B88E-2BD9495E297C}:26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560</Words>
  <Application>Microsoft Office PowerPoint</Application>
  <PresentationFormat>Widescreen</PresentationFormat>
  <Paragraphs>72</Paragraphs>
  <Slides>20</Slides>
  <Notes>13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20</vt:i4>
      </vt:variant>
    </vt:vector>
  </HeadingPairs>
  <TitlesOfParts>
    <vt:vector size="34" baseType="lpstr">
      <vt:lpstr>Microsoft YaHei</vt:lpstr>
      <vt:lpstr>.VnBlack</vt:lpstr>
      <vt:lpstr>Arial</vt:lpstr>
      <vt:lpstr>Calibri</vt:lpstr>
      <vt:lpstr>Calibri Light</vt:lpstr>
      <vt:lpstr>Cambria</vt:lpstr>
      <vt:lpstr>等线</vt:lpstr>
      <vt:lpstr>等线 Light</vt:lpstr>
      <vt:lpstr>iCiel Cadena</vt:lpstr>
      <vt:lpstr>inpin heiti</vt:lpstr>
      <vt:lpstr>Times New Roman</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 BÀI 13. VĂN MIẾU – QUỐC TỬ GIÁM</dc:title>
  <dc:creator>Thao Tran</dc:creator>
  <cp:lastModifiedBy>Admin</cp:lastModifiedBy>
  <cp:revision>27</cp:revision>
  <dcterms:created xsi:type="dcterms:W3CDTF">2023-09-27T11:21:18Z</dcterms:created>
  <dcterms:modified xsi:type="dcterms:W3CDTF">2025-01-10T02:31:55Z</dcterms:modified>
</cp:coreProperties>
</file>