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83" r:id="rId3"/>
    <p:sldId id="256" r:id="rId4"/>
    <p:sldId id="287" r:id="rId5"/>
    <p:sldId id="273" r:id="rId6"/>
    <p:sldId id="257" r:id="rId7"/>
    <p:sldId id="258" r:id="rId8"/>
    <p:sldId id="301" r:id="rId9"/>
    <p:sldId id="290" r:id="rId10"/>
    <p:sldId id="291" r:id="rId11"/>
    <p:sldId id="302" r:id="rId12"/>
    <p:sldId id="304" r:id="rId13"/>
    <p:sldId id="305" r:id="rId14"/>
    <p:sldId id="306" r:id="rId15"/>
    <p:sldId id="303" r:id="rId16"/>
    <p:sldId id="308" r:id="rId17"/>
    <p:sldId id="307" r:id="rId18"/>
    <p:sldId id="292" r:id="rId19"/>
    <p:sldId id="294" r:id="rId20"/>
    <p:sldId id="295" r:id="rId21"/>
    <p:sldId id="309" r:id="rId22"/>
    <p:sldId id="293" r:id="rId23"/>
    <p:sldId id="260" r:id="rId24"/>
    <p:sldId id="296" r:id="rId25"/>
    <p:sldId id="267" r:id="rId26"/>
    <p:sldId id="297" r:id="rId27"/>
    <p:sldId id="318" r:id="rId28"/>
    <p:sldId id="31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5BB6"/>
    <a:srgbClr val="99CCFF"/>
    <a:srgbClr val="0099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7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704AA-6D96-400C-980B-756F3E2E3DE8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7F3E8-E3C9-4F0B-A2A5-405292E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6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AAE6AEA-83AA-4CF6-A5F3-F6411DC10C4C}" type="slidenum">
              <a:rPr lang="en-US" altLang="en-US" sz="1200">
                <a:latin typeface="Arial" panose="020B0604020202020204" pitchFamily="34" charset="0"/>
              </a:rPr>
              <a:pPr/>
              <a:t>23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53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4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73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54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22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60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03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91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70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4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5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66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79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2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7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7C50-C1E7-4AB6-BD31-F83D3409098E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2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7C50-C1E7-4AB6-BD31-F83D3409098E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28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microsoft.com/office/2007/relationships/hdphoto" Target="../media/hdphoto1.wdp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emf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microsoft.com/office/2007/relationships/hdphoto" Target="../media/hdphoto1.wdp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emf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microsoft.com/office/2007/relationships/hdphoto" Target="../media/hdphoto1.wdp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emf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microsoft.com/office/2007/relationships/hdphoto" Target="../media/hdphoto1.wdp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emf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tincongnghe.com.vn/wp-content/uploads/2013/03/Flowers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030" y="26127"/>
            <a:ext cx="7132730" cy="682687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27"/>
            <a:ext cx="1493837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838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263" y="1599136"/>
            <a:ext cx="10730362" cy="124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em / mới có </a:t>
            </a: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bập</a:t>
            </a: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bùng bếp lửa</a:t>
            </a: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nhà sàn,/ mọi người mới có giấc ngủ ấm trong chăn.//</a:t>
            </a:r>
            <a:endParaRPr lang="en-US" sz="3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9941" y="324167"/>
            <a:ext cx="6191118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câu dài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729" y="2975128"/>
            <a:ext cx="10730362" cy="124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 cháu Đông,/ cháu có công </a:t>
            </a: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ấp ủ mầm sống</a:t>
            </a: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để xuân về cây cối </a:t>
            </a: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đâm chồi nảy lộc</a:t>
            </a: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.//</a:t>
            </a:r>
            <a:endParaRPr lang="en-US" sz="3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5"/>
          <p:cNvGrpSpPr>
            <a:grpSpLocks/>
          </p:cNvGrpSpPr>
          <p:nvPr/>
        </p:nvGrpSpPr>
        <p:grpSpPr bwMode="auto">
          <a:xfrm>
            <a:off x="81828" y="4350367"/>
            <a:ext cx="12110172" cy="2527300"/>
            <a:chOff x="-6350" y="6061075"/>
            <a:chExt cx="12204701" cy="252730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4447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31899" y="-124665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358823" y="-785517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68292" y="1511484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2509488" y="2580947"/>
            <a:ext cx="7419764" cy="1224772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407131" y="2580947"/>
            <a:ext cx="762447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đoạn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01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31899" y="-124665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358823" y="-785517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68292" y="1511484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972127" y="2665036"/>
            <a:ext cx="5669224" cy="1224772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058983" y="2679350"/>
            <a:ext cx="53977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hỏi: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9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363" y="831603"/>
            <a:ext cx="11396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Câu 1</a:t>
            </a:r>
            <a:r>
              <a:rPr lang="en-US" sz="4000">
                <a:latin typeface="Times New Roman" panose="02020603050405020304" pitchFamily="18" charset="0"/>
              </a:rPr>
              <a:t>: 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Bốn nàng tiên tượng trưng cho những mùa nào trong năm?</a:t>
            </a:r>
            <a:endParaRPr lang="en-US" sz="4000"/>
          </a:p>
        </p:txBody>
      </p:sp>
      <p:grpSp>
        <p:nvGrpSpPr>
          <p:cNvPr id="5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48" name="Rectangle 147"/>
          <p:cNvSpPr/>
          <p:nvPr/>
        </p:nvSpPr>
        <p:spPr>
          <a:xfrm>
            <a:off x="578881" y="2486035"/>
            <a:ext cx="11396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Bốn nàng tiên tượng trưng cho bốn mùa: Xuân, Hạ, Thu, Đông trong năm.</a:t>
            </a:r>
            <a:r>
              <a:rPr lang="en-US" sz="4000">
                <a:latin typeface="Times New Roman" panose="02020603050405020304" pitchFamily="18" charset="0"/>
              </a:rPr>
              <a:t>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27643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Oval 110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Oval 131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Rectangle 132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52" name="Rectangle 151"/>
          <p:cNvSpPr/>
          <p:nvPr/>
        </p:nvSpPr>
        <p:spPr>
          <a:xfrm>
            <a:off x="609363" y="831603"/>
            <a:ext cx="11396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Câu 2</a:t>
            </a:r>
            <a:r>
              <a:rPr lang="en-US" sz="4000">
                <a:latin typeface="Times New Roman" panose="02020603050405020304" pitchFamily="18" charset="0"/>
              </a:rPr>
              <a:t>: 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Theo nàng tiên mùa Hạ, vì sao thiếu nhi thích mùa thu?</a:t>
            </a:r>
            <a:endParaRPr lang="en-US" sz="4000"/>
          </a:p>
        </p:txBody>
      </p:sp>
      <p:sp>
        <p:nvSpPr>
          <p:cNvPr id="153" name="Rectangle 152"/>
          <p:cNvSpPr/>
          <p:nvPr/>
        </p:nvSpPr>
        <p:spPr>
          <a:xfrm>
            <a:off x="578881" y="2486035"/>
            <a:ext cx="11396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Theo nàng tiên mùa Hạ, thiếu nhi thích mùa thu vì có đêm trăng rằm, rước đèn phá cỗ.</a:t>
            </a:r>
            <a:r>
              <a:rPr lang="en-US" sz="4000">
                <a:latin typeface="Times New Roman" panose="02020603050405020304" pitchFamily="18" charset="0"/>
              </a:rPr>
              <a:t>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06212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3" name="Freeform 2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Oval 116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Oval 117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546509" y="296026"/>
            <a:ext cx="11396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Câu 3</a:t>
            </a:r>
            <a:r>
              <a:rPr lang="en-US" sz="3600">
                <a:latin typeface="Times New Roman" panose="02020603050405020304" pitchFamily="18" charset="0"/>
              </a:rPr>
              <a:t>:Dựa vào bài đọc, nói tên mùa phù hợp với mỗi tranh.</a:t>
            </a:r>
            <a:endParaRPr lang="en-US" sz="3600"/>
          </a:p>
        </p:txBody>
      </p:sp>
      <p:pic>
        <p:nvPicPr>
          <p:cNvPr id="147" name="Picture 1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9" y="1019237"/>
            <a:ext cx="11734008" cy="2624075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79197" y="3640822"/>
            <a:ext cx="2724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 xuân</a:t>
            </a:r>
            <a:endParaRPr lang="en-US" sz="3600" b="1"/>
          </a:p>
        </p:txBody>
      </p:sp>
      <p:sp>
        <p:nvSpPr>
          <p:cNvPr id="149" name="Rectangle 148"/>
          <p:cNvSpPr/>
          <p:nvPr/>
        </p:nvSpPr>
        <p:spPr>
          <a:xfrm>
            <a:off x="3446465" y="3649444"/>
            <a:ext cx="2297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 đông</a:t>
            </a:r>
            <a:endParaRPr lang="en-US" sz="3600" b="1"/>
          </a:p>
        </p:txBody>
      </p:sp>
      <p:sp>
        <p:nvSpPr>
          <p:cNvPr id="150" name="Rectangle 149"/>
          <p:cNvSpPr/>
          <p:nvPr/>
        </p:nvSpPr>
        <p:spPr>
          <a:xfrm>
            <a:off x="6526515" y="3760787"/>
            <a:ext cx="21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 hạ</a:t>
            </a:r>
            <a:endParaRPr lang="en-US" sz="3600" b="1"/>
          </a:p>
        </p:txBody>
      </p:sp>
      <p:sp>
        <p:nvSpPr>
          <p:cNvPr id="151" name="Rectangle 150"/>
          <p:cNvSpPr/>
          <p:nvPr/>
        </p:nvSpPr>
        <p:spPr>
          <a:xfrm>
            <a:off x="9592625" y="3785861"/>
            <a:ext cx="2207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 thu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62763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8" grpId="0"/>
      <p:bldP spid="149" grpId="0"/>
      <p:bldP spid="150" grpId="0"/>
      <p:bldP spid="1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Rectangle 127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47" name="Rectangle 146"/>
          <p:cNvSpPr/>
          <p:nvPr/>
        </p:nvSpPr>
        <p:spPr>
          <a:xfrm>
            <a:off x="616607" y="272535"/>
            <a:ext cx="11396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Câu 4</a:t>
            </a:r>
            <a:r>
              <a:rPr lang="en-US" sz="4000">
                <a:latin typeface="Times New Roman" panose="02020603050405020304" pitchFamily="18" charset="0"/>
              </a:rPr>
              <a:t>: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 sao bà Đất nói cả bốn nàng tiên đều có ích và đáng yêu?</a:t>
            </a:r>
            <a:endParaRPr lang="en-US" sz="4000"/>
          </a:p>
        </p:txBody>
      </p:sp>
      <p:sp>
        <p:nvSpPr>
          <p:cNvPr id="148" name="Rectangle 147"/>
          <p:cNvSpPr/>
          <p:nvPr/>
        </p:nvSpPr>
        <p:spPr>
          <a:xfrm>
            <a:off x="613198" y="1661855"/>
            <a:ext cx="113968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Xuân làm cho cây lá tươi tốt. Hạ cho trái ngọt, hoa thơm. Thu làm cho trời xanh cao, học sinh nhớ ngày tựu trường. Đông có công ấp ủ mầm sống để xuân về cây cối đâm chồi nảy lộc.</a:t>
            </a:r>
            <a:r>
              <a:rPr lang="en-US" sz="4000">
                <a:latin typeface="Times New Roman" panose="02020603050405020304" pitchFamily="18" charset="0"/>
              </a:rPr>
              <a:t>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7424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Alternate Process 11"/>
          <p:cNvSpPr/>
          <p:nvPr/>
        </p:nvSpPr>
        <p:spPr>
          <a:xfrm>
            <a:off x="1094014" y="1457347"/>
            <a:ext cx="10003971" cy="3200400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-422326"/>
            <a:ext cx="685800" cy="43746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77339" y="2048210"/>
            <a:ext cx="89850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4729"/>
            <a:ext cx="685800" cy="4374678"/>
          </a:xfrm>
          <a:prstGeom prst="rect">
            <a:avLst/>
          </a:prstGeom>
        </p:spPr>
      </p:pic>
      <p:grpSp>
        <p:nvGrpSpPr>
          <p:cNvPr id="23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13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14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20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21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Freeform 22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23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24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25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26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27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28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29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30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31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Freeform 32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33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34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35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36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37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38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39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40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41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43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Oval 44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Oval 45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Oval 46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Oval 47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Oval 48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Oval 49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Oval 50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Oval 51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52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Oval 53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Oval 54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Oval 55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Oval 56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Oval 57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Oval 58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Oval 59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Oval 60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Oval 61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Freeform 62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Freeform 63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Freeform 64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Freeform 65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Freeform 66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Freeform 67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Freeform 68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Freeform 69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Freeform 70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Freeform 71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Freeform 72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Freeform 73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Freeform 74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Freeform 75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Freeform 76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Freeform 77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Freeform 78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79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80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81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82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83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84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85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86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87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Freeform 88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Freeform 89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90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Oval 91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Oval 92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Oval 93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Oval 94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Oval 95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Oval 96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Oval 97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Oval 98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99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Oval 100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Oval 101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Oval 102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Oval 103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04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05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06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07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08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Freeform 109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Freeform 110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Freeform 111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Freeform 112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Freeform 113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14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15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16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17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18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19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20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Oval 121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Oval 122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Oval 123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Oval 124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Oval 125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Oval 126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Oval 127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Oval 129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8" name="Freeform 131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9" name="Freeform 132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0" name="Freeform 133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1" name="Freeform 134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2" name="Freeform 135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3" name="Freeform 136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4" name="Freeform 137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5" name="Freeform 138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6" name="Freeform 139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7" name="Freeform 140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8" name="Freeform 141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9" name="Freeform 142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0" name="Freeform 143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1" name="Freeform 144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2" name="Freeform 145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3" name="Freeform 146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4" name="Freeform 147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5" name="Freeform 148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78253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822" y="-259360"/>
            <a:ext cx="685800" cy="43746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1" y="2705371"/>
            <a:ext cx="685800" cy="43746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45" y="-167834"/>
            <a:ext cx="1625600" cy="1625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182" y="5328842"/>
            <a:ext cx="1349343" cy="14336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15" y="5330250"/>
            <a:ext cx="1390228" cy="14771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171" y="5283995"/>
            <a:ext cx="1433762" cy="15233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99" y="5212242"/>
            <a:ext cx="1445124" cy="153544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96941" y="826380"/>
            <a:ext cx="8357821" cy="272658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45316" y="1659981"/>
            <a:ext cx="46297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lại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999" y="5351969"/>
            <a:ext cx="1349343" cy="143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3188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-183299"/>
            <a:ext cx="685800" cy="43746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3" y="2832580"/>
            <a:ext cx="685800" cy="43746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27490" y="533400"/>
            <a:ext cx="33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1" y="1394262"/>
            <a:ext cx="7970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2140643"/>
            <a:ext cx="750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46775" y="2895600"/>
            <a:ext cx="4725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64258" y="4481018"/>
            <a:ext cx="5507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94020" y="4765057"/>
            <a:ext cx="5506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64258" y="3733800"/>
            <a:ext cx="360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Thu: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CA6527-4AE7-4DFD-B76B-EF6442C62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56" y="5238206"/>
            <a:ext cx="6241144" cy="16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247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9306" cy="3174274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079155" y="3427615"/>
            <a:ext cx="6874742" cy="2450671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1, 2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402cd816">
            <a:extLst>
              <a:ext uri="{FF2B5EF4-FFF2-40B4-BE49-F238E27FC236}">
                <a16:creationId xmlns:a16="http://schemas.microsoft.com/office/drawing/2014/main" id="{5BC623B8-B372-4C90-B287-0404C430F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70571" y="4095087"/>
            <a:ext cx="2721428" cy="272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348" y="4343401"/>
            <a:ext cx="2452437" cy="245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58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31899" y="-124665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356804" y="-1058929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22754" y="2032777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331030" y="2142309"/>
            <a:ext cx="6493294" cy="2429827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725830" y="2307684"/>
            <a:ext cx="74700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</a:t>
            </a:r>
          </a:p>
          <a:p>
            <a:pPr algn="ctr"/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bản đọc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9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6112" y="201995"/>
            <a:ext cx="98539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Câu 1</a:t>
            </a:r>
            <a:r>
              <a:rPr lang="en-US" sz="4000">
                <a:latin typeface="Times New Roman" panose="02020603050405020304" pitchFamily="18" charset="0"/>
              </a:rPr>
              <a:t>: Câu nào dưới đây là câu nêu đặc điểm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r>
              <a:rPr lang="en-US" sz="4000">
                <a:latin typeface="Times New Roman" panose="02020603050405020304" pitchFamily="18" charset="0"/>
              </a:rPr>
              <a:t>a. Bốn nàng tiên cầm tay nhau trò chuyện.</a:t>
            </a:r>
          </a:p>
          <a:p>
            <a:r>
              <a:rPr lang="en-US" sz="4000">
                <a:latin typeface="Times New Roman" panose="02020603050405020304" pitchFamily="18" charset="0"/>
              </a:rPr>
              <a:t>b. Các cháu đều có ích, đều đáng yêu.</a:t>
            </a:r>
            <a:endParaRPr lang="en-US" sz="4000"/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81828" y="4571546"/>
            <a:ext cx="12110172" cy="2527300"/>
            <a:chOff x="-6350" y="6061075"/>
            <a:chExt cx="12204701" cy="2527300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Rectangle 129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50" name="Rectangle 149"/>
          <p:cNvSpPr/>
          <p:nvPr/>
        </p:nvSpPr>
        <p:spPr>
          <a:xfrm>
            <a:off x="731864" y="2030772"/>
            <a:ext cx="107927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a là câu nêu hoạt động vì có từ ngữ 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cầm tay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chỉ hoạt động. </a:t>
            </a:r>
          </a:p>
          <a:p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b là câu nêu đặc điểm vì có các từ ngữ chỉ đặc điểm 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ích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 yêu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09015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Oval 117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Rectangle 126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46" name="Rectangle 145"/>
          <p:cNvSpPr/>
          <p:nvPr/>
        </p:nvSpPr>
        <p:spPr>
          <a:xfrm>
            <a:off x="942289" y="618427"/>
            <a:ext cx="79117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2.</a:t>
            </a:r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 chơi 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 nhanh đáp đúng </a:t>
            </a:r>
            <a:endParaRPr lang="en-US" sz="4000"/>
          </a:p>
        </p:txBody>
      </p:sp>
      <p:sp>
        <p:nvSpPr>
          <p:cNvPr id="147" name="Rectangle 146"/>
          <p:cNvSpPr/>
          <p:nvPr/>
        </p:nvSpPr>
        <p:spPr>
          <a:xfrm>
            <a:off x="853478" y="1739212"/>
            <a:ext cx="10128764" cy="729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945" indent="-6350" algn="just">
              <a:lnSpc>
                <a:spcPct val="112000"/>
              </a:lnSpc>
              <a:spcAft>
                <a:spcPts val="325"/>
              </a:spcAft>
            </a:pP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Hỏi:  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 xuân có gì?</a:t>
            </a:r>
            <a:endParaRPr lang="en-US" sz="4000">
              <a:solidFill>
                <a:srgbClr val="18171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844027" y="2806556"/>
            <a:ext cx="10128764" cy="741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945" indent="-6350" algn="just">
              <a:lnSpc>
                <a:spcPct val="112000"/>
              </a:lnSpc>
              <a:spcAft>
                <a:spcPts val="325"/>
              </a:spcAft>
            </a:pP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Đáp: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Mùa xuân có cây cối đâm chồi nảy lộc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33426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Freeform 5"/>
          <p:cNvSpPr>
            <a:spLocks/>
          </p:cNvSpPr>
          <p:nvPr/>
        </p:nvSpPr>
        <p:spPr bwMode="auto">
          <a:xfrm>
            <a:off x="0" y="4829176"/>
            <a:ext cx="12192000" cy="2041525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sz="1350"/>
          </a:p>
        </p:txBody>
      </p:sp>
      <p:pic>
        <p:nvPicPr>
          <p:cNvPr id="2150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4" y="1175657"/>
            <a:ext cx="2532062" cy="570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图片 219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10970" y="9524"/>
            <a:ext cx="2326259" cy="228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8" name="组合 5"/>
          <p:cNvGrpSpPr>
            <a:grpSpLocks/>
          </p:cNvGrpSpPr>
          <p:nvPr/>
        </p:nvGrpSpPr>
        <p:grpSpPr bwMode="auto">
          <a:xfrm>
            <a:off x="0" y="4295775"/>
            <a:ext cx="12192000" cy="2527300"/>
            <a:chOff x="-6350" y="6061075"/>
            <a:chExt cx="12204701" cy="2527300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9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80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1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2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3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4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5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6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7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90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1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2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3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4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5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6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7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8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100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1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2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3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4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5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6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7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Oval 108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1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2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3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4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5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6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7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Oval 129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3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7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52" name="WordArt 9"/>
          <p:cNvSpPr>
            <a:spLocks noChangeArrowheads="1" noChangeShapeType="1" noTextEdit="1"/>
          </p:cNvSpPr>
          <p:nvPr/>
        </p:nvSpPr>
        <p:spPr bwMode="auto">
          <a:xfrm>
            <a:off x="4186172" y="1016546"/>
            <a:ext cx="3426365" cy="6601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TRÒ CHƠI</a:t>
            </a:r>
            <a:endParaRPr lang="vi-VN" sz="36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680008" y="2279142"/>
            <a:ext cx="67737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2000" i="1" kern="1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ĐỐ VUI</a:t>
            </a:r>
            <a:endParaRPr lang="en-US" sz="12000" i="1" kern="10" dirty="0">
              <a:ln w="0"/>
              <a:solidFill>
                <a:srgbClr val="FF006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587980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ung ảnh dọc viền hoa đẹp mắt kích thước cực lớ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92375" y="1593171"/>
            <a:ext cx="6191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3600">
                <a:cs typeface="Times New Roman" panose="02020603050405020304" pitchFamily="18" charset="0"/>
              </a:rPr>
              <a:t>Câu 1:  Mùa gì ấm áp</a:t>
            </a:r>
          </a:p>
          <a:p>
            <a:r>
              <a:rPr lang="en-GB" altLang="en-US" sz="3600">
                <a:cs typeface="Times New Roman" panose="02020603050405020304" pitchFamily="18" charset="0"/>
              </a:rPr>
              <a:t>            Mưa phùn nhẹ bay</a:t>
            </a:r>
          </a:p>
          <a:p>
            <a:r>
              <a:rPr lang="en-GB" altLang="en-US" sz="3600">
                <a:cs typeface="Times New Roman" panose="02020603050405020304" pitchFamily="18" charset="0"/>
              </a:rPr>
              <a:t>            Khắp chốn cỏ cây</a:t>
            </a:r>
          </a:p>
          <a:p>
            <a:r>
              <a:rPr lang="en-GB" altLang="en-US" sz="3600">
                <a:cs typeface="Times New Roman" panose="02020603050405020304" pitchFamily="18" charset="0"/>
              </a:rPr>
              <a:t>            Đâm chồi nảy lộc ?</a:t>
            </a:r>
          </a:p>
        </p:txBody>
      </p:sp>
      <p:sp>
        <p:nvSpPr>
          <p:cNvPr id="5" name="Explosion 1 4"/>
          <p:cNvSpPr/>
          <p:nvPr/>
        </p:nvSpPr>
        <p:spPr>
          <a:xfrm>
            <a:off x="5424714" y="4206196"/>
            <a:ext cx="3384550" cy="1895475"/>
          </a:xfrm>
          <a:prstGeom prst="irregularSeal1">
            <a:avLst/>
          </a:prstGeom>
          <a:solidFill>
            <a:srgbClr val="DB5BB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Mùa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05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hung ảnh dọc viền hoa đẹp mắt kích thước cực lớ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737305" y="1503590"/>
            <a:ext cx="56165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3600">
                <a:cs typeface="Times New Roman" panose="02020603050405020304" pitchFamily="18" charset="0"/>
              </a:rPr>
              <a:t>Câu 4: Mùa gì rét buốt</a:t>
            </a:r>
          </a:p>
          <a:p>
            <a:r>
              <a:rPr lang="en-GB" altLang="en-US" sz="3600">
                <a:cs typeface="Times New Roman" panose="02020603050405020304" pitchFamily="18" charset="0"/>
              </a:rPr>
              <a:t>            Gió bấc ào ào</a:t>
            </a:r>
          </a:p>
          <a:p>
            <a:r>
              <a:rPr lang="en-GB" altLang="en-US" sz="3600">
                <a:cs typeface="Times New Roman" panose="02020603050405020304" pitchFamily="18" charset="0"/>
              </a:rPr>
              <a:t>            Đi học, đi làm</a:t>
            </a:r>
          </a:p>
          <a:p>
            <a:r>
              <a:rPr lang="en-GB" altLang="en-US" sz="3600">
                <a:cs typeface="Times New Roman" panose="02020603050405020304" pitchFamily="18" charset="0"/>
              </a:rPr>
              <a:t>            Phải lo mặc ấm?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395685" y="4172859"/>
            <a:ext cx="3384550" cy="1895475"/>
          </a:xfrm>
          <a:prstGeom prst="irregularSeal1">
            <a:avLst/>
          </a:prstGeom>
          <a:solidFill>
            <a:srgbClr val="DB5BB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Mùa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83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hung ảnh dọc viền hoa đẹp mắt kích thước cực lớ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332718" y="1570493"/>
            <a:ext cx="65516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3600">
                <a:cs typeface="Times New Roman" panose="02020603050405020304" pitchFamily="18" charset="0"/>
              </a:rPr>
              <a:t>Câu 2:  Phượng đỏ mùa nào</a:t>
            </a:r>
          </a:p>
          <a:p>
            <a:r>
              <a:rPr lang="en-GB" altLang="en-US" sz="3600">
                <a:cs typeface="Times New Roman" panose="02020603050405020304" pitchFamily="18" charset="0"/>
              </a:rPr>
              <a:t>            Ve kêu thổn thức</a:t>
            </a:r>
          </a:p>
          <a:p>
            <a:r>
              <a:rPr lang="en-GB" altLang="en-US" sz="3600">
                <a:cs typeface="Times New Roman" panose="02020603050405020304" pitchFamily="18" charset="0"/>
              </a:rPr>
              <a:t>            Ngoài trời nóng nực</a:t>
            </a:r>
          </a:p>
          <a:p>
            <a:r>
              <a:rPr lang="en-GB" altLang="en-US" sz="3600">
                <a:cs typeface="Times New Roman" panose="02020603050405020304" pitchFamily="18" charset="0"/>
              </a:rPr>
              <a:t>            Hay có mưa rào ?</a:t>
            </a:r>
          </a:p>
        </p:txBody>
      </p:sp>
      <p:sp>
        <p:nvSpPr>
          <p:cNvPr id="4" name="Explosion 1 3"/>
          <p:cNvSpPr/>
          <p:nvPr/>
        </p:nvSpPr>
        <p:spPr>
          <a:xfrm>
            <a:off x="5608524" y="4187373"/>
            <a:ext cx="3384550" cy="1895475"/>
          </a:xfrm>
          <a:prstGeom prst="irregularSeal1">
            <a:avLst/>
          </a:prstGeom>
          <a:solidFill>
            <a:srgbClr val="DB5BB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Mùa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Hạ </a:t>
            </a:r>
          </a:p>
        </p:txBody>
      </p:sp>
    </p:spTree>
    <p:extLst>
      <p:ext uri="{BB962C8B-B14F-4D97-AF65-F5344CB8AC3E}">
        <p14:creationId xmlns:p14="http://schemas.microsoft.com/office/powerpoint/2010/main" val="428462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hung ảnh dọc viền hoa đẹp mắt kích thước cực lớ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606222" y="1499962"/>
            <a:ext cx="6121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3600">
                <a:cs typeface="Times New Roman" panose="02020603050405020304" pitchFamily="18" charset="0"/>
              </a:rPr>
              <a:t>Câu 3: Mùa gì dịu nắng</a:t>
            </a:r>
          </a:p>
          <a:p>
            <a:r>
              <a:rPr lang="en-GB" altLang="en-US" sz="3600">
                <a:cs typeface="Times New Roman" panose="02020603050405020304" pitchFamily="18" charset="0"/>
              </a:rPr>
              <a:t>            Mây nhẹ nhàng bay</a:t>
            </a:r>
          </a:p>
          <a:p>
            <a:r>
              <a:rPr lang="en-GB" altLang="en-US" sz="3600">
                <a:cs typeface="Times New Roman" panose="02020603050405020304" pitchFamily="18" charset="0"/>
              </a:rPr>
              <a:t>            Bưởi vàng trên cây</a:t>
            </a:r>
          </a:p>
          <a:p>
            <a:r>
              <a:rPr lang="en-GB" altLang="en-US" sz="3600">
                <a:cs typeface="Times New Roman" panose="02020603050405020304" pitchFamily="18" charset="0"/>
              </a:rPr>
              <a:t>            Quả hồng chín đỏ? </a:t>
            </a:r>
          </a:p>
        </p:txBody>
      </p:sp>
      <p:sp>
        <p:nvSpPr>
          <p:cNvPr id="4" name="Explosion 1 3"/>
          <p:cNvSpPr/>
          <p:nvPr/>
        </p:nvSpPr>
        <p:spPr>
          <a:xfrm>
            <a:off x="5526314" y="4216401"/>
            <a:ext cx="3384550" cy="1895475"/>
          </a:xfrm>
          <a:prstGeom prst="irregularSeal1">
            <a:avLst/>
          </a:prstGeom>
          <a:solidFill>
            <a:srgbClr val="DB5BB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Mùa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</a:p>
        </p:txBody>
      </p:sp>
    </p:spTree>
    <p:extLst>
      <p:ext uri="{BB962C8B-B14F-4D97-AF65-F5344CB8AC3E}">
        <p14:creationId xmlns:p14="http://schemas.microsoft.com/office/powerpoint/2010/main" val="337797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288925" y="0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418155" y="-863880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69560" y="1593867"/>
            <a:ext cx="352299" cy="5802531"/>
          </a:xfrm>
          <a:prstGeom prst="rect">
            <a:avLst/>
          </a:prstGeom>
        </p:spPr>
      </p:pic>
      <p:sp>
        <p:nvSpPr>
          <p:cNvPr id="27" name="39"/>
          <p:cNvSpPr txBox="1"/>
          <p:nvPr/>
        </p:nvSpPr>
        <p:spPr>
          <a:xfrm flipH="1">
            <a:off x="3739374" y="2609140"/>
            <a:ext cx="5999569" cy="1300346"/>
          </a:xfrm>
          <a:prstGeom prst="rect">
            <a:avLst/>
          </a:prstGeom>
          <a:solidFill>
            <a:srgbClr val="92D050"/>
          </a:solidFill>
        </p:spPr>
        <p:txBody>
          <a:bodyPr wrap="square" lIns="68571" tIns="34285" rIns="68571" bIns="34285" rtlCol="0">
            <a:spAutoFit/>
          </a:bodyPr>
          <a:lstStyle/>
          <a:p>
            <a:pPr lvl="0" algn="ctr"/>
            <a:r>
              <a:rPr lang="en-US" altLang="zh-CN" sz="8000" b="1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ĐỌC</a:t>
            </a:r>
          </a:p>
        </p:txBody>
      </p:sp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9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CA6527-4AE7-4DFD-B76B-EF6442C626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755" y="5238207"/>
            <a:ext cx="6241144" cy="16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CA6527-4AE7-4DFD-B76B-EF6442C626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56" y="5238206"/>
            <a:ext cx="6241144" cy="16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987" y="203835"/>
            <a:ext cx="8420780" cy="781050"/>
          </a:xfrm>
          <a:prstGeom prst="rect">
            <a:avLst/>
          </a:prstGeom>
        </p:spPr>
      </p:pic>
      <p:pic>
        <p:nvPicPr>
          <p:cNvPr id="1026" name="Picture 2" descr="https://kenhthoitiet.vn/wp-content/uploads/2019/07/khong-nen-lam-khi-nang-nong-696x4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77" y="1283728"/>
            <a:ext cx="5377680" cy="356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ắng nóng không chịu nổi, cư dân mạng thi nhau đăng ảnh trời mưa để cầu được ước thấy - Ảnh 2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56" y="1205455"/>
            <a:ext cx="5905500" cy="362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29" y="104504"/>
            <a:ext cx="954768" cy="91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14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491" y="40510"/>
            <a:ext cx="3752850" cy="581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662" y="621535"/>
            <a:ext cx="10416208" cy="4102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662" y="4724078"/>
            <a:ext cx="10296938" cy="2027906"/>
          </a:xfrm>
          <a:prstGeom prst="rect">
            <a:avLst/>
          </a:prstGeom>
        </p:spPr>
      </p:pic>
      <p:sp>
        <p:nvSpPr>
          <p:cNvPr id="7" name="TextBox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980662" y="470115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374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26" y="726218"/>
            <a:ext cx="11081922" cy="3285899"/>
          </a:xfrm>
          <a:prstGeom prst="rect">
            <a:avLst/>
          </a:prstGeom>
        </p:spPr>
      </p:pic>
      <p:sp>
        <p:nvSpPr>
          <p:cNvPr id="4" name="Text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89952" y="726218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91" name="Picture 290">
            <a:extLst>
              <a:ext uri="{FF2B5EF4-FFF2-40B4-BE49-F238E27FC236}">
                <a16:creationId xmlns:a16="http://schemas.microsoft.com/office/drawing/2014/main" id="{46CA6527-4AE7-4DFD-B76B-EF6442C62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755" y="5238207"/>
            <a:ext cx="6241144" cy="16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" name="Picture 291">
            <a:extLst>
              <a:ext uri="{FF2B5EF4-FFF2-40B4-BE49-F238E27FC236}">
                <a16:creationId xmlns:a16="http://schemas.microsoft.com/office/drawing/2014/main" id="{46CA6527-4AE7-4DFD-B76B-EF6442C62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56" y="5238206"/>
            <a:ext cx="6241144" cy="16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68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5814" y="561232"/>
            <a:ext cx="8499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Luyện đọc từ khó kết hợp giải nghĩa từ:</a:t>
            </a:r>
            <a:endParaRPr lang="en-US" sz="4000"/>
          </a:p>
        </p:txBody>
      </p:sp>
      <p:grpSp>
        <p:nvGrpSpPr>
          <p:cNvPr id="5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48" name="Rectangle 147"/>
          <p:cNvSpPr/>
          <p:nvPr/>
        </p:nvSpPr>
        <p:spPr>
          <a:xfrm>
            <a:off x="1655724" y="1755617"/>
            <a:ext cx="2021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>
                <a:latin typeface="Times New Roman" panose="02020603050405020304" pitchFamily="18" charset="0"/>
                <a:ea typeface="Calibri" panose="020F0502020204030204" pitchFamily="34" charset="0"/>
              </a:rPr>
              <a:t>nảy lộc</a:t>
            </a:r>
            <a:endParaRPr lang="en-US" sz="4000"/>
          </a:p>
        </p:txBody>
      </p:sp>
      <p:sp>
        <p:nvSpPr>
          <p:cNvPr id="149" name="Rectangle 148"/>
          <p:cNvSpPr/>
          <p:nvPr/>
        </p:nvSpPr>
        <p:spPr>
          <a:xfrm>
            <a:off x="1566721" y="2695237"/>
            <a:ext cx="3488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>
                <a:latin typeface="Times New Roman" panose="02020603050405020304" pitchFamily="18" charset="0"/>
                <a:ea typeface="Calibri" panose="020F0502020204030204" pitchFamily="34" charset="0"/>
              </a:rPr>
              <a:t>đơm trái ngọt </a:t>
            </a:r>
            <a:endParaRPr lang="en-US" sz="4000"/>
          </a:p>
        </p:txBody>
      </p:sp>
      <p:sp>
        <p:nvSpPr>
          <p:cNvPr id="150" name="Rectangle 149"/>
          <p:cNvSpPr/>
          <p:nvPr/>
        </p:nvSpPr>
        <p:spPr>
          <a:xfrm>
            <a:off x="7063247" y="1801037"/>
            <a:ext cx="42369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>
                <a:latin typeface="Times New Roman" panose="02020603050405020304" pitchFamily="18" charset="0"/>
                <a:ea typeface="Calibri" panose="020F0502020204030204" pitchFamily="34" charset="0"/>
              </a:rPr>
              <a:t>rước đèn</a:t>
            </a:r>
            <a:endParaRPr lang="en-US" sz="4000"/>
          </a:p>
        </p:txBody>
      </p:sp>
      <p:sp>
        <p:nvSpPr>
          <p:cNvPr id="151" name="Rectangle 150"/>
          <p:cNvSpPr/>
          <p:nvPr/>
        </p:nvSpPr>
        <p:spPr>
          <a:xfrm>
            <a:off x="7063248" y="2799435"/>
            <a:ext cx="2782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>
                <a:latin typeface="Times New Roman" panose="02020603050405020304" pitchFamily="18" charset="0"/>
                <a:ea typeface="Calibri" panose="020F0502020204030204" pitchFamily="34" charset="0"/>
              </a:rPr>
              <a:t>bập bùng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1343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8" grpId="0"/>
      <p:bldP spid="149" grpId="0"/>
      <p:bldP spid="150" grpId="0"/>
      <p:bldP spid="1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3" y="496388"/>
            <a:ext cx="5499041" cy="41409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91" y="404948"/>
            <a:ext cx="5680505" cy="4140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684627" y="5212977"/>
            <a:ext cx="88053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/>
              <a:t>Đâm chồi: mọc ra những mầm non, lá non.</a:t>
            </a:r>
          </a:p>
        </p:txBody>
      </p:sp>
    </p:spTree>
    <p:extLst>
      <p:ext uri="{BB962C8B-B14F-4D97-AF65-F5344CB8AC3E}">
        <p14:creationId xmlns:p14="http://schemas.microsoft.com/office/powerpoint/2010/main" val="2531227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27" y="365762"/>
            <a:ext cx="5683345" cy="3814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06" y="365762"/>
            <a:ext cx="5922594" cy="3840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4878749" y="4510611"/>
            <a:ext cx="3125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/>
              <a:t>Đơm: nảy ra.</a:t>
            </a:r>
          </a:p>
        </p:txBody>
      </p:sp>
      <p:grpSp>
        <p:nvGrpSpPr>
          <p:cNvPr id="9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Oval 110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Oval 131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Rectangle 132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949637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549</Words>
  <Application>Microsoft Office PowerPoint</Application>
  <PresentationFormat>Widescreen</PresentationFormat>
  <Paragraphs>70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97</cp:revision>
  <dcterms:created xsi:type="dcterms:W3CDTF">2021-04-06T13:29:12Z</dcterms:created>
  <dcterms:modified xsi:type="dcterms:W3CDTF">2025-01-20T02:38:07Z</dcterms:modified>
</cp:coreProperties>
</file>