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60" r:id="rId3"/>
    <p:sldId id="273" r:id="rId4"/>
    <p:sldId id="265" r:id="rId5"/>
    <p:sldId id="267" r:id="rId6"/>
    <p:sldId id="269" r:id="rId7"/>
    <p:sldId id="270" r:id="rId8"/>
    <p:sldId id="271" r:id="rId9"/>
    <p:sldId id="274" r:id="rId10"/>
    <p:sldId id="275" r:id="rId11"/>
    <p:sldId id="276" r:id="rId12"/>
    <p:sldId id="279" r:id="rId13"/>
    <p:sldId id="278" r:id="rId14"/>
    <p:sldId id="281" r:id="rId15"/>
    <p:sldId id="283" r:id="rId16"/>
    <p:sldId id="285" r:id="rId17"/>
    <p:sldId id="286" r:id="rId18"/>
    <p:sldId id="287" r:id="rId19"/>
    <p:sldId id="288" r:id="rId20"/>
    <p:sldId id="290" r:id="rId21"/>
    <p:sldId id="289" r:id="rId22"/>
    <p:sldId id="291" r:id="rId23"/>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02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F19BE4-4BA6-4372-967E-6DF13F1A47A4}" type="datetimeFigureOut">
              <a:rPr lang="vi-VN" smtClean="0"/>
              <a:t>03/01/2025</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393AD7-192F-4A57-910C-F9E856DE2FA3}" type="slidenum">
              <a:rPr lang="vi-VN" smtClean="0"/>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a:extLst>
              <a:ext uri="{FF2B5EF4-FFF2-40B4-BE49-F238E27FC236}">
                <a16:creationId xmlns:a16="http://schemas.microsoft.com/office/drawing/2014/main" id="{F658B272-0DCC-475D-8804-B043AD046D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文本占位符 23554">
            <a:extLst>
              <a:ext uri="{FF2B5EF4-FFF2-40B4-BE49-F238E27FC236}">
                <a16:creationId xmlns:a16="http://schemas.microsoft.com/office/drawing/2014/main" id="{B3635AF5-0AD5-4B42-A2E5-C7469FE986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灯片编号占位符 1">
            <a:extLst>
              <a:ext uri="{FF2B5EF4-FFF2-40B4-BE49-F238E27FC236}">
                <a16:creationId xmlns:a16="http://schemas.microsoft.com/office/drawing/2014/main" id="{0094E294-323E-447E-B4B2-B684909FED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8C91099-5E20-410A-BF1D-CEBB0D6D0D5E}" type="slidenum">
              <a:rPr kumimoji="0" lang="en-US" altLang="zh-CN" sz="12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213132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a:extLst>
              <a:ext uri="{FF2B5EF4-FFF2-40B4-BE49-F238E27FC236}">
                <a16:creationId xmlns:a16="http://schemas.microsoft.com/office/drawing/2014/main" id="{F658B272-0DCC-475D-8804-B043AD046D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文本占位符 23554">
            <a:extLst>
              <a:ext uri="{FF2B5EF4-FFF2-40B4-BE49-F238E27FC236}">
                <a16:creationId xmlns:a16="http://schemas.microsoft.com/office/drawing/2014/main" id="{B3635AF5-0AD5-4B42-A2E5-C7469FE986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灯片编号占位符 1">
            <a:extLst>
              <a:ext uri="{FF2B5EF4-FFF2-40B4-BE49-F238E27FC236}">
                <a16:creationId xmlns:a16="http://schemas.microsoft.com/office/drawing/2014/main" id="{0094E294-323E-447E-B4B2-B684909FED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8C91099-5E20-410A-BF1D-CEBB0D6D0D5E}" type="slidenum">
              <a:rPr kumimoji="0" lang="en-US" altLang="zh-CN" sz="12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213132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5829DDA2-9865-4AE7-8453-F24D7F85DAC7}" type="datetimeFigureOut">
              <a:rPr lang="vi-VN" smtClean="0"/>
              <a:t>03/01/2025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829DDA2-9865-4AE7-8453-F24D7F85DAC7}" type="datetimeFigureOut">
              <a:rPr lang="vi-VN" smtClean="0"/>
              <a:t>03/01/2025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829DDA2-9865-4AE7-8453-F24D7F85DAC7}" type="datetimeFigureOut">
              <a:rPr lang="vi-VN" smtClean="0"/>
              <a:t>03/01/2025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34617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829DDA2-9865-4AE7-8453-F24D7F85DAC7}" type="datetimeFigureOut">
              <a:rPr lang="vi-VN" smtClean="0"/>
              <a:t>03/01/2025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29DDA2-9865-4AE7-8453-F24D7F85DAC7}" type="datetimeFigureOut">
              <a:rPr lang="vi-VN" smtClean="0"/>
              <a:t>03/01/2025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5829DDA2-9865-4AE7-8453-F24D7F85DAC7}" type="datetimeFigureOut">
              <a:rPr lang="vi-VN" smtClean="0"/>
              <a:t>03/01/2025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5829DDA2-9865-4AE7-8453-F24D7F85DAC7}" type="datetimeFigureOut">
              <a:rPr lang="vi-VN" smtClean="0"/>
              <a:t>03/01/2025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5829DDA2-9865-4AE7-8453-F24D7F85DAC7}" type="datetimeFigureOut">
              <a:rPr lang="vi-VN" smtClean="0"/>
              <a:t>03/01/2025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9DDA2-9865-4AE7-8453-F24D7F85DAC7}" type="datetimeFigureOut">
              <a:rPr lang="vi-VN" smtClean="0"/>
              <a:t>03/01/2025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29DDA2-9865-4AE7-8453-F24D7F85DAC7}" type="datetimeFigureOut">
              <a:rPr lang="vi-VN" smtClean="0"/>
              <a:t>03/01/2025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29DDA2-9865-4AE7-8453-F24D7F85DAC7}" type="datetimeFigureOut">
              <a:rPr lang="vi-VN" smtClean="0"/>
              <a:t>03/01/2025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29DDA2-9865-4AE7-8453-F24D7F85DAC7}" type="datetimeFigureOut">
              <a:rPr lang="vi-VN" smtClean="0"/>
              <a:t>03/01/2025</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61E29-86DA-4BE6-9012-89199A85D02F}"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 Id="rId10" Type="http://schemas.openxmlformats.org/officeDocument/2006/relationships/image" Target="../media/image10.png"/><Relationship Id="rId9" Type="http://schemas.openxmlformats.org/officeDocument/2006/relationships/image" Target="../media/image19.sv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png"/><Relationship Id="rId5" Type="http://schemas.microsoft.com/office/2007/relationships/hdphoto" Target="../media/hdphoto2.wdp"/><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67.svg"/><Relationship Id="rId7" Type="http://schemas.openxmlformats.org/officeDocument/2006/relationships/image" Target="../media/image61.svg"/><Relationship Id="rId12"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11" Type="http://schemas.openxmlformats.org/officeDocument/2006/relationships/image" Target="../media/image65.svg"/><Relationship Id="rId10" Type="http://schemas.openxmlformats.org/officeDocument/2006/relationships/image" Target="../media/image16.png"/><Relationship Id="rId9" Type="http://schemas.openxmlformats.org/officeDocument/2006/relationships/image" Target="../media/image63.sv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2"/>
          <p:cNvSpPr>
            <a:spLocks noChangeArrowheads="1" noChangeShapeType="1" noTextEdit="1"/>
          </p:cNvSpPr>
          <p:nvPr/>
        </p:nvSpPr>
        <p:spPr bwMode="auto">
          <a:xfrm>
            <a:off x="5171761" y="1428750"/>
            <a:ext cx="2918089" cy="1524000"/>
          </a:xfrm>
          <a:prstGeom prst="rect">
            <a:avLst/>
          </a:prstGeom>
        </p:spPr>
        <p:txBody>
          <a:bodyPr wrap="none" lIns="48344" tIns="24172" rIns="48344" bIns="24172" fromWordArt="1">
            <a:prstTxWarp prst="textPlain">
              <a:avLst>
                <a:gd name="adj" fmla="val 50000"/>
              </a:avLst>
            </a:prstTxWarp>
          </a:bodyPr>
          <a:lstStyle/>
          <a:p>
            <a:pPr algn="ctr"/>
            <a:r>
              <a:rPr lang="vi-VN" sz="30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TỰ NHIÊN VÀ XÃ HỘI</a:t>
            </a:r>
          </a:p>
          <a:p>
            <a:pPr algn="ctr"/>
            <a:r>
              <a:rPr lang="vi-VN" sz="30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LỚP </a:t>
            </a:r>
            <a:r>
              <a:rPr lang="vi-VN" sz="30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3A</a:t>
            </a:r>
            <a:r>
              <a:rPr lang="en-US" sz="30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3</a:t>
            </a:r>
            <a:endParaRPr lang="vi-VN" sz="30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4099" name="WordArt 3"/>
          <p:cNvSpPr>
            <a:spLocks noChangeArrowheads="1" noChangeShapeType="1" noTextEdit="1"/>
          </p:cNvSpPr>
          <p:nvPr/>
        </p:nvSpPr>
        <p:spPr bwMode="auto">
          <a:xfrm>
            <a:off x="285721" y="3357564"/>
            <a:ext cx="5837494" cy="1556147"/>
          </a:xfrm>
          <a:prstGeom prst="rect">
            <a:avLst/>
          </a:prstGeom>
        </p:spPr>
        <p:txBody>
          <a:bodyPr wrap="none" lIns="48344" tIns="24172" rIns="48344" bIns="24172" fromWordArt="1">
            <a:prstTxWarp prst="textPlain">
              <a:avLst>
                <a:gd name="adj" fmla="val 50454"/>
              </a:avLst>
            </a:prstTxWarp>
          </a:bodyPr>
          <a:lstStyle/>
          <a:p>
            <a:pPr algn="ctr"/>
            <a:r>
              <a:rPr lang="vi-VN" sz="3200" b="1" kern="10" dirty="0">
                <a:ln w="9525">
                  <a:noFill/>
                  <a:round/>
                  <a:headEnd/>
                  <a:tailEnd/>
                </a:ln>
                <a:solidFill>
                  <a:srgbClr val="FF0000"/>
                </a:solidFill>
                <a:latin typeface="Times New Roman"/>
                <a:cs typeface="Times New Roman"/>
              </a:rPr>
              <a:t>BÀI 18: CƠ QUAN TIÊU HÓA</a:t>
            </a:r>
          </a:p>
          <a:p>
            <a:pPr algn="ctr"/>
            <a:r>
              <a:rPr lang="vi-VN" sz="3200" b="1" kern="10" dirty="0">
                <a:ln w="9525">
                  <a:noFill/>
                  <a:round/>
                  <a:headEnd/>
                  <a:tailEnd/>
                </a:ln>
                <a:solidFill>
                  <a:srgbClr val="FF0000"/>
                </a:solidFill>
                <a:latin typeface="Times New Roman"/>
                <a:cs typeface="Times New Roman"/>
              </a:rPr>
              <a:t>(2 TIẾT).</a:t>
            </a:r>
          </a:p>
        </p:txBody>
      </p:sp>
      <p:grpSp>
        <p:nvGrpSpPr>
          <p:cNvPr id="2" name="Group 18"/>
          <p:cNvGrpSpPr>
            <a:grpSpLocks/>
          </p:cNvGrpSpPr>
          <p:nvPr/>
        </p:nvGrpSpPr>
        <p:grpSpPr bwMode="auto">
          <a:xfrm>
            <a:off x="1286028" y="1143000"/>
            <a:ext cx="2686212" cy="1999060"/>
            <a:chOff x="5225" y="9335"/>
            <a:chExt cx="2520" cy="1750"/>
          </a:xfrm>
        </p:grpSpPr>
        <p:sp>
          <p:nvSpPr>
            <p:cNvPr id="4107"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a:srcRect/>
              <a:stretch>
                <a:fillRect/>
              </a:stretch>
            </a:blipFill>
            <a:ln w="9525">
              <a:noFill/>
              <a:round/>
              <a:headEnd/>
              <a:tailEnd/>
            </a:ln>
            <a:effectLst>
              <a:outerShdw dist="107763" dir="2700000" algn="ctr" rotWithShape="0">
                <a:srgbClr val="C0C0C0"/>
              </a:outerShdw>
            </a:effectLst>
          </p:spPr>
          <p:txBody>
            <a:bodyPr lIns="91435" tIns="45718" rIns="91435" bIns="45718"/>
            <a:lstStyle/>
            <a:p>
              <a:pPr eaLnBrk="1" hangingPunct="1"/>
              <a:endParaRPr lang="vi-VN" altLang="en-US" sz="1700" dirty="0">
                <a:latin typeface="VNI-Times" pitchFamily="2" charset="0"/>
              </a:endParaRPr>
            </a:p>
          </p:txBody>
        </p:sp>
        <p:pic>
          <p:nvPicPr>
            <p:cNvPr id="4108" name="Picture 26" descr="cosmoS"/>
            <p:cNvPicPr>
              <a:picLocks noChangeAspect="1" noChangeArrowheads="1"/>
            </p:cNvPicPr>
            <p:nvPr/>
          </p:nvPicPr>
          <p:blipFill>
            <a:blip r:embed="rId3"/>
            <a:srcRect/>
            <a:stretch>
              <a:fillRect/>
            </a:stretch>
          </p:blipFill>
          <p:spPr bwMode="auto">
            <a:xfrm>
              <a:off x="6302" y="9335"/>
              <a:ext cx="1080" cy="888"/>
            </a:xfrm>
            <a:prstGeom prst="rect">
              <a:avLst/>
            </a:prstGeom>
            <a:noFill/>
            <a:ln w="9525">
              <a:noFill/>
              <a:miter lim="800000"/>
              <a:headEnd/>
              <a:tailEnd/>
            </a:ln>
          </p:spPr>
        </p:pic>
        <p:pic>
          <p:nvPicPr>
            <p:cNvPr id="4109" name="Picture 25" descr="BOOK2"/>
            <p:cNvPicPr>
              <a:picLocks noChangeAspect="1" noChangeArrowheads="1"/>
            </p:cNvPicPr>
            <p:nvPr/>
          </p:nvPicPr>
          <p:blipFill>
            <a:blip r:embed="rId4"/>
            <a:srcRect/>
            <a:stretch>
              <a:fillRect/>
            </a:stretch>
          </p:blipFill>
          <p:spPr bwMode="auto">
            <a:xfrm>
              <a:off x="6014" y="10122"/>
              <a:ext cx="1260" cy="900"/>
            </a:xfrm>
            <a:prstGeom prst="rect">
              <a:avLst/>
            </a:prstGeom>
            <a:noFill/>
            <a:ln w="9525">
              <a:noFill/>
              <a:miter lim="800000"/>
              <a:headEnd/>
              <a:tailEnd/>
            </a:ln>
          </p:spPr>
        </p:pic>
        <p:pic>
          <p:nvPicPr>
            <p:cNvPr id="4110" name="Picture 24" descr="BOOK1"/>
            <p:cNvPicPr>
              <a:picLocks noChangeAspect="1" noChangeArrowheads="1"/>
            </p:cNvPicPr>
            <p:nvPr/>
          </p:nvPicPr>
          <p:blipFill>
            <a:blip r:embed="rId5"/>
            <a:srcRect/>
            <a:stretch>
              <a:fillRect/>
            </a:stretch>
          </p:blipFill>
          <p:spPr bwMode="auto">
            <a:xfrm>
              <a:off x="5842" y="9848"/>
              <a:ext cx="1635" cy="795"/>
            </a:xfrm>
            <a:prstGeom prst="rect">
              <a:avLst/>
            </a:prstGeom>
            <a:noFill/>
            <a:ln w="9525">
              <a:noFill/>
              <a:miter lim="800000"/>
              <a:headEnd/>
              <a:tailEnd/>
            </a:ln>
          </p:spPr>
        </p:pic>
        <p:pic>
          <p:nvPicPr>
            <p:cNvPr id="4111" name="Picture 23" descr="QUILLPEN"/>
            <p:cNvPicPr>
              <a:picLocks noChangeAspect="1" noChangeArrowheads="1"/>
            </p:cNvPicPr>
            <p:nvPr/>
          </p:nvPicPr>
          <p:blipFill>
            <a:blip r:embed="rId6"/>
            <a:srcRect/>
            <a:stretch>
              <a:fillRect/>
            </a:stretch>
          </p:blipFill>
          <p:spPr bwMode="auto">
            <a:xfrm>
              <a:off x="5615" y="9336"/>
              <a:ext cx="702" cy="1396"/>
            </a:xfrm>
            <a:prstGeom prst="rect">
              <a:avLst/>
            </a:prstGeom>
            <a:noFill/>
            <a:ln w="9525">
              <a:noFill/>
              <a:miter lim="800000"/>
              <a:headEnd/>
              <a:tailEnd/>
            </a:ln>
          </p:spPr>
        </p:pic>
        <p:sp>
          <p:nvSpPr>
            <p:cNvPr id="4112" name="Text Box 22"/>
            <p:cNvSpPr txBox="1">
              <a:spLocks noChangeArrowheads="1"/>
            </p:cNvSpPr>
            <p:nvPr/>
          </p:nvSpPr>
          <p:spPr bwMode="auto">
            <a:xfrm>
              <a:off x="5867" y="9897"/>
              <a:ext cx="900" cy="540"/>
            </a:xfrm>
            <a:prstGeom prst="rect">
              <a:avLst/>
            </a:prstGeom>
            <a:noFill/>
            <a:ln w="9525">
              <a:noFill/>
              <a:miter lim="800000"/>
              <a:headEnd/>
              <a:tailEnd/>
            </a:ln>
          </p:spPr>
          <p:txBody>
            <a:bodyPr lIns="91435" tIns="45718" rIns="91435" bIns="45718"/>
            <a:lstStyle/>
            <a:p>
              <a:pPr algn="r" eaLnBrk="1" hangingPunct="1"/>
              <a:r>
                <a:rPr lang="en-US" altLang="en-US" sz="700" b="1" dirty="0">
                  <a:cs typeface="Times New Roman" pitchFamily="18" charset="0"/>
                </a:rPr>
                <a:t> </a:t>
              </a:r>
              <a:endParaRPr lang="en-US" altLang="en-US" sz="4000" dirty="0">
                <a:cs typeface="Times New Roman" pitchFamily="18" charset="0"/>
              </a:endParaRPr>
            </a:p>
          </p:txBody>
        </p:sp>
        <p:sp>
          <p:nvSpPr>
            <p:cNvPr id="4113" name="Text Box 21"/>
            <p:cNvSpPr txBox="1">
              <a:spLocks noChangeArrowheads="1"/>
            </p:cNvSpPr>
            <p:nvPr/>
          </p:nvSpPr>
          <p:spPr bwMode="auto">
            <a:xfrm>
              <a:off x="6665" y="9863"/>
              <a:ext cx="577" cy="370"/>
            </a:xfrm>
            <a:prstGeom prst="rect">
              <a:avLst/>
            </a:prstGeom>
            <a:noFill/>
            <a:ln w="9525">
              <a:noFill/>
              <a:miter lim="800000"/>
              <a:headEnd/>
              <a:tailEnd/>
            </a:ln>
          </p:spPr>
          <p:txBody>
            <a:bodyPr lIns="91435" tIns="45718" rIns="91435" bIns="45718"/>
            <a:lstStyle/>
            <a:p>
              <a:pPr eaLnBrk="1" hangingPunct="1"/>
              <a:endParaRPr lang="vi-VN" altLang="en-US" sz="4000" dirty="0"/>
            </a:p>
          </p:txBody>
        </p:sp>
        <p:sp>
          <p:nvSpPr>
            <p:cNvPr id="4114" name="WordArt 20"/>
            <p:cNvSpPr>
              <a:spLocks noChangeArrowheads="1" noChangeShapeType="1" noTextEdit="1"/>
            </p:cNvSpPr>
            <p:nvPr/>
          </p:nvSpPr>
          <p:spPr bwMode="auto">
            <a:xfrm rot="1334491">
              <a:off x="6130" y="10696"/>
              <a:ext cx="600" cy="125"/>
            </a:xfrm>
            <a:prstGeom prst="rect">
              <a:avLst/>
            </a:prstGeom>
          </p:spPr>
          <p:txBody>
            <a:bodyPr wrap="none" fromWordArt="1">
              <a:prstTxWarp prst="textPlain">
                <a:avLst>
                  <a:gd name="adj" fmla="val 59282"/>
                </a:avLst>
              </a:prstTxWarp>
            </a:bodyPr>
            <a:lstStyle/>
            <a:p>
              <a:pPr algn="ctr"/>
              <a:r>
                <a:rPr lang="vi-VN" b="1" kern="10">
                  <a:ln w="9525">
                    <a:noFill/>
                    <a:round/>
                    <a:headEnd/>
                    <a:tailEnd/>
                  </a:ln>
                  <a:solidFill>
                    <a:srgbClr val="FFFFFF"/>
                  </a:solidFill>
                  <a:latin typeface="Times New Roman"/>
                  <a:cs typeface="Times New Roman"/>
                </a:rPr>
                <a:t>NĂM </a:t>
              </a:r>
            </a:p>
          </p:txBody>
        </p:sp>
        <p:sp>
          <p:nvSpPr>
            <p:cNvPr id="4115" name="Text Box 19"/>
            <p:cNvSpPr txBox="1">
              <a:spLocks noChangeArrowheads="1"/>
            </p:cNvSpPr>
            <p:nvPr/>
          </p:nvSpPr>
          <p:spPr bwMode="auto">
            <a:xfrm>
              <a:off x="6623" y="10049"/>
              <a:ext cx="720" cy="540"/>
            </a:xfrm>
            <a:prstGeom prst="rect">
              <a:avLst/>
            </a:prstGeom>
            <a:noFill/>
            <a:ln w="9525">
              <a:noFill/>
              <a:miter lim="800000"/>
              <a:headEnd/>
              <a:tailEnd/>
            </a:ln>
          </p:spPr>
          <p:txBody>
            <a:bodyPr lIns="91435" tIns="45718" rIns="91435" bIns="45718"/>
            <a:lstStyle/>
            <a:p>
              <a:pPr eaLnBrk="1" hangingPunct="1"/>
              <a:endParaRPr lang="vi-VN" altLang="en-US" sz="4000" dirty="0"/>
            </a:p>
          </p:txBody>
        </p:sp>
      </p:grpSp>
      <p:pic>
        <p:nvPicPr>
          <p:cNvPr id="4103" name="Picture 3" descr="WhitecornerFlower"/>
          <p:cNvPicPr>
            <a:picLocks noChangeAspect="1" noChangeArrowheads="1"/>
          </p:cNvPicPr>
          <p:nvPr/>
        </p:nvPicPr>
        <p:blipFill>
          <a:blip r:embed="rId7"/>
          <a:srcRect/>
          <a:stretch>
            <a:fillRect/>
          </a:stretch>
        </p:blipFill>
        <p:spPr bwMode="auto">
          <a:xfrm>
            <a:off x="1" y="4857750"/>
            <a:ext cx="1878208" cy="1924050"/>
          </a:xfrm>
          <a:prstGeom prst="rect">
            <a:avLst/>
          </a:prstGeom>
          <a:noFill/>
          <a:ln w="9525">
            <a:noFill/>
            <a:miter lim="800000"/>
            <a:headEnd/>
            <a:tailEnd/>
          </a:ln>
        </p:spPr>
      </p:pic>
      <p:pic>
        <p:nvPicPr>
          <p:cNvPr id="4104" name="Picture 4" descr="WhitecornerFlower"/>
          <p:cNvPicPr>
            <a:picLocks noChangeAspect="1" noChangeArrowheads="1"/>
          </p:cNvPicPr>
          <p:nvPr/>
        </p:nvPicPr>
        <p:blipFill>
          <a:blip r:embed="rId8"/>
          <a:srcRect/>
          <a:stretch>
            <a:fillRect/>
          </a:stretch>
        </p:blipFill>
        <p:spPr bwMode="auto">
          <a:xfrm>
            <a:off x="7229228" y="4714877"/>
            <a:ext cx="1914774" cy="2066925"/>
          </a:xfrm>
          <a:prstGeom prst="rect">
            <a:avLst/>
          </a:prstGeom>
          <a:noFill/>
          <a:ln w="9525">
            <a:noFill/>
            <a:miter lim="800000"/>
            <a:headEnd/>
            <a:tailEnd/>
          </a:ln>
        </p:spPr>
      </p:pic>
      <p:pic>
        <p:nvPicPr>
          <p:cNvPr id="4105" name="Picture 19"/>
          <p:cNvPicPr>
            <a:picLocks noChangeAspect="1" noChangeArrowheads="1"/>
          </p:cNvPicPr>
          <p:nvPr/>
        </p:nvPicPr>
        <p:blipFill>
          <a:blip r:embed="rId9"/>
          <a:srcRect/>
          <a:stretch>
            <a:fillRect/>
          </a:stretch>
        </p:blipFill>
        <p:spPr bwMode="auto">
          <a:xfrm>
            <a:off x="1" y="2"/>
            <a:ext cx="727740" cy="2481263"/>
          </a:xfrm>
          <a:prstGeom prst="rect">
            <a:avLst/>
          </a:prstGeom>
          <a:noFill/>
          <a:ln w="9525">
            <a:noFill/>
            <a:miter lim="800000"/>
            <a:headEnd/>
            <a:tailEnd/>
          </a:ln>
        </p:spPr>
      </p:pic>
      <p:pic>
        <p:nvPicPr>
          <p:cNvPr id="4106" name="Picture 20"/>
          <p:cNvPicPr>
            <a:picLocks noChangeAspect="1" noChangeArrowheads="1"/>
          </p:cNvPicPr>
          <p:nvPr/>
        </p:nvPicPr>
        <p:blipFill>
          <a:blip r:embed="rId9"/>
          <a:srcRect/>
          <a:stretch>
            <a:fillRect/>
          </a:stretch>
        </p:blipFill>
        <p:spPr bwMode="auto">
          <a:xfrm>
            <a:off x="7968561" y="2"/>
            <a:ext cx="970318" cy="2481263"/>
          </a:xfrm>
          <a:prstGeom prst="rect">
            <a:avLst/>
          </a:prstGeom>
          <a:noFill/>
          <a:ln w="9525">
            <a:noFill/>
            <a:miter lim="800000"/>
            <a:headEnd/>
            <a:tailEnd/>
          </a:ln>
        </p:spPr>
      </p:pic>
    </p:spTree>
    <p:extLst>
      <p:ext uri="{BB962C8B-B14F-4D97-AF65-F5344CB8AC3E}">
        <p14:creationId xmlns:p14="http://schemas.microsoft.com/office/powerpoint/2010/main" val="363882643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2"/>
          <p:cNvSpPr>
            <a:spLocks noChangeArrowheads="1" noChangeShapeType="1" noTextEdit="1"/>
          </p:cNvSpPr>
          <p:nvPr/>
        </p:nvSpPr>
        <p:spPr bwMode="auto">
          <a:xfrm>
            <a:off x="5171761" y="1428750"/>
            <a:ext cx="2918089" cy="1524000"/>
          </a:xfrm>
          <a:prstGeom prst="rect">
            <a:avLst/>
          </a:prstGeom>
        </p:spPr>
        <p:txBody>
          <a:bodyPr wrap="none" lIns="48344" tIns="24172" rIns="48344" bIns="24172" fromWordArt="1">
            <a:prstTxWarp prst="textPlain">
              <a:avLst>
                <a:gd name="adj" fmla="val 50000"/>
              </a:avLst>
            </a:prstTxWarp>
          </a:bodyPr>
          <a:lstStyle/>
          <a:p>
            <a:pPr algn="ctr"/>
            <a:r>
              <a:rPr lang="vi-VN" sz="30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TỰ NHIÊN VÀ XÃ HỘI</a:t>
            </a:r>
          </a:p>
          <a:p>
            <a:pPr algn="ctr"/>
            <a:r>
              <a:rPr lang="vi-VN" sz="30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LỚP </a:t>
            </a:r>
            <a:r>
              <a:rPr lang="vi-VN" sz="30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3A</a:t>
            </a:r>
            <a:r>
              <a:rPr lang="en-US" sz="30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3</a:t>
            </a:r>
            <a:endParaRPr lang="vi-VN" sz="30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4099" name="WordArt 3"/>
          <p:cNvSpPr>
            <a:spLocks noChangeArrowheads="1" noChangeShapeType="1" noTextEdit="1"/>
          </p:cNvSpPr>
          <p:nvPr/>
        </p:nvSpPr>
        <p:spPr bwMode="auto">
          <a:xfrm>
            <a:off x="285721" y="3357564"/>
            <a:ext cx="5837494" cy="1556147"/>
          </a:xfrm>
          <a:prstGeom prst="rect">
            <a:avLst/>
          </a:prstGeom>
        </p:spPr>
        <p:txBody>
          <a:bodyPr wrap="none" lIns="48344" tIns="24172" rIns="48344" bIns="24172" fromWordArt="1">
            <a:prstTxWarp prst="textPlain">
              <a:avLst>
                <a:gd name="adj" fmla="val 50454"/>
              </a:avLst>
            </a:prstTxWarp>
          </a:bodyPr>
          <a:lstStyle/>
          <a:p>
            <a:pPr algn="ctr"/>
            <a:r>
              <a:rPr lang="vi-VN" sz="3200" b="1" kern="10" dirty="0">
                <a:ln w="9525">
                  <a:noFill/>
                  <a:round/>
                  <a:headEnd/>
                  <a:tailEnd/>
                </a:ln>
                <a:solidFill>
                  <a:srgbClr val="FF0000"/>
                </a:solidFill>
                <a:latin typeface="Times New Roman"/>
                <a:cs typeface="Times New Roman"/>
              </a:rPr>
              <a:t>BÀI 18: CƠ QUAN TIÊU HÓA</a:t>
            </a:r>
          </a:p>
          <a:p>
            <a:pPr algn="ctr"/>
            <a:r>
              <a:rPr lang="vi-VN" sz="3200" b="1" kern="10" dirty="0" smtClean="0">
                <a:ln w="9525">
                  <a:noFill/>
                  <a:round/>
                  <a:headEnd/>
                  <a:tailEnd/>
                </a:ln>
                <a:solidFill>
                  <a:srgbClr val="FF0000"/>
                </a:solidFill>
                <a:latin typeface="Times New Roman"/>
                <a:cs typeface="Times New Roman"/>
              </a:rPr>
              <a:t>(TIẾT 2).</a:t>
            </a:r>
            <a:endParaRPr lang="vi-VN" sz="3200" b="1" kern="10" dirty="0">
              <a:ln w="9525">
                <a:noFill/>
                <a:round/>
                <a:headEnd/>
                <a:tailEnd/>
              </a:ln>
              <a:solidFill>
                <a:srgbClr val="FF0000"/>
              </a:solidFill>
              <a:latin typeface="Times New Roman"/>
              <a:cs typeface="Times New Roman"/>
            </a:endParaRPr>
          </a:p>
        </p:txBody>
      </p:sp>
      <p:grpSp>
        <p:nvGrpSpPr>
          <p:cNvPr id="2" name="Group 18"/>
          <p:cNvGrpSpPr>
            <a:grpSpLocks/>
          </p:cNvGrpSpPr>
          <p:nvPr/>
        </p:nvGrpSpPr>
        <p:grpSpPr bwMode="auto">
          <a:xfrm>
            <a:off x="1286028" y="1143000"/>
            <a:ext cx="2686212" cy="1999060"/>
            <a:chOff x="5225" y="9335"/>
            <a:chExt cx="2520" cy="1750"/>
          </a:xfrm>
        </p:grpSpPr>
        <p:sp>
          <p:nvSpPr>
            <p:cNvPr id="4107"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a:srcRect/>
              <a:stretch>
                <a:fillRect/>
              </a:stretch>
            </a:blipFill>
            <a:ln w="9525">
              <a:noFill/>
              <a:round/>
              <a:headEnd/>
              <a:tailEnd/>
            </a:ln>
            <a:effectLst>
              <a:outerShdw dist="107763" dir="2700000" algn="ctr" rotWithShape="0">
                <a:srgbClr val="C0C0C0"/>
              </a:outerShdw>
            </a:effectLst>
          </p:spPr>
          <p:txBody>
            <a:bodyPr lIns="91435" tIns="45718" rIns="91435" bIns="45718"/>
            <a:lstStyle/>
            <a:p>
              <a:pPr eaLnBrk="1" hangingPunct="1"/>
              <a:endParaRPr lang="vi-VN" altLang="en-US" sz="1700" dirty="0">
                <a:latin typeface="VNI-Times" pitchFamily="2" charset="0"/>
              </a:endParaRPr>
            </a:p>
          </p:txBody>
        </p:sp>
        <p:pic>
          <p:nvPicPr>
            <p:cNvPr id="4108" name="Picture 26" descr="cosmoS"/>
            <p:cNvPicPr>
              <a:picLocks noChangeAspect="1" noChangeArrowheads="1"/>
            </p:cNvPicPr>
            <p:nvPr/>
          </p:nvPicPr>
          <p:blipFill>
            <a:blip r:embed="rId3"/>
            <a:srcRect/>
            <a:stretch>
              <a:fillRect/>
            </a:stretch>
          </p:blipFill>
          <p:spPr bwMode="auto">
            <a:xfrm>
              <a:off x="6302" y="9335"/>
              <a:ext cx="1080" cy="888"/>
            </a:xfrm>
            <a:prstGeom prst="rect">
              <a:avLst/>
            </a:prstGeom>
            <a:noFill/>
            <a:ln w="9525">
              <a:noFill/>
              <a:miter lim="800000"/>
              <a:headEnd/>
              <a:tailEnd/>
            </a:ln>
          </p:spPr>
        </p:pic>
        <p:pic>
          <p:nvPicPr>
            <p:cNvPr id="4109" name="Picture 25" descr="BOOK2"/>
            <p:cNvPicPr>
              <a:picLocks noChangeAspect="1" noChangeArrowheads="1"/>
            </p:cNvPicPr>
            <p:nvPr/>
          </p:nvPicPr>
          <p:blipFill>
            <a:blip r:embed="rId4"/>
            <a:srcRect/>
            <a:stretch>
              <a:fillRect/>
            </a:stretch>
          </p:blipFill>
          <p:spPr bwMode="auto">
            <a:xfrm>
              <a:off x="6014" y="10122"/>
              <a:ext cx="1260" cy="900"/>
            </a:xfrm>
            <a:prstGeom prst="rect">
              <a:avLst/>
            </a:prstGeom>
            <a:noFill/>
            <a:ln w="9525">
              <a:noFill/>
              <a:miter lim="800000"/>
              <a:headEnd/>
              <a:tailEnd/>
            </a:ln>
          </p:spPr>
        </p:pic>
        <p:pic>
          <p:nvPicPr>
            <p:cNvPr id="4110" name="Picture 24" descr="BOOK1"/>
            <p:cNvPicPr>
              <a:picLocks noChangeAspect="1" noChangeArrowheads="1"/>
            </p:cNvPicPr>
            <p:nvPr/>
          </p:nvPicPr>
          <p:blipFill>
            <a:blip r:embed="rId5"/>
            <a:srcRect/>
            <a:stretch>
              <a:fillRect/>
            </a:stretch>
          </p:blipFill>
          <p:spPr bwMode="auto">
            <a:xfrm>
              <a:off x="5842" y="9848"/>
              <a:ext cx="1635" cy="795"/>
            </a:xfrm>
            <a:prstGeom prst="rect">
              <a:avLst/>
            </a:prstGeom>
            <a:noFill/>
            <a:ln w="9525">
              <a:noFill/>
              <a:miter lim="800000"/>
              <a:headEnd/>
              <a:tailEnd/>
            </a:ln>
          </p:spPr>
        </p:pic>
        <p:pic>
          <p:nvPicPr>
            <p:cNvPr id="4111" name="Picture 23" descr="QUILLPEN"/>
            <p:cNvPicPr>
              <a:picLocks noChangeAspect="1" noChangeArrowheads="1"/>
            </p:cNvPicPr>
            <p:nvPr/>
          </p:nvPicPr>
          <p:blipFill>
            <a:blip r:embed="rId6"/>
            <a:srcRect/>
            <a:stretch>
              <a:fillRect/>
            </a:stretch>
          </p:blipFill>
          <p:spPr bwMode="auto">
            <a:xfrm>
              <a:off x="5615" y="9336"/>
              <a:ext cx="702" cy="1396"/>
            </a:xfrm>
            <a:prstGeom prst="rect">
              <a:avLst/>
            </a:prstGeom>
            <a:noFill/>
            <a:ln w="9525">
              <a:noFill/>
              <a:miter lim="800000"/>
              <a:headEnd/>
              <a:tailEnd/>
            </a:ln>
          </p:spPr>
        </p:pic>
        <p:sp>
          <p:nvSpPr>
            <p:cNvPr id="4112" name="Text Box 22"/>
            <p:cNvSpPr txBox="1">
              <a:spLocks noChangeArrowheads="1"/>
            </p:cNvSpPr>
            <p:nvPr/>
          </p:nvSpPr>
          <p:spPr bwMode="auto">
            <a:xfrm>
              <a:off x="5867" y="9897"/>
              <a:ext cx="900" cy="540"/>
            </a:xfrm>
            <a:prstGeom prst="rect">
              <a:avLst/>
            </a:prstGeom>
            <a:noFill/>
            <a:ln w="9525">
              <a:noFill/>
              <a:miter lim="800000"/>
              <a:headEnd/>
              <a:tailEnd/>
            </a:ln>
          </p:spPr>
          <p:txBody>
            <a:bodyPr lIns="91435" tIns="45718" rIns="91435" bIns="45718"/>
            <a:lstStyle/>
            <a:p>
              <a:pPr algn="r" eaLnBrk="1" hangingPunct="1"/>
              <a:r>
                <a:rPr lang="en-US" altLang="en-US" sz="700" b="1" dirty="0">
                  <a:cs typeface="Times New Roman" pitchFamily="18" charset="0"/>
                </a:rPr>
                <a:t> </a:t>
              </a:r>
              <a:endParaRPr lang="en-US" altLang="en-US" sz="4000" dirty="0">
                <a:cs typeface="Times New Roman" pitchFamily="18" charset="0"/>
              </a:endParaRPr>
            </a:p>
          </p:txBody>
        </p:sp>
        <p:sp>
          <p:nvSpPr>
            <p:cNvPr id="4113" name="Text Box 21"/>
            <p:cNvSpPr txBox="1">
              <a:spLocks noChangeArrowheads="1"/>
            </p:cNvSpPr>
            <p:nvPr/>
          </p:nvSpPr>
          <p:spPr bwMode="auto">
            <a:xfrm>
              <a:off x="6665" y="9863"/>
              <a:ext cx="577" cy="370"/>
            </a:xfrm>
            <a:prstGeom prst="rect">
              <a:avLst/>
            </a:prstGeom>
            <a:noFill/>
            <a:ln w="9525">
              <a:noFill/>
              <a:miter lim="800000"/>
              <a:headEnd/>
              <a:tailEnd/>
            </a:ln>
          </p:spPr>
          <p:txBody>
            <a:bodyPr lIns="91435" tIns="45718" rIns="91435" bIns="45718"/>
            <a:lstStyle/>
            <a:p>
              <a:pPr eaLnBrk="1" hangingPunct="1"/>
              <a:endParaRPr lang="vi-VN" altLang="en-US" sz="4000" dirty="0"/>
            </a:p>
          </p:txBody>
        </p:sp>
        <p:sp>
          <p:nvSpPr>
            <p:cNvPr id="4114" name="WordArt 20"/>
            <p:cNvSpPr>
              <a:spLocks noChangeArrowheads="1" noChangeShapeType="1" noTextEdit="1"/>
            </p:cNvSpPr>
            <p:nvPr/>
          </p:nvSpPr>
          <p:spPr bwMode="auto">
            <a:xfrm rot="1334491">
              <a:off x="6130" y="10696"/>
              <a:ext cx="600" cy="125"/>
            </a:xfrm>
            <a:prstGeom prst="rect">
              <a:avLst/>
            </a:prstGeom>
          </p:spPr>
          <p:txBody>
            <a:bodyPr wrap="none" fromWordArt="1">
              <a:prstTxWarp prst="textPlain">
                <a:avLst>
                  <a:gd name="adj" fmla="val 59282"/>
                </a:avLst>
              </a:prstTxWarp>
            </a:bodyPr>
            <a:lstStyle/>
            <a:p>
              <a:pPr algn="ctr"/>
              <a:r>
                <a:rPr lang="vi-VN" b="1" kern="10">
                  <a:ln w="9525">
                    <a:noFill/>
                    <a:round/>
                    <a:headEnd/>
                    <a:tailEnd/>
                  </a:ln>
                  <a:solidFill>
                    <a:srgbClr val="FFFFFF"/>
                  </a:solidFill>
                  <a:latin typeface="Times New Roman"/>
                  <a:cs typeface="Times New Roman"/>
                </a:rPr>
                <a:t>NĂM </a:t>
              </a:r>
            </a:p>
          </p:txBody>
        </p:sp>
        <p:sp>
          <p:nvSpPr>
            <p:cNvPr id="4115" name="Text Box 19"/>
            <p:cNvSpPr txBox="1">
              <a:spLocks noChangeArrowheads="1"/>
            </p:cNvSpPr>
            <p:nvPr/>
          </p:nvSpPr>
          <p:spPr bwMode="auto">
            <a:xfrm>
              <a:off x="6623" y="10049"/>
              <a:ext cx="720" cy="540"/>
            </a:xfrm>
            <a:prstGeom prst="rect">
              <a:avLst/>
            </a:prstGeom>
            <a:noFill/>
            <a:ln w="9525">
              <a:noFill/>
              <a:miter lim="800000"/>
              <a:headEnd/>
              <a:tailEnd/>
            </a:ln>
          </p:spPr>
          <p:txBody>
            <a:bodyPr lIns="91435" tIns="45718" rIns="91435" bIns="45718"/>
            <a:lstStyle/>
            <a:p>
              <a:pPr eaLnBrk="1" hangingPunct="1"/>
              <a:endParaRPr lang="vi-VN" altLang="en-US" sz="4000" dirty="0"/>
            </a:p>
          </p:txBody>
        </p:sp>
      </p:grpSp>
      <p:pic>
        <p:nvPicPr>
          <p:cNvPr id="4103" name="Picture 3" descr="WhitecornerFlower"/>
          <p:cNvPicPr>
            <a:picLocks noChangeAspect="1" noChangeArrowheads="1"/>
          </p:cNvPicPr>
          <p:nvPr/>
        </p:nvPicPr>
        <p:blipFill>
          <a:blip r:embed="rId7"/>
          <a:srcRect/>
          <a:stretch>
            <a:fillRect/>
          </a:stretch>
        </p:blipFill>
        <p:spPr bwMode="auto">
          <a:xfrm>
            <a:off x="1" y="4857750"/>
            <a:ext cx="1878208" cy="1924050"/>
          </a:xfrm>
          <a:prstGeom prst="rect">
            <a:avLst/>
          </a:prstGeom>
          <a:noFill/>
          <a:ln w="9525">
            <a:noFill/>
            <a:miter lim="800000"/>
            <a:headEnd/>
            <a:tailEnd/>
          </a:ln>
        </p:spPr>
      </p:pic>
      <p:pic>
        <p:nvPicPr>
          <p:cNvPr id="4104" name="Picture 4" descr="WhitecornerFlower"/>
          <p:cNvPicPr>
            <a:picLocks noChangeAspect="1" noChangeArrowheads="1"/>
          </p:cNvPicPr>
          <p:nvPr/>
        </p:nvPicPr>
        <p:blipFill>
          <a:blip r:embed="rId8"/>
          <a:srcRect/>
          <a:stretch>
            <a:fillRect/>
          </a:stretch>
        </p:blipFill>
        <p:spPr bwMode="auto">
          <a:xfrm>
            <a:off x="7229228" y="4714877"/>
            <a:ext cx="1914774" cy="2066925"/>
          </a:xfrm>
          <a:prstGeom prst="rect">
            <a:avLst/>
          </a:prstGeom>
          <a:noFill/>
          <a:ln w="9525">
            <a:noFill/>
            <a:miter lim="800000"/>
            <a:headEnd/>
            <a:tailEnd/>
          </a:ln>
        </p:spPr>
      </p:pic>
      <p:pic>
        <p:nvPicPr>
          <p:cNvPr id="4105" name="Picture 19"/>
          <p:cNvPicPr>
            <a:picLocks noChangeAspect="1" noChangeArrowheads="1"/>
          </p:cNvPicPr>
          <p:nvPr/>
        </p:nvPicPr>
        <p:blipFill>
          <a:blip r:embed="rId9"/>
          <a:srcRect/>
          <a:stretch>
            <a:fillRect/>
          </a:stretch>
        </p:blipFill>
        <p:spPr bwMode="auto">
          <a:xfrm>
            <a:off x="1" y="2"/>
            <a:ext cx="727740" cy="2481263"/>
          </a:xfrm>
          <a:prstGeom prst="rect">
            <a:avLst/>
          </a:prstGeom>
          <a:noFill/>
          <a:ln w="9525">
            <a:noFill/>
            <a:miter lim="800000"/>
            <a:headEnd/>
            <a:tailEnd/>
          </a:ln>
        </p:spPr>
      </p:pic>
      <p:pic>
        <p:nvPicPr>
          <p:cNvPr id="4106" name="Picture 20"/>
          <p:cNvPicPr>
            <a:picLocks noChangeAspect="1" noChangeArrowheads="1"/>
          </p:cNvPicPr>
          <p:nvPr/>
        </p:nvPicPr>
        <p:blipFill>
          <a:blip r:embed="rId9"/>
          <a:srcRect/>
          <a:stretch>
            <a:fillRect/>
          </a:stretch>
        </p:blipFill>
        <p:spPr bwMode="auto">
          <a:xfrm>
            <a:off x="7968561" y="2"/>
            <a:ext cx="970318" cy="2481263"/>
          </a:xfrm>
          <a:prstGeom prst="rect">
            <a:avLst/>
          </a:prstGeom>
          <a:noFill/>
          <a:ln w="9525">
            <a:noFill/>
            <a:miter lim="800000"/>
            <a:headEnd/>
            <a:tailEnd/>
          </a:ln>
        </p:spPr>
      </p:pic>
    </p:spTree>
    <p:extLst>
      <p:ext uri="{BB962C8B-B14F-4D97-AF65-F5344CB8AC3E}">
        <p14:creationId xmlns:p14="http://schemas.microsoft.com/office/powerpoint/2010/main" val="363882643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1"/>
          <p:cNvPicPr>
            <a:picLocks noChangeAspect="1"/>
          </p:cNvPicPr>
          <p:nvPr/>
        </p:nvPicPr>
        <p:blipFill>
          <a:blip r:embed="rId2"/>
          <a:srcRect l="44444"/>
          <a:stretch>
            <a:fillRect/>
          </a:stretch>
        </p:blipFill>
        <p:spPr bwMode="auto">
          <a:xfrm>
            <a:off x="0" y="0"/>
            <a:ext cx="9144000" cy="6858000"/>
          </a:xfrm>
          <a:prstGeom prst="rect">
            <a:avLst/>
          </a:prstGeom>
          <a:noFill/>
          <a:ln w="9525">
            <a:noFill/>
            <a:miter lim="800000"/>
            <a:headEnd/>
            <a:tailEnd/>
          </a:ln>
        </p:spPr>
      </p:pic>
      <p:sp>
        <p:nvSpPr>
          <p:cNvPr id="7" name="TextBox 6"/>
          <p:cNvSpPr txBox="1">
            <a:spLocks noChangeArrowheads="1"/>
          </p:cNvSpPr>
          <p:nvPr/>
        </p:nvSpPr>
        <p:spPr bwMode="auto">
          <a:xfrm>
            <a:off x="1" y="1214422"/>
            <a:ext cx="3871464" cy="877765"/>
          </a:xfrm>
          <a:prstGeom prst="rect">
            <a:avLst/>
          </a:prstGeom>
          <a:noFill/>
          <a:ln w="9525">
            <a:noFill/>
            <a:miter lim="800000"/>
            <a:headEnd/>
            <a:tailEnd/>
          </a:ln>
        </p:spPr>
        <p:txBody>
          <a:bodyPr lIns="76794" tIns="38398" rIns="76794" bIns="38398">
            <a:spAutoFit/>
          </a:bodyPr>
          <a:lstStyle/>
          <a:p>
            <a:pPr algn="ctr" defTabSz="383562">
              <a:lnSpc>
                <a:spcPct val="130000"/>
              </a:lnSpc>
            </a:pPr>
            <a:r>
              <a:rPr lang="en-US" altLang="en-US" sz="4000" b="1" dirty="0">
                <a:solidFill>
                  <a:srgbClr val="1D8387"/>
                </a:solidFill>
                <a:latin typeface="Times New Roman" panose="02020603050405020304" pitchFamily="18" charset="0"/>
                <a:cs typeface="Times New Roman" panose="02020603050405020304" pitchFamily="18" charset="0"/>
              </a:rPr>
              <a:t>KHỞI ĐỘNG</a:t>
            </a:r>
          </a:p>
        </p:txBody>
      </p:sp>
      <p:sp>
        <p:nvSpPr>
          <p:cNvPr id="5" name="TextBox 4"/>
          <p:cNvSpPr txBox="1">
            <a:spLocks noChangeArrowheads="1"/>
          </p:cNvSpPr>
          <p:nvPr/>
        </p:nvSpPr>
        <p:spPr bwMode="auto">
          <a:xfrm>
            <a:off x="0" y="500042"/>
            <a:ext cx="9144000" cy="461665"/>
          </a:xfrm>
          <a:prstGeom prst="rect">
            <a:avLst/>
          </a:prstGeom>
          <a:noFill/>
          <a:ln w="9525">
            <a:noFill/>
            <a:miter lim="800000"/>
            <a:headEnd/>
            <a:tailEnd/>
          </a:ln>
        </p:spPr>
        <p:txBody>
          <a:bodyPr lIns="0" tIns="0" rIns="0" bIns="0">
            <a:spAutoFit/>
          </a:bodyPr>
          <a:lstStyle/>
          <a:p>
            <a:pPr algn="ctr" defTabSz="767125"/>
            <a:r>
              <a:rPr lang="en-US" altLang="en-US" sz="3000" b="1" dirty="0" err="1">
                <a:solidFill>
                  <a:srgbClr val="0000FF"/>
                </a:solidFill>
                <a:latin typeface="Times New Roman" panose="02020603050405020304" pitchFamily="18" charset="0"/>
                <a:cs typeface="Times New Roman" panose="02020603050405020304" pitchFamily="18" charset="0"/>
              </a:rPr>
              <a:t>Tự</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nhiên</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và</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xã</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hội</a:t>
            </a:r>
            <a:endParaRPr lang="en-US" altLang="en-US" sz="3000" b="1" dirty="0">
              <a:solidFill>
                <a:srgbClr val="0000FF"/>
              </a:solidFill>
              <a:latin typeface="Times New Roman" panose="02020603050405020304" pitchFamily="18" charset="0"/>
              <a:cs typeface="Times New Roman" panose="02020603050405020304" pitchFamily="18" charset="0"/>
            </a:endParaRPr>
          </a:p>
        </p:txBody>
      </p:sp>
      <p:pic>
        <p:nvPicPr>
          <p:cNvPr id="8" name="Picture 8"/>
          <p:cNvPicPr>
            <a:picLocks noChangeAspect="1"/>
          </p:cNvPicPr>
          <p:nvPr/>
        </p:nvPicPr>
        <p:blipFill>
          <a:blip r:embed="rId3"/>
          <a:srcRect/>
          <a:stretch>
            <a:fillRect/>
          </a:stretch>
        </p:blipFill>
        <p:spPr bwMode="auto">
          <a:xfrm rot="199089" flipH="1">
            <a:off x="2102951" y="1996680"/>
            <a:ext cx="4977340" cy="3681413"/>
          </a:xfrm>
          <a:prstGeom prst="rect">
            <a:avLst/>
          </a:prstGeom>
          <a:noFill/>
          <a:ln w="9525">
            <a:noFill/>
            <a:miter lim="800000"/>
            <a:headEnd/>
            <a:tailEnd/>
          </a:ln>
        </p:spPr>
      </p:pic>
      <p:grpSp>
        <p:nvGrpSpPr>
          <p:cNvPr id="2" name="Group 13"/>
          <p:cNvGrpSpPr>
            <a:grpSpLocks/>
          </p:cNvGrpSpPr>
          <p:nvPr/>
        </p:nvGrpSpPr>
        <p:grpSpPr bwMode="auto">
          <a:xfrm>
            <a:off x="3730553" y="4099648"/>
            <a:ext cx="1299406" cy="1709414"/>
            <a:chOff x="11279221" y="5913230"/>
            <a:chExt cx="2599189" cy="2564873"/>
          </a:xfrm>
        </p:grpSpPr>
        <p:pic>
          <p:nvPicPr>
            <p:cNvPr id="5133" name="Picture 14"/>
            <p:cNvPicPr>
              <a:picLocks noChangeAspect="1"/>
            </p:cNvPicPr>
            <p:nvPr/>
          </p:nvPicPr>
          <p:blipFill>
            <a:blip r:embed="rId4"/>
            <a:srcRect/>
            <a:stretch>
              <a:fillRect/>
            </a:stretch>
          </p:blipFill>
          <p:spPr bwMode="auto">
            <a:xfrm rot="977126">
              <a:off x="11279221" y="6211935"/>
              <a:ext cx="2599189" cy="2266168"/>
            </a:xfrm>
            <a:prstGeom prst="rect">
              <a:avLst/>
            </a:prstGeom>
            <a:noFill/>
            <a:ln w="9525">
              <a:noFill/>
              <a:miter lim="800000"/>
              <a:headEnd/>
              <a:tailEnd/>
            </a:ln>
          </p:spPr>
        </p:pic>
        <p:sp>
          <p:nvSpPr>
            <p:cNvPr id="13" name="TextBox 15"/>
            <p:cNvSpPr txBox="1"/>
            <p:nvPr/>
          </p:nvSpPr>
          <p:spPr>
            <a:xfrm rot="1078377">
              <a:off x="12520837" y="5913230"/>
              <a:ext cx="1175611" cy="1808717"/>
            </a:xfrm>
            <a:prstGeom prst="rect">
              <a:avLst/>
            </a:prstGeom>
          </p:spPr>
          <p:txBody>
            <a:bodyPr lIns="0" tIns="0" rIns="0" bIns="0">
              <a:spAutoFit/>
            </a:bodyPr>
            <a:lstStyle/>
            <a:p>
              <a:pPr algn="ctr" defTabSz="511988">
                <a:lnSpc>
                  <a:spcPts val="9407"/>
                </a:lnSpc>
                <a:defRPr/>
              </a:pPr>
              <a:r>
                <a:rPr lang="en-US" sz="6700" spc="625" dirty="0">
                  <a:solidFill>
                    <a:srgbClr val="403D3C"/>
                  </a:solidFill>
                  <a:latin typeface="Josefin Sans Bold"/>
                  <a:cs typeface="Arial" charset="0"/>
                </a:rPr>
                <a:t>?</a:t>
              </a:r>
            </a:p>
          </p:txBody>
        </p:sp>
      </p:grpSp>
    </p:spTree>
    <p:extLst>
      <p:ext uri="{BB962C8B-B14F-4D97-AF65-F5344CB8AC3E}">
        <p14:creationId xmlns:p14="http://schemas.microsoft.com/office/powerpoint/2010/main" val="13795441"/>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Rounded Corners 178">
            <a:extLst>
              <a:ext uri="{FF2B5EF4-FFF2-40B4-BE49-F238E27FC236}">
                <a16:creationId xmlns:a16="http://schemas.microsoft.com/office/drawing/2014/main" id="{4EEAA86F-9EC6-41BC-91C6-9827D992FBE9}"/>
              </a:ext>
            </a:extLst>
          </p:cNvPr>
          <p:cNvSpPr/>
          <p:nvPr/>
        </p:nvSpPr>
        <p:spPr>
          <a:xfrm>
            <a:off x="252249" y="257503"/>
            <a:ext cx="8639504" cy="6342994"/>
          </a:xfrm>
          <a:prstGeom prst="roundRect">
            <a:avLst/>
          </a:prstGeom>
          <a:solidFill>
            <a:schemeClr val="bg2">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75789"/>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2FAD4963-54C8-47C3-9C49-345B559938E7}"/>
              </a:ext>
            </a:extLst>
          </p:cNvPr>
          <p:cNvPicPr>
            <a:picLocks noChangeAspect="1"/>
          </p:cNvPicPr>
          <p:nvPr/>
        </p:nvPicPr>
        <p:blipFill rotWithShape="1">
          <a:blip r:embed="rId2"/>
          <a:srcRect t="28473" r="25393"/>
          <a:stretch/>
        </p:blipFill>
        <p:spPr>
          <a:xfrm>
            <a:off x="2871788" y="0"/>
            <a:ext cx="6272213" cy="3790950"/>
          </a:xfrm>
          <a:prstGeom prst="rect">
            <a:avLst/>
          </a:prstGeom>
        </p:spPr>
      </p:pic>
      <p:pic>
        <p:nvPicPr>
          <p:cNvPr id="4" name="Picture 2" descr="Download Nobi Child Nobita Cartoon Doraemon PNG Download Free HQ PNG Image  | FreePNGImg">
            <a:extLst>
              <a:ext uri="{FF2B5EF4-FFF2-40B4-BE49-F238E27FC236}">
                <a16:creationId xmlns:a16="http://schemas.microsoft.com/office/drawing/2014/main" id="{02456093-65B4-4144-AA9D-A0854AAFC1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2290018"/>
            <a:ext cx="6391767" cy="45679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8930748-C81B-4077-B63F-F8A39B8BA345}"/>
              </a:ext>
            </a:extLst>
          </p:cNvPr>
          <p:cNvPicPr>
            <a:picLocks noChangeAspect="1"/>
          </p:cNvPicPr>
          <p:nvPr/>
        </p:nvPicPr>
        <p:blipFill>
          <a:blip r:embed="rId4"/>
          <a:stretch>
            <a:fillRect/>
          </a:stretch>
        </p:blipFill>
        <p:spPr>
          <a:xfrm>
            <a:off x="3911706" y="1016821"/>
            <a:ext cx="4892464" cy="1566808"/>
          </a:xfrm>
          <a:prstGeom prst="rect">
            <a:avLst/>
          </a:prstGeom>
        </p:spPr>
      </p:pic>
    </p:spTree>
    <p:extLst>
      <p:ext uri="{BB962C8B-B14F-4D97-AF65-F5344CB8AC3E}">
        <p14:creationId xmlns:p14="http://schemas.microsoft.com/office/powerpoint/2010/main" val="2444116137"/>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0" y="0"/>
            <a:ext cx="9144000" cy="430887"/>
          </a:xfrm>
          <a:prstGeom prst="rect">
            <a:avLst/>
          </a:prstGeom>
          <a:noFill/>
          <a:ln w="9525">
            <a:noFill/>
            <a:miter lim="800000"/>
            <a:headEnd/>
            <a:tailEnd/>
          </a:ln>
        </p:spPr>
        <p:txBody>
          <a:bodyPr lIns="0" tIns="0" rIns="0" bIns="0">
            <a:spAutoFit/>
          </a:bodyPr>
          <a:lstStyle/>
          <a:p>
            <a:pPr algn="ctr" defTabSz="767125"/>
            <a:r>
              <a:rPr lang="en-US" altLang="en-US" sz="2800" b="1" dirty="0" smtClean="0">
                <a:solidFill>
                  <a:srgbClr val="0000FF"/>
                </a:solidFill>
                <a:latin typeface="Times New Roman" panose="02020603050405020304" pitchFamily="18" charset="0"/>
                <a:cs typeface="Times New Roman" panose="02020603050405020304" pitchFamily="18" charset="0"/>
              </a:rPr>
              <a:t>3</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12" name="TextBox 11"/>
          <p:cNvSpPr txBox="1">
            <a:spLocks noChangeArrowheads="1"/>
          </p:cNvSpPr>
          <p:nvPr/>
        </p:nvSpPr>
        <p:spPr bwMode="auto">
          <a:xfrm>
            <a:off x="0" y="428604"/>
            <a:ext cx="9144000" cy="430887"/>
          </a:xfrm>
          <a:prstGeom prst="rect">
            <a:avLst/>
          </a:prstGeom>
          <a:noFill/>
          <a:ln w="9525">
            <a:noFill/>
            <a:miter lim="800000"/>
            <a:headEnd/>
            <a:tailEnd/>
          </a:ln>
        </p:spPr>
        <p:txBody>
          <a:bodyPr lIns="0" tIns="0" rIns="0" bIns="0">
            <a:spAutoFit/>
          </a:bodyPr>
          <a:lstStyle/>
          <a:p>
            <a:pPr algn="ctr" defTabSz="767125"/>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0" y="857232"/>
            <a:ext cx="9144000" cy="523220"/>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18. </a:t>
            </a:r>
            <a:r>
              <a:rPr lang="en-US" sz="2800" b="1" dirty="0" err="1" smtClean="0">
                <a:solidFill>
                  <a:srgbClr val="FF0000"/>
                </a:solidFill>
                <a:latin typeface="Times New Roman" pitchFamily="18" charset="0"/>
                <a:cs typeface="Times New Roman" pitchFamily="18" charset="0"/>
              </a:rPr>
              <a:t>Cơ</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quan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tiêu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hóa</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Tiết</a:t>
            </a:r>
            <a:r>
              <a:rPr lang="en-US" sz="2800" b="1" dirty="0" smtClean="0">
                <a:solidFill>
                  <a:srgbClr val="FF0000"/>
                </a:solidFill>
                <a:latin typeface="Times New Roman" pitchFamily="18" charset="0"/>
                <a:cs typeface="Times New Roman" pitchFamily="18" charset="0"/>
              </a:rPr>
              <a:t> 2).</a:t>
            </a:r>
            <a:endParaRPr lang="vi-VN" sz="2800" b="1" dirty="0">
              <a:solidFill>
                <a:srgbClr val="FF0000"/>
              </a:solidFill>
              <a:latin typeface="Times New Roman" pitchFamily="18" charset="0"/>
              <a:cs typeface="Times New Roman" pitchFamily="18" charset="0"/>
            </a:endParaRPr>
          </a:p>
        </p:txBody>
      </p:sp>
      <p:sp>
        <p:nvSpPr>
          <p:cNvPr id="8" name="TextBox 7"/>
          <p:cNvSpPr txBox="1"/>
          <p:nvPr/>
        </p:nvSpPr>
        <p:spPr>
          <a:xfrm>
            <a:off x="0" y="1285860"/>
            <a:ext cx="9144000" cy="523220"/>
          </a:xfrm>
          <a:prstGeom prst="rect">
            <a:avLst/>
          </a:prstGeom>
          <a:noFill/>
        </p:spPr>
        <p:txBody>
          <a:bodyPr wrap="square" rtlCol="0">
            <a:spAutoFit/>
          </a:bodyPr>
          <a:lstStyle/>
          <a:p>
            <a:pPr lvl="0"/>
            <a:r>
              <a:rPr lang="en-US" sz="2800" b="1" dirty="0">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1. </a:t>
            </a:r>
            <a:r>
              <a:rPr lang="en-US" sz="2800" b="1" dirty="0" err="1">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Chỉ</a:t>
            </a:r>
            <a:r>
              <a:rPr lang="en-US" sz="2800" b="1" dirty="0">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b="1" dirty="0" err="1">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đường</a:t>
            </a:r>
            <a:r>
              <a:rPr lang="en-US" sz="2800" b="1" dirty="0">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b="1" dirty="0" err="1">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đi</a:t>
            </a:r>
            <a:r>
              <a:rPr lang="en-US" sz="2800" b="1" dirty="0">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b="1" dirty="0" err="1">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của</a:t>
            </a:r>
            <a:r>
              <a:rPr lang="en-US" sz="2800" b="1" dirty="0">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b="1" dirty="0" err="1">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thức</a:t>
            </a:r>
            <a:r>
              <a:rPr lang="en-US" sz="2800" b="1" dirty="0">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b="1" dirty="0" err="1">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ăn</a:t>
            </a:r>
            <a:r>
              <a:rPr lang="en-US" sz="2800" b="1" dirty="0">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b="1" dirty="0" err="1">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trên</a:t>
            </a:r>
            <a:r>
              <a:rPr lang="en-US" sz="2800" b="1" dirty="0">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b="1" dirty="0" err="1">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sơ</a:t>
            </a:r>
            <a:r>
              <a:rPr lang="en-US" sz="2800" b="1" dirty="0">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b="1" dirty="0" err="1">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đồ</a:t>
            </a:r>
            <a:r>
              <a:rPr lang="en-US" sz="2800" b="1" dirty="0">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b="1" dirty="0" err="1">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dưới</a:t>
            </a:r>
            <a:r>
              <a:rPr lang="en-US" sz="2800" b="1" dirty="0">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b="1" dirty="0" err="1" smtClean="0">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đây</a:t>
            </a:r>
            <a:endParaRPr lang="en-US" sz="2800" b="1" dirty="0">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id="{15D31053-61D7-47B6-917A-5BBC1CA99E43}"/>
              </a:ext>
            </a:extLst>
          </p:cNvPr>
          <p:cNvPicPr>
            <a:picLocks noChangeAspect="1"/>
          </p:cNvPicPr>
          <p:nvPr/>
        </p:nvPicPr>
        <p:blipFill>
          <a:blip r:embed="rId2"/>
          <a:stretch>
            <a:fillRect/>
          </a:stretch>
        </p:blipFill>
        <p:spPr>
          <a:xfrm>
            <a:off x="0" y="2928934"/>
            <a:ext cx="9144000" cy="3929066"/>
          </a:xfrm>
          <a:prstGeom prst="rect">
            <a:avLst/>
          </a:prstGeom>
        </p:spPr>
      </p:pic>
      <p:sp>
        <p:nvSpPr>
          <p:cNvPr id="15" name="TextBox 14"/>
          <p:cNvSpPr txBox="1"/>
          <p:nvPr/>
        </p:nvSpPr>
        <p:spPr>
          <a:xfrm>
            <a:off x="0" y="1785926"/>
            <a:ext cx="8929718" cy="1384995"/>
          </a:xfrm>
          <a:prstGeom prst="rect">
            <a:avLst/>
          </a:prstGeom>
          <a:noFill/>
        </p:spPr>
        <p:txBody>
          <a:bodyPr wrap="square" rtlCol="0">
            <a:spAutoFit/>
          </a:bodyPr>
          <a:lstStyle/>
          <a:p>
            <a:pPr lvl="0"/>
            <a:r>
              <a:rPr lang="vi-VN" sz="2800" b="1" dirty="0" smtClean="0">
                <a:solidFill>
                  <a:srgbClr val="008000"/>
                </a:solidFill>
                <a:latin typeface="Times New Roman" pitchFamily="18" charset="0"/>
                <a:cs typeface="Times New Roman" pitchFamily="18" charset="0"/>
              </a:rPr>
              <a:t>* Quá </a:t>
            </a:r>
            <a:r>
              <a:rPr lang="vi-VN" sz="2800" b="1" dirty="0">
                <a:solidFill>
                  <a:srgbClr val="008000"/>
                </a:solidFill>
                <a:latin typeface="Times New Roman" pitchFamily="18" charset="0"/>
                <a:cs typeface="Times New Roman" pitchFamily="18" charset="0"/>
              </a:rPr>
              <a:t>trình tiêu hóa diễn ra từ miệng đến tuyến nước bọt, thực quản, dạ dày gan, túi mật, tụy, ruột non, ruột già và đến hậu môn</a:t>
            </a:r>
            <a:r>
              <a:rPr lang="vi-VN" sz="2800" b="1" dirty="0" smtClean="0">
                <a:solidFill>
                  <a:srgbClr val="008000"/>
                </a:solidFill>
                <a:latin typeface="Times New Roman" pitchFamily="18" charset="0"/>
                <a:cs typeface="Times New Roman" pitchFamily="18" charset="0"/>
              </a:rPr>
              <a:t>.</a:t>
            </a:r>
            <a:endParaRPr lang="vi-VN" sz="2800" b="1"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266044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15"/>
                                        </p:tgtEl>
                                        <p:attrNameLst>
                                          <p:attrName>style.visibility</p:attrName>
                                        </p:attrNameLst>
                                      </p:cBhvr>
                                      <p:to>
                                        <p:strVal val="visible"/>
                                      </p:to>
                                    </p:set>
                                    <p:anim calcmode="discrete" valueType="clr">
                                      <p:cBhvr override="childStyle">
                                        <p:cTn id="2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5"/>
                                        </p:tgtEl>
                                        <p:attrNameLst>
                                          <p:attrName>fillcolor</p:attrName>
                                        </p:attrNameLst>
                                      </p:cBhvr>
                                      <p:tavLst>
                                        <p:tav tm="0">
                                          <p:val>
                                            <p:clrVal>
                                              <a:schemeClr val="accent2"/>
                                            </p:clrVal>
                                          </p:val>
                                        </p:tav>
                                        <p:tav tm="50000">
                                          <p:val>
                                            <p:clrVal>
                                              <a:schemeClr val="hlink"/>
                                            </p:clrVal>
                                          </p:val>
                                        </p:tav>
                                      </p:tavLst>
                                    </p:anim>
                                    <p:set>
                                      <p:cBhvr>
                                        <p:cTn id="29"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DFA55B9-173B-4580-A61B-9FC44EF2E821}"/>
              </a:ext>
            </a:extLst>
          </p:cNvPr>
          <p:cNvSpPr/>
          <p:nvPr/>
        </p:nvSpPr>
        <p:spPr>
          <a:xfrm>
            <a:off x="168965" y="341243"/>
            <a:ext cx="8806070" cy="6316732"/>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1" name="Picture 30">
            <a:extLst>
              <a:ext uri="{FF2B5EF4-FFF2-40B4-BE49-F238E27FC236}">
                <a16:creationId xmlns:a16="http://schemas.microsoft.com/office/drawing/2014/main" id="{27DC6130-AB24-4993-B74A-271F382489DA}"/>
              </a:ext>
            </a:extLst>
          </p:cNvPr>
          <p:cNvPicPr>
            <a:picLocks noChangeAspect="1"/>
          </p:cNvPicPr>
          <p:nvPr/>
        </p:nvPicPr>
        <p:blipFill>
          <a:blip r:embed="rId2"/>
          <a:stretch>
            <a:fillRect/>
          </a:stretch>
        </p:blipFill>
        <p:spPr>
          <a:xfrm>
            <a:off x="0" y="2285992"/>
            <a:ext cx="9144000" cy="4572008"/>
          </a:xfrm>
          <a:prstGeom prst="rect">
            <a:avLst/>
          </a:prstGeom>
        </p:spPr>
      </p:pic>
      <p:sp>
        <p:nvSpPr>
          <p:cNvPr id="5" name="TextBox 4"/>
          <p:cNvSpPr txBox="1"/>
          <p:nvPr/>
        </p:nvSpPr>
        <p:spPr>
          <a:xfrm>
            <a:off x="0" y="1357298"/>
            <a:ext cx="9144000" cy="954107"/>
          </a:xfrm>
          <a:prstGeom prst="rect">
            <a:avLst/>
          </a:prstGeom>
          <a:noFill/>
        </p:spPr>
        <p:txBody>
          <a:bodyPr wrap="square" rtlCol="0">
            <a:spAutoFit/>
          </a:bodyPr>
          <a:lstStyle/>
          <a:p>
            <a:pPr lvl="0"/>
            <a:r>
              <a:rPr lang="en-US" sz="2800" b="1" dirty="0" smtClean="0">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2. </a:t>
            </a:r>
            <a:r>
              <a:rPr lang="vi-VN" sz="2800" b="1" dirty="0" smtClean="0">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Hãy trình bày chức năng các bộ phận của cơ quan tiêu hóa thông qua sơ đồ tiêu hóa thức ăn.</a:t>
            </a:r>
            <a:endParaRPr lang="en-US" sz="2800" b="1" dirty="0">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endParaRPr>
          </a:p>
        </p:txBody>
      </p:sp>
      <p:sp>
        <p:nvSpPr>
          <p:cNvPr id="7" name="TextBox 6"/>
          <p:cNvSpPr txBox="1">
            <a:spLocks noChangeArrowheads="1"/>
          </p:cNvSpPr>
          <p:nvPr/>
        </p:nvSpPr>
        <p:spPr bwMode="auto">
          <a:xfrm>
            <a:off x="0" y="428604"/>
            <a:ext cx="9144000" cy="430887"/>
          </a:xfrm>
          <a:prstGeom prst="rect">
            <a:avLst/>
          </a:prstGeom>
          <a:noFill/>
          <a:ln w="9525">
            <a:noFill/>
            <a:miter lim="800000"/>
            <a:headEnd/>
            <a:tailEnd/>
          </a:ln>
        </p:spPr>
        <p:txBody>
          <a:bodyPr lIns="0" tIns="0" rIns="0" bIns="0">
            <a:spAutoFit/>
          </a:bodyPr>
          <a:lstStyle/>
          <a:p>
            <a:pPr algn="ctr" defTabSz="767125"/>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0" y="857232"/>
            <a:ext cx="9144000" cy="523220"/>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18. </a:t>
            </a:r>
            <a:r>
              <a:rPr lang="en-US" sz="2800" b="1" dirty="0" err="1" smtClean="0">
                <a:solidFill>
                  <a:srgbClr val="FF0000"/>
                </a:solidFill>
                <a:latin typeface="Times New Roman" pitchFamily="18" charset="0"/>
                <a:cs typeface="Times New Roman" pitchFamily="18" charset="0"/>
              </a:rPr>
              <a:t>Cơ</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quan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tiêu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hóa</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Tiết</a:t>
            </a:r>
            <a:r>
              <a:rPr lang="en-US" sz="2800" b="1" dirty="0" smtClean="0">
                <a:solidFill>
                  <a:srgbClr val="FF0000"/>
                </a:solidFill>
                <a:latin typeface="Times New Roman" pitchFamily="18" charset="0"/>
                <a:cs typeface="Times New Roman" pitchFamily="18" charset="0"/>
              </a:rPr>
              <a:t> 2).</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65165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Rounded Corners 178">
            <a:extLst>
              <a:ext uri="{FF2B5EF4-FFF2-40B4-BE49-F238E27FC236}">
                <a16:creationId xmlns:a16="http://schemas.microsoft.com/office/drawing/2014/main" id="{4EEAA86F-9EC6-41BC-91C6-9827D992FBE9}"/>
              </a:ext>
            </a:extLst>
          </p:cNvPr>
          <p:cNvSpPr/>
          <p:nvPr/>
        </p:nvSpPr>
        <p:spPr>
          <a:xfrm>
            <a:off x="252249" y="257503"/>
            <a:ext cx="8639504" cy="6342994"/>
          </a:xfrm>
          <a:prstGeom prst="roundRect">
            <a:avLst/>
          </a:prstGeom>
          <a:solidFill>
            <a:schemeClr val="bg2">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75789"/>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690CE5F4-BEC6-4E31-8E9D-EB1779AD646E}"/>
              </a:ext>
            </a:extLst>
          </p:cNvPr>
          <p:cNvPicPr>
            <a:picLocks noChangeAspect="1"/>
          </p:cNvPicPr>
          <p:nvPr/>
        </p:nvPicPr>
        <p:blipFill rotWithShape="1">
          <a:blip r:embed="rId2"/>
          <a:srcRect t="28473" r="25393"/>
          <a:stretch/>
        </p:blipFill>
        <p:spPr>
          <a:xfrm>
            <a:off x="3805084" y="0"/>
            <a:ext cx="5338917" cy="3224808"/>
          </a:xfrm>
          <a:prstGeom prst="rect">
            <a:avLst/>
          </a:prstGeom>
        </p:spPr>
      </p:pic>
      <p:pic>
        <p:nvPicPr>
          <p:cNvPr id="8" name="Picture 2" descr="Download Nobi Child Nobita Cartoon Doraemon PNG Download Free HQ PNG Image  | FreePNGImg">
            <a:extLst>
              <a:ext uri="{FF2B5EF4-FFF2-40B4-BE49-F238E27FC236}">
                <a16:creationId xmlns:a16="http://schemas.microsoft.com/office/drawing/2014/main" id="{D1E837A0-96E3-4DDE-BBAA-800BF6B44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994" y="1480439"/>
            <a:ext cx="7272499" cy="51974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7F1206C-4E73-4401-AE0D-5EE2E45D914B}"/>
              </a:ext>
            </a:extLst>
          </p:cNvPr>
          <p:cNvPicPr>
            <a:picLocks noChangeAspect="1"/>
          </p:cNvPicPr>
          <p:nvPr/>
        </p:nvPicPr>
        <p:blipFill>
          <a:blip r:embed="rId4"/>
          <a:stretch>
            <a:fillRect/>
          </a:stretch>
        </p:blipFill>
        <p:spPr>
          <a:xfrm>
            <a:off x="4197456" y="761567"/>
            <a:ext cx="4892464" cy="1201016"/>
          </a:xfrm>
          <a:prstGeom prst="rect">
            <a:avLst/>
          </a:prstGeom>
        </p:spPr>
      </p:pic>
    </p:spTree>
    <p:extLst>
      <p:ext uri="{BB962C8B-B14F-4D97-AF65-F5344CB8AC3E}">
        <p14:creationId xmlns:p14="http://schemas.microsoft.com/office/powerpoint/2010/main" val="1006348557"/>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B35917-E62B-4F34-B4A5-CDE56548BBD6}"/>
              </a:ext>
            </a:extLst>
          </p:cNvPr>
          <p:cNvSpPr/>
          <p:nvPr/>
        </p:nvSpPr>
        <p:spPr>
          <a:xfrm>
            <a:off x="168965" y="341244"/>
            <a:ext cx="8806070" cy="6175513"/>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Hộp Văn bản 27">
            <a:extLst>
              <a:ext uri="{FF2B5EF4-FFF2-40B4-BE49-F238E27FC236}">
                <a16:creationId xmlns:a16="http://schemas.microsoft.com/office/drawing/2014/main" id="{279D30CF-05FC-4F31-A451-50EC25846686}"/>
              </a:ext>
            </a:extLst>
          </p:cNvPr>
          <p:cNvSpPr txBox="1"/>
          <p:nvPr/>
        </p:nvSpPr>
        <p:spPr>
          <a:xfrm>
            <a:off x="1251805" y="707026"/>
            <a:ext cx="7437480" cy="4887428"/>
          </a:xfrm>
          <a:prstGeom prst="rect">
            <a:avLst/>
          </a:prstGeom>
          <a:noFill/>
        </p:spPr>
        <p:txBody>
          <a:bodyPr wrap="square">
            <a:spAutoFit/>
          </a:bodyPr>
          <a:lstStyle/>
          <a:p>
            <a:pPr marL="0" marR="0" lvl="0" indent="0" algn="ctr" defTabSz="685800" rtl="0" eaLnBrk="1" fontAlgn="auto" latinLnBrk="0" hangingPunct="1">
              <a:lnSpc>
                <a:spcPct val="115000"/>
              </a:lnSpc>
              <a:spcBef>
                <a:spcPts val="0"/>
              </a:spcBef>
              <a:spcAft>
                <a:spcPts val="800"/>
              </a:spcAft>
              <a:buClrTx/>
              <a:buSzTx/>
              <a:buFontTx/>
              <a:buNone/>
              <a:tabLst/>
              <a:defRPr/>
            </a:pPr>
            <a:r>
              <a:rPr kumimoji="0" lang="vi-VN" sz="3600" b="1" i="0" u="none" strike="noStrike" kern="1200" cap="none" spc="0" normalizeH="0" baseline="0" noProof="0" dirty="0">
                <a:ln>
                  <a:noFill/>
                </a:ln>
                <a:solidFill>
                  <a:srgbClr val="008000"/>
                </a:solidFill>
                <a:effectLst/>
                <a:uLnTx/>
                <a:uFillTx/>
                <a:latin typeface="Times New Roman" pitchFamily="18" charset="0"/>
                <a:ea typeface="Calibri" panose="020F0502020204030204" pitchFamily="34" charset="0"/>
                <a:cs typeface="Times New Roman" pitchFamily="18" charset="0"/>
              </a:rPr>
              <a:t>Luật chơi: </a:t>
            </a:r>
            <a:endParaRPr kumimoji="0" lang="en-US" sz="3600" b="1" i="0" u="none" strike="noStrike" kern="1200" cap="none" spc="0" normalizeH="0" baseline="0" noProof="0" dirty="0">
              <a:ln>
                <a:noFill/>
              </a:ln>
              <a:solidFill>
                <a:srgbClr val="008000"/>
              </a:solidFill>
              <a:effectLst/>
              <a:uLnTx/>
              <a:uFillTx/>
              <a:latin typeface="Times New Roman" pitchFamily="18" charset="0"/>
              <a:ea typeface="Calibri" panose="020F0502020204030204" pitchFamily="34" charset="0"/>
              <a:cs typeface="Times New Roman" pitchFamily="18" charset="0"/>
            </a:endParaRPr>
          </a:p>
          <a:p>
            <a:pPr marL="0" marR="0" lvl="0" indent="0" algn="just" defTabSz="685800" rtl="0" eaLnBrk="1" fontAlgn="auto" latinLnBrk="0" hangingPunct="1">
              <a:lnSpc>
                <a:spcPct val="150000"/>
              </a:lnSpc>
              <a:spcBef>
                <a:spcPts val="0"/>
              </a:spcBef>
              <a:spcAft>
                <a:spcPts val="800"/>
              </a:spcAft>
              <a:buClrTx/>
              <a:buSzTx/>
              <a:buFontTx/>
              <a:buNone/>
              <a:tabLst/>
              <a:defRPr/>
            </a:pPr>
            <a:r>
              <a:rPr kumimoji="0" lang="vi-VN" sz="3600" b="1" i="0" u="none" strike="noStrike" kern="1200" cap="none" spc="0" normalizeH="0" baseline="0" noProof="0" dirty="0">
                <a:ln>
                  <a:noFill/>
                </a:ln>
                <a:solidFill>
                  <a:srgbClr val="008000"/>
                </a:solidFill>
                <a:effectLst/>
                <a:uLnTx/>
                <a:uFillTx/>
                <a:latin typeface="Times New Roman" pitchFamily="18" charset="0"/>
                <a:ea typeface="Calibri" panose="020F0502020204030204" pitchFamily="34" charset="0"/>
                <a:cs typeface="Times New Roman" pitchFamily="18" charset="0"/>
              </a:rPr>
              <a:t>Mỗi bạn được phân vai nói về chức năng từng bộ phận của cơ quan tiêu hóa, các bạn khác thi trả lời bộ phận đó là gì, ai trả lời nhanh, đúng được khen thưởng. </a:t>
            </a:r>
            <a:endParaRPr kumimoji="0" lang="en-US" sz="3600" b="1" i="0" u="none" strike="noStrike" kern="1200" cap="none" spc="0" normalizeH="0" baseline="0" noProof="0" dirty="0">
              <a:ln>
                <a:noFill/>
              </a:ln>
              <a:solidFill>
                <a:srgbClr val="008000"/>
              </a:solidFill>
              <a:effectLst/>
              <a:uLnTx/>
              <a:uFillTx/>
              <a:latin typeface="Times New Roman" pitchFamily="18" charset="0"/>
              <a:ea typeface="Calibri" panose="020F0502020204030204" pitchFamily="34" charset="0"/>
              <a:cs typeface="Times New Roman" pitchFamily="18" charset="0"/>
            </a:endParaRPr>
          </a:p>
        </p:txBody>
      </p:sp>
      <p:pic>
        <p:nvPicPr>
          <p:cNvPr id="3" name="Picture 2">
            <a:extLst>
              <a:ext uri="{FF2B5EF4-FFF2-40B4-BE49-F238E27FC236}">
                <a16:creationId xmlns:a16="http://schemas.microsoft.com/office/drawing/2014/main" id="{04A8EBCB-03E6-4302-936D-0D63EAFEAF1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8438" b="100000" l="15313" r="58750">
                        <a14:foregroundMark x1="21250" y1="46406" x2="24375" y2="51563"/>
                        <a14:foregroundMark x1="49219" y1="58750" x2="50313" y2="58906"/>
                        <a14:foregroundMark x1="50313" y1="59062" x2="50156" y2="60469"/>
                        <a14:foregroundMark x1="16719" y1="38438" x2="16719" y2="38438"/>
                        <a14:foregroundMark x1="17344" y1="39063" x2="18281" y2="41719"/>
                        <a14:foregroundMark x1="20938" y1="46875" x2="21719" y2="49219"/>
                        <a14:foregroundMark x1="22656" y1="50156" x2="24375" y2="51719"/>
                        <a14:backgroundMark x1="19531" y1="11875" x2="11719" y2="25781"/>
                        <a14:backgroundMark x1="42813" y1="12031" x2="55313" y2="14063"/>
                        <a14:backgroundMark x1="21094" y1="58750" x2="22500" y2="65938"/>
                        <a14:backgroundMark x1="55937" y1="59531" x2="54219" y2="68750"/>
                        <a14:backgroundMark x1="49063" y1="62813" x2="50313" y2="60781"/>
                        <a14:backgroundMark x1="47500" y1="62813" x2="51250" y2="59688"/>
                      </a14:backgroundRemoval>
                    </a14:imgEffect>
                  </a14:imgLayer>
                </a14:imgProps>
              </a:ext>
            </a:extLst>
          </a:blip>
          <a:srcRect r="47461"/>
          <a:stretch>
            <a:fillRect/>
          </a:stretch>
        </p:blipFill>
        <p:spPr>
          <a:xfrm>
            <a:off x="-554709" y="2502760"/>
            <a:ext cx="1935101" cy="4910915"/>
          </a:xfrm>
          <a:prstGeom prst="rect">
            <a:avLst/>
          </a:prstGeom>
        </p:spPr>
      </p:pic>
    </p:spTree>
    <p:extLst>
      <p:ext uri="{BB962C8B-B14F-4D97-AF65-F5344CB8AC3E}">
        <p14:creationId xmlns:p14="http://schemas.microsoft.com/office/powerpoint/2010/main" val="2599619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ixlr-bg-result (8)">
            <a:extLst>
              <a:ext uri="{FF2B5EF4-FFF2-40B4-BE49-F238E27FC236}">
                <a16:creationId xmlns:a16="http://schemas.microsoft.com/office/drawing/2014/main" id="{57EABE8D-DE48-44B0-AB6A-95D316888A2D}"/>
              </a:ext>
            </a:extLst>
          </p:cNvPr>
          <p:cNvPicPr>
            <a:picLocks noChangeAspect="1"/>
          </p:cNvPicPr>
          <p:nvPr/>
        </p:nvPicPr>
        <p:blipFill>
          <a:blip r:embed="rId2"/>
          <a:stretch>
            <a:fillRect/>
          </a:stretch>
        </p:blipFill>
        <p:spPr>
          <a:xfrm>
            <a:off x="7318534" y="3408681"/>
            <a:ext cx="1385888" cy="3444875"/>
          </a:xfrm>
          <a:prstGeom prst="rect">
            <a:avLst/>
          </a:prstGeom>
        </p:spPr>
      </p:pic>
      <p:pic>
        <p:nvPicPr>
          <p:cNvPr id="7" name="Content Placeholder 12" descr="Picture9">
            <a:extLst>
              <a:ext uri="{FF2B5EF4-FFF2-40B4-BE49-F238E27FC236}">
                <a16:creationId xmlns:a16="http://schemas.microsoft.com/office/drawing/2014/main" id="{77D7CE29-82E4-4222-B802-A642EFCF7450}"/>
              </a:ext>
            </a:extLst>
          </p:cNvPr>
          <p:cNvPicPr>
            <a:picLocks noChangeAspect="1"/>
          </p:cNvPicPr>
          <p:nvPr/>
        </p:nvPicPr>
        <p:blipFill>
          <a:blip r:embed="rId3"/>
          <a:stretch>
            <a:fillRect/>
          </a:stretch>
        </p:blipFill>
        <p:spPr>
          <a:xfrm flipH="1">
            <a:off x="625316" y="2615041"/>
            <a:ext cx="1784985" cy="3984403"/>
          </a:xfrm>
          <a:prstGeom prst="rect">
            <a:avLst/>
          </a:prstGeom>
        </p:spPr>
      </p:pic>
      <p:grpSp>
        <p:nvGrpSpPr>
          <p:cNvPr id="2" name="Group 7">
            <a:extLst>
              <a:ext uri="{FF2B5EF4-FFF2-40B4-BE49-F238E27FC236}">
                <a16:creationId xmlns:a16="http://schemas.microsoft.com/office/drawing/2014/main" id="{A8335AC3-938F-4D7A-9A98-33FECAE30CC3}"/>
              </a:ext>
            </a:extLst>
          </p:cNvPr>
          <p:cNvGrpSpPr/>
          <p:nvPr/>
        </p:nvGrpSpPr>
        <p:grpSpPr>
          <a:xfrm>
            <a:off x="5474018" y="483235"/>
            <a:ext cx="3172301" cy="2678430"/>
            <a:chOff x="9759" y="923"/>
            <a:chExt cx="6661" cy="4218"/>
          </a:xfrm>
        </p:grpSpPr>
        <p:sp>
          <p:nvSpPr>
            <p:cNvPr id="9" name="Cloud 8">
              <a:extLst>
                <a:ext uri="{FF2B5EF4-FFF2-40B4-BE49-F238E27FC236}">
                  <a16:creationId xmlns:a16="http://schemas.microsoft.com/office/drawing/2014/main" id="{E516ACBB-B93D-4D6A-A73D-98991C250537}"/>
                </a:ext>
              </a:extLst>
            </p:cNvPr>
            <p:cNvSpPr/>
            <p:nvPr/>
          </p:nvSpPr>
          <p:spPr>
            <a:xfrm>
              <a:off x="9759" y="923"/>
              <a:ext cx="6661" cy="4218"/>
            </a:xfrm>
            <a:prstGeom prst="cloud">
              <a:avLst/>
            </a:prstGeom>
            <a:solidFill>
              <a:srgbClr val="FBF7E0"/>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endParaRPr>
            </a:p>
          </p:txBody>
        </p:sp>
        <p:sp>
          <p:nvSpPr>
            <p:cNvPr id="10" name="Text Box 21">
              <a:extLst>
                <a:ext uri="{FF2B5EF4-FFF2-40B4-BE49-F238E27FC236}">
                  <a16:creationId xmlns:a16="http://schemas.microsoft.com/office/drawing/2014/main" id="{3A8A2787-8E66-4C40-A09E-93EE82A409D3}"/>
                </a:ext>
              </a:extLst>
            </p:cNvPr>
            <p:cNvSpPr txBox="1"/>
            <p:nvPr/>
          </p:nvSpPr>
          <p:spPr>
            <a:xfrm>
              <a:off x="10309" y="1506"/>
              <a:ext cx="5561" cy="32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Bộ</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phận</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nào</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nhào</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trộn</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thức</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ăn</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thành</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dạng</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lỏng</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a:t>
              </a:r>
              <a:endPar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endParaRPr>
            </a:p>
          </p:txBody>
        </p:sp>
      </p:grpSp>
      <p:grpSp>
        <p:nvGrpSpPr>
          <p:cNvPr id="3" name="Group 10">
            <a:extLst>
              <a:ext uri="{FF2B5EF4-FFF2-40B4-BE49-F238E27FC236}">
                <a16:creationId xmlns:a16="http://schemas.microsoft.com/office/drawing/2014/main" id="{F9BD1D0D-0CB4-4972-A403-22E02BCE2782}"/>
              </a:ext>
            </a:extLst>
          </p:cNvPr>
          <p:cNvGrpSpPr/>
          <p:nvPr/>
        </p:nvGrpSpPr>
        <p:grpSpPr>
          <a:xfrm>
            <a:off x="1001554" y="1857375"/>
            <a:ext cx="3396139" cy="1132840"/>
            <a:chOff x="2103" y="1116"/>
            <a:chExt cx="7131" cy="3593"/>
          </a:xfrm>
        </p:grpSpPr>
        <p:sp>
          <p:nvSpPr>
            <p:cNvPr id="12" name="Rounded Rectangular Callout 18">
              <a:extLst>
                <a:ext uri="{FF2B5EF4-FFF2-40B4-BE49-F238E27FC236}">
                  <a16:creationId xmlns:a16="http://schemas.microsoft.com/office/drawing/2014/main" id="{E7B35E78-E2F5-4FCB-9352-773EA4254DF5}"/>
                </a:ext>
              </a:extLst>
            </p:cNvPr>
            <p:cNvSpPr/>
            <p:nvPr/>
          </p:nvSpPr>
          <p:spPr>
            <a:xfrm>
              <a:off x="2103" y="1116"/>
              <a:ext cx="7131" cy="3593"/>
            </a:xfrm>
            <a:prstGeom prst="wedgeRoundRectCallout">
              <a:avLst>
                <a:gd name="adj1" fmla="val -38509"/>
                <a:gd name="adj2" fmla="val 69926"/>
                <a:gd name="adj3" fmla="val 16667"/>
              </a:avLst>
            </a:prstGeom>
            <a:solidFill>
              <a:schemeClr val="bg1"/>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SimSun" panose="02010600030101010101" pitchFamily="2" charset="-122"/>
                <a:cs typeface="+mn-cs"/>
              </a:endParaRPr>
            </a:p>
          </p:txBody>
        </p:sp>
        <p:sp>
          <p:nvSpPr>
            <p:cNvPr id="13" name="Text Box 23">
              <a:extLst>
                <a:ext uri="{FF2B5EF4-FFF2-40B4-BE49-F238E27FC236}">
                  <a16:creationId xmlns:a16="http://schemas.microsoft.com/office/drawing/2014/main" id="{9D76E35E-89E6-4F11-A0A6-7F31244F2EC7}"/>
                </a:ext>
              </a:extLst>
            </p:cNvPr>
            <p:cNvSpPr txBox="1"/>
            <p:nvPr/>
          </p:nvSpPr>
          <p:spPr>
            <a:xfrm>
              <a:off x="2321" y="1344"/>
              <a:ext cx="6890" cy="24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C00000"/>
                  </a:solidFill>
                  <a:effectLst/>
                  <a:uLnTx/>
                  <a:uFillTx/>
                  <a:latin typeface="Calibri" panose="020F0502020204030204"/>
                  <a:ea typeface="+mn-ea"/>
                  <a:cs typeface="+mn-cs"/>
                </a:rPr>
                <a:t>Đó</a:t>
              </a:r>
              <a:r>
                <a:rPr kumimoji="0" lang="en-US" sz="44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srgbClr val="C00000"/>
                  </a:solidFill>
                  <a:effectLst/>
                  <a:uLnTx/>
                  <a:uFillTx/>
                  <a:latin typeface="Calibri" panose="020F0502020204030204"/>
                  <a:ea typeface="+mn-ea"/>
                  <a:cs typeface="+mn-cs"/>
                </a:rPr>
                <a:t>là</a:t>
              </a:r>
              <a:r>
                <a:rPr kumimoji="0" lang="en-US" sz="44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srgbClr val="C00000"/>
                  </a:solidFill>
                  <a:effectLst/>
                  <a:uLnTx/>
                  <a:uFillTx/>
                  <a:latin typeface="Calibri" panose="020F0502020204030204"/>
                  <a:ea typeface="+mn-ea"/>
                  <a:cs typeface="+mn-cs"/>
                </a:rPr>
                <a:t>dạ</a:t>
              </a:r>
              <a:r>
                <a:rPr kumimoji="0" lang="en-US" sz="44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srgbClr val="C00000"/>
                  </a:solidFill>
                  <a:effectLst/>
                  <a:uLnTx/>
                  <a:uFillTx/>
                  <a:latin typeface="Calibri" panose="020F0502020204030204"/>
                  <a:ea typeface="+mn-ea"/>
                  <a:cs typeface="+mn-cs"/>
                </a:rPr>
                <a:t>dày</a:t>
              </a:r>
              <a:endParaRPr kumimoji="0" lang="en-US" sz="44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21174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Rounded Corners 178">
            <a:extLst>
              <a:ext uri="{FF2B5EF4-FFF2-40B4-BE49-F238E27FC236}">
                <a16:creationId xmlns:a16="http://schemas.microsoft.com/office/drawing/2014/main" id="{4EEAA86F-9EC6-41BC-91C6-9827D992FBE9}"/>
              </a:ext>
            </a:extLst>
          </p:cNvPr>
          <p:cNvSpPr/>
          <p:nvPr/>
        </p:nvSpPr>
        <p:spPr>
          <a:xfrm>
            <a:off x="252249" y="257503"/>
            <a:ext cx="8639504" cy="6342994"/>
          </a:xfrm>
          <a:prstGeom prst="roundRect">
            <a:avLst/>
          </a:prstGeom>
          <a:solidFill>
            <a:schemeClr val="bg2">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75789"/>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690CE5F4-BEC6-4E31-8E9D-EB1779AD646E}"/>
              </a:ext>
            </a:extLst>
          </p:cNvPr>
          <p:cNvPicPr>
            <a:picLocks noChangeAspect="1"/>
          </p:cNvPicPr>
          <p:nvPr/>
        </p:nvPicPr>
        <p:blipFill rotWithShape="1">
          <a:blip r:embed="rId2"/>
          <a:srcRect t="28473" r="25393"/>
          <a:stretch/>
        </p:blipFill>
        <p:spPr>
          <a:xfrm>
            <a:off x="3805084" y="0"/>
            <a:ext cx="5338917" cy="3224808"/>
          </a:xfrm>
          <a:prstGeom prst="rect">
            <a:avLst/>
          </a:prstGeom>
        </p:spPr>
      </p:pic>
      <p:pic>
        <p:nvPicPr>
          <p:cNvPr id="8" name="Picture 2" descr="Download Nobi Child Nobita Cartoon Doraemon PNG Download Free HQ PNG Image  | FreePNGImg">
            <a:extLst>
              <a:ext uri="{FF2B5EF4-FFF2-40B4-BE49-F238E27FC236}">
                <a16:creationId xmlns:a16="http://schemas.microsoft.com/office/drawing/2014/main" id="{D1E837A0-96E3-4DDE-BBAA-800BF6B44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994" y="1480439"/>
            <a:ext cx="7272499" cy="51974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110337B-8697-44B4-9A00-6D60B374E8D9}"/>
              </a:ext>
            </a:extLst>
          </p:cNvPr>
          <p:cNvPicPr>
            <a:picLocks noChangeAspect="1"/>
          </p:cNvPicPr>
          <p:nvPr/>
        </p:nvPicPr>
        <p:blipFill>
          <a:blip r:embed="rId4"/>
          <a:stretch>
            <a:fillRect/>
          </a:stretch>
        </p:blipFill>
        <p:spPr>
          <a:xfrm>
            <a:off x="4738999" y="475024"/>
            <a:ext cx="3795089" cy="1926503"/>
          </a:xfrm>
          <a:prstGeom prst="rect">
            <a:avLst/>
          </a:prstGeom>
        </p:spPr>
      </p:pic>
    </p:spTree>
    <p:extLst>
      <p:ext uri="{BB962C8B-B14F-4D97-AF65-F5344CB8AC3E}">
        <p14:creationId xmlns:p14="http://schemas.microsoft.com/office/powerpoint/2010/main" val="3181720059"/>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B54E7A22-8674-41DC-995C-969E4D352F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flipH="1">
            <a:off x="-157162" y="4240850"/>
            <a:ext cx="1864519" cy="2597009"/>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82923C45-CC7E-4B7B-8679-9ED439BA6C29}"/>
              </a:ext>
            </a:extLst>
          </p:cNvPr>
          <p:cNvSpPr/>
          <p:nvPr/>
        </p:nvSpPr>
        <p:spPr>
          <a:xfrm>
            <a:off x="481551" y="133351"/>
            <a:ext cx="8180898" cy="1371600"/>
          </a:xfrm>
          <a:prstGeom prst="wedgeRoundRectCallout">
            <a:avLst>
              <a:gd name="adj1" fmla="val -41576"/>
              <a:gd name="adj2" fmla="val 98063"/>
              <a:gd name="adj3" fmla="val 16667"/>
            </a:avLst>
          </a:prstGeom>
          <a:solidFill>
            <a:schemeClr val="bg1"/>
          </a:solidFill>
          <a:ln w="38100">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1" dirty="0">
                <a:solidFill>
                  <a:srgbClr val="002060"/>
                </a:solidFill>
                <a:latin typeface="Calibri" panose="020F0502020204030204" pitchFamily="34" charset="0"/>
                <a:cs typeface="Calibri" panose="020F0502020204030204" pitchFamily="34" charset="0"/>
              </a:rPr>
              <a:t>1. </a:t>
            </a:r>
            <a:r>
              <a:rPr lang="en-US" sz="3600" b="1" dirty="0" err="1">
                <a:solidFill>
                  <a:srgbClr val="002060"/>
                </a:solidFill>
                <a:latin typeface="Calibri" panose="020F0502020204030204" pitchFamily="34" charset="0"/>
                <a:cs typeface="Calibri" panose="020F0502020204030204" pitchFamily="34" charset="0"/>
              </a:rPr>
              <a:t>Nhớ</a:t>
            </a:r>
            <a:r>
              <a:rPr lang="en-US" sz="3600" b="1" dirty="0">
                <a:solidFill>
                  <a:srgbClr val="002060"/>
                </a:solidFill>
                <a:latin typeface="Calibri" panose="020F0502020204030204" pitchFamily="34" charset="0"/>
                <a:cs typeface="Calibri" panose="020F0502020204030204" pitchFamily="34" charset="0"/>
              </a:rPr>
              <a:t> </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lại việc ăn, uống và thải bã của từng em trong 3 ngày gần đây nhất và hoàn thành bảng gợi ý dưới đây.</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541AF1F5-72AF-43D9-9173-AAAE6A55E7F8}"/>
              </a:ext>
            </a:extLst>
          </p:cNvPr>
          <p:cNvPicPr>
            <a:picLocks noChangeAspect="1"/>
          </p:cNvPicPr>
          <p:nvPr/>
        </p:nvPicPr>
        <p:blipFill>
          <a:blip r:embed="rId3"/>
          <a:stretch>
            <a:fillRect/>
          </a:stretch>
        </p:blipFill>
        <p:spPr>
          <a:xfrm>
            <a:off x="1739503" y="2347912"/>
            <a:ext cx="6919754" cy="2630488"/>
          </a:xfrm>
          <a:prstGeom prst="rect">
            <a:avLst/>
          </a:prstGeom>
        </p:spPr>
      </p:pic>
    </p:spTree>
    <p:extLst>
      <p:ext uri="{BB962C8B-B14F-4D97-AF65-F5344CB8AC3E}">
        <p14:creationId xmlns:p14="http://schemas.microsoft.com/office/powerpoint/2010/main" val="6305327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363962" y="5321892"/>
            <a:ext cx="330040" cy="440053"/>
          </a:xfrm>
          <a:prstGeom prst="rect">
            <a:avLst/>
          </a:prstGeom>
        </p:spPr>
      </p:pic>
      <p:sp>
        <p:nvSpPr>
          <p:cNvPr id="16" name="TextBox 16"/>
          <p:cNvSpPr txBox="1"/>
          <p:nvPr/>
        </p:nvSpPr>
        <p:spPr>
          <a:xfrm>
            <a:off x="2919388" y="2557669"/>
            <a:ext cx="3305225" cy="397545"/>
          </a:xfrm>
          <a:prstGeom prst="rect">
            <a:avLst/>
          </a:prstGeom>
        </p:spPr>
        <p:txBody>
          <a:bodyPr lIns="0" tIns="0" rIns="0" bIns="0" rtlCol="0" anchor="t">
            <a:spAutoFit/>
          </a:bodyPr>
          <a:lstStyle/>
          <a:p>
            <a:pPr algn="ctr">
              <a:lnSpc>
                <a:spcPts val="3136"/>
              </a:lnSpc>
            </a:pPr>
            <a:r>
              <a:rPr lang="vi-VN" sz="4000" dirty="0">
                <a:solidFill>
                  <a:srgbClr val="FFFBEC"/>
                </a:solidFill>
              </a:rPr>
              <a:t>BÀI 18</a:t>
            </a:r>
            <a:endParaRPr lang="en-US" sz="4000" dirty="0">
              <a:solidFill>
                <a:srgbClr val="FFFBEC"/>
              </a:solidFill>
            </a:endParaRPr>
          </a:p>
        </p:txBody>
      </p:sp>
      <p:sp>
        <p:nvSpPr>
          <p:cNvPr id="19" name="TextBox 18"/>
          <p:cNvSpPr txBox="1">
            <a:spLocks noChangeArrowheads="1"/>
          </p:cNvSpPr>
          <p:nvPr/>
        </p:nvSpPr>
        <p:spPr bwMode="auto">
          <a:xfrm>
            <a:off x="0" y="428604"/>
            <a:ext cx="9144000" cy="430887"/>
          </a:xfrm>
          <a:prstGeom prst="rect">
            <a:avLst/>
          </a:prstGeom>
          <a:noFill/>
          <a:ln w="9525">
            <a:noFill/>
            <a:miter lim="800000"/>
            <a:headEnd/>
            <a:tailEnd/>
          </a:ln>
        </p:spPr>
        <p:txBody>
          <a:bodyPr lIns="0" tIns="0" rIns="0" bIns="0">
            <a:spAutoFit/>
          </a:bodyPr>
          <a:lstStyle/>
          <a:p>
            <a:pPr algn="ctr" defTabSz="767125"/>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0" y="857232"/>
            <a:ext cx="9144000" cy="523220"/>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18. </a:t>
            </a:r>
            <a:r>
              <a:rPr lang="en-US" sz="2800" b="1" dirty="0" err="1" smtClean="0">
                <a:solidFill>
                  <a:srgbClr val="FF0000"/>
                </a:solidFill>
                <a:latin typeface="Times New Roman" pitchFamily="18" charset="0"/>
                <a:cs typeface="Times New Roman" pitchFamily="18" charset="0"/>
              </a:rPr>
              <a:t>Cơ</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quan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tiêu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hóa</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Tiết</a:t>
            </a:r>
            <a:r>
              <a:rPr lang="en-US" sz="2800" b="1" dirty="0" smtClean="0">
                <a:solidFill>
                  <a:srgbClr val="FF0000"/>
                </a:solidFill>
                <a:latin typeface="Times New Roman" pitchFamily="18" charset="0"/>
                <a:cs typeface="Times New Roman" pitchFamily="18" charset="0"/>
              </a:rPr>
              <a:t> 1).</a:t>
            </a:r>
            <a:endParaRPr lang="vi-VN" sz="2800" b="1" dirty="0">
              <a:solidFill>
                <a:srgbClr val="FF0000"/>
              </a:solidFill>
              <a:latin typeface="Times New Roman" pitchFamily="18" charset="0"/>
              <a:cs typeface="Times New Roman" pitchFamily="18" charset="0"/>
            </a:endParaRPr>
          </a:p>
        </p:txBody>
      </p:sp>
      <p:sp>
        <p:nvSpPr>
          <p:cNvPr id="9" name="Rectangle 8"/>
          <p:cNvSpPr/>
          <p:nvPr/>
        </p:nvSpPr>
        <p:spPr>
          <a:xfrm>
            <a:off x="0" y="1428736"/>
            <a:ext cx="9027330" cy="482593"/>
          </a:xfrm>
          <a:prstGeom prst="rect">
            <a:avLst/>
          </a:prstGeom>
        </p:spPr>
        <p:txBody>
          <a:bodyPr wrap="none" lIns="51206" tIns="25603" rIns="51206" bIns="25603">
            <a:spAutoFit/>
          </a:bodyPr>
          <a:lstStyle/>
          <a:p>
            <a:r>
              <a:rPr lang="nl-NL" sz="2800" b="1" dirty="0" smtClean="0">
                <a:solidFill>
                  <a:srgbClr val="0000FF"/>
                </a:solidFill>
                <a:latin typeface="Times New Roman" pitchFamily="18" charset="0"/>
                <a:ea typeface="Calibri" panose="020F0502020204030204" pitchFamily="34" charset="0"/>
                <a:cs typeface="Times New Roman" pitchFamily="18" charset="0"/>
              </a:rPr>
              <a:t>* Điều </a:t>
            </a:r>
            <a:r>
              <a:rPr lang="nl-NL" sz="2800" b="1" dirty="0">
                <a:solidFill>
                  <a:srgbClr val="0000FF"/>
                </a:solidFill>
                <a:latin typeface="Times New Roman" pitchFamily="18" charset="0"/>
                <a:ea typeface="Calibri" panose="020F0502020204030204" pitchFamily="34" charset="0"/>
                <a:cs typeface="Times New Roman" pitchFamily="18" charset="0"/>
              </a:rPr>
              <a:t>gì sẽ xảy ra với thức ăn khi chúng ta ăn vào cơ thể</a:t>
            </a:r>
            <a:r>
              <a:rPr lang="vi-VN" sz="2800" b="1" dirty="0">
                <a:solidFill>
                  <a:srgbClr val="0000FF"/>
                </a:solidFill>
                <a:latin typeface="Times New Roman" pitchFamily="18" charset="0"/>
                <a:ea typeface="Calibri" panose="020F0502020204030204" pitchFamily="34"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pic>
        <p:nvPicPr>
          <p:cNvPr id="11" name="Picture 10"/>
          <p:cNvPicPr/>
          <p:nvPr/>
        </p:nvPicPr>
        <p:blipFill>
          <a:blip r:embed="rId10" cstate="print">
            <a:extLst>
              <a:ext uri="{28A0092B-C50C-407E-A947-70E740481C1C}">
                <a14:useLocalDpi xmlns:a14="http://schemas.microsoft.com/office/drawing/2010/main" val="0"/>
              </a:ext>
            </a:extLst>
          </a:blip>
          <a:stretch>
            <a:fillRect/>
          </a:stretch>
        </p:blipFill>
        <p:spPr>
          <a:xfrm>
            <a:off x="5643570" y="2000240"/>
            <a:ext cx="3500430" cy="4857760"/>
          </a:xfrm>
          <a:prstGeom prst="rect">
            <a:avLst/>
          </a:prstGeom>
        </p:spPr>
      </p:pic>
      <p:sp>
        <p:nvSpPr>
          <p:cNvPr id="13" name="TextBox 12"/>
          <p:cNvSpPr txBox="1"/>
          <p:nvPr/>
        </p:nvSpPr>
        <p:spPr>
          <a:xfrm>
            <a:off x="0" y="2143116"/>
            <a:ext cx="5715008" cy="523220"/>
          </a:xfrm>
          <a:prstGeom prst="rect">
            <a:avLst/>
          </a:prstGeom>
          <a:noFill/>
        </p:spPr>
        <p:txBody>
          <a:bodyPr wrap="square" rtlCol="0">
            <a:spAutoFit/>
          </a:bodyPr>
          <a:lstStyle/>
          <a:p>
            <a:r>
              <a:rPr lang="en-US" sz="2800" b="1" dirty="0" smtClean="0">
                <a:solidFill>
                  <a:srgbClr val="008000"/>
                </a:solidFill>
                <a:latin typeface="Times New Roman" pitchFamily="18" charset="0"/>
                <a:cs typeface="Times New Roman" pitchFamily="18" charset="0"/>
              </a:rPr>
              <a:t>1.Các </a:t>
            </a:r>
            <a:r>
              <a:rPr lang="en-US" sz="2800" b="1" dirty="0" err="1" smtClean="0">
                <a:solidFill>
                  <a:srgbClr val="008000"/>
                </a:solidFill>
                <a:latin typeface="Times New Roman" pitchFamily="18" charset="0"/>
                <a:cs typeface="Times New Roman" pitchFamily="18" charset="0"/>
              </a:rPr>
              <a:t>bộ</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phận</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của</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cơ</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quan</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tiêu</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hóa</a:t>
            </a:r>
            <a:r>
              <a:rPr lang="en-US" sz="2800" b="1" dirty="0" smtClean="0">
                <a:solidFill>
                  <a:srgbClr val="008000"/>
                </a:solidFill>
                <a:latin typeface="Times New Roman" pitchFamily="18" charset="0"/>
                <a:cs typeface="Times New Roman" pitchFamily="18" charset="0"/>
              </a:rPr>
              <a:t>.</a:t>
            </a:r>
            <a:endParaRPr lang="vi-VN" sz="2800" b="1" dirty="0">
              <a:solidFill>
                <a:srgbClr val="008000"/>
              </a:solidFill>
              <a:latin typeface="Times New Roman" pitchFamily="18" charset="0"/>
              <a:cs typeface="Times New Roman" pitchFamily="18" charset="0"/>
            </a:endParaRPr>
          </a:p>
        </p:txBody>
      </p:sp>
      <p:sp>
        <p:nvSpPr>
          <p:cNvPr id="14" name="TextBox 13"/>
          <p:cNvSpPr txBox="1"/>
          <p:nvPr/>
        </p:nvSpPr>
        <p:spPr>
          <a:xfrm>
            <a:off x="0" y="2857496"/>
            <a:ext cx="5357818" cy="954107"/>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 </a:t>
            </a:r>
            <a:r>
              <a:rPr lang="nl-NL" sz="2800" b="1" dirty="0" smtClean="0">
                <a:solidFill>
                  <a:srgbClr val="0000FF"/>
                </a:solidFill>
                <a:latin typeface="Times New Roman" pitchFamily="18" charset="0"/>
                <a:ea typeface="Calibri" panose="020F0502020204030204" pitchFamily="34" charset="0"/>
                <a:cs typeface="Times New Roman" pitchFamily="18" charset="0"/>
              </a:rPr>
              <a:t>Hãy chỉ và nói tên các bộ phận của cơ quan tiêu hóa.</a:t>
            </a:r>
            <a:endParaRPr lang="en-US" sz="2800" b="1" dirty="0" smtClean="0">
              <a:solidFill>
                <a:srgbClr val="0000FF"/>
              </a:solidFill>
              <a:latin typeface="Times New Roman" pitchFamily="18" charset="0"/>
              <a:ea typeface="Calibri" panose="020F0502020204030204" pitchFamily="34" charset="0"/>
              <a:cs typeface="Times New Roman" pitchFamily="18" charset="0"/>
            </a:endParaRPr>
          </a:p>
        </p:txBody>
      </p:sp>
      <p:sp>
        <p:nvSpPr>
          <p:cNvPr id="17" name="TextBox 16"/>
          <p:cNvSpPr txBox="1"/>
          <p:nvPr/>
        </p:nvSpPr>
        <p:spPr>
          <a:xfrm>
            <a:off x="0" y="3929066"/>
            <a:ext cx="5286380" cy="954107"/>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 </a:t>
            </a:r>
            <a:r>
              <a:rPr lang="nl-NL" sz="2800" b="1" dirty="0" smtClean="0">
                <a:solidFill>
                  <a:srgbClr val="0000FF"/>
                </a:solidFill>
                <a:latin typeface="Times New Roman" pitchFamily="18" charset="0"/>
                <a:ea typeface="Calibri" panose="020F0502020204030204" pitchFamily="34" charset="0"/>
                <a:cs typeface="Times New Roman" pitchFamily="18" charset="0"/>
              </a:rPr>
              <a:t>Cơ quan tiêu hóa gồm những bộ phận nào?</a:t>
            </a:r>
            <a:endParaRPr lang="en-US" sz="2800" b="1" dirty="0" smtClean="0">
              <a:solidFill>
                <a:srgbClr val="0000FF"/>
              </a:solidFill>
              <a:latin typeface="Times New Roman" pitchFamily="18" charset="0"/>
              <a:ea typeface="Calibri" panose="020F0502020204030204" pitchFamily="34" charset="0"/>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3"/>
                                        </p:tgtEl>
                                        <p:attrNameLst>
                                          <p:attrName>style.visibility</p:attrName>
                                        </p:attrNameLst>
                                      </p:cBhvr>
                                      <p:to>
                                        <p:strVal val="visible"/>
                                      </p:to>
                                    </p:set>
                                    <p:anim calcmode="discrete" valueType="clr">
                                      <p:cBhvr override="childStyle">
                                        <p:cTn id="21"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3"/>
                                        </p:tgtEl>
                                        <p:attrNameLst>
                                          <p:attrName>fillcolor</p:attrName>
                                        </p:attrNameLst>
                                      </p:cBhvr>
                                      <p:tavLst>
                                        <p:tav tm="0">
                                          <p:val>
                                            <p:clrVal>
                                              <a:schemeClr val="accent2"/>
                                            </p:clrVal>
                                          </p:val>
                                        </p:tav>
                                        <p:tav tm="50000">
                                          <p:val>
                                            <p:clrVal>
                                              <a:schemeClr val="hlink"/>
                                            </p:clrVal>
                                          </p:val>
                                        </p:tav>
                                      </p:tavLst>
                                    </p:anim>
                                    <p:set>
                                      <p:cBhvr>
                                        <p:cTn id="23" dur="80"/>
                                        <p:tgtEl>
                                          <p:spTgt spid="13"/>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14"/>
                                        </p:tgtEl>
                                        <p:attrNameLst>
                                          <p:attrName>style.visibility</p:attrName>
                                        </p:attrNameLst>
                                      </p:cBhvr>
                                      <p:to>
                                        <p:strVal val="visible"/>
                                      </p:to>
                                    </p:set>
                                    <p:anim calcmode="discrete" valueType="clr">
                                      <p:cBhvr override="childStyle">
                                        <p:cTn id="34"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4"/>
                                        </p:tgtEl>
                                        <p:attrNameLst>
                                          <p:attrName>fillcolor</p:attrName>
                                        </p:attrNameLst>
                                      </p:cBhvr>
                                      <p:tavLst>
                                        <p:tav tm="0">
                                          <p:val>
                                            <p:clrVal>
                                              <a:schemeClr val="accent2"/>
                                            </p:clrVal>
                                          </p:val>
                                        </p:tav>
                                        <p:tav tm="50000">
                                          <p:val>
                                            <p:clrVal>
                                              <a:schemeClr val="hlink"/>
                                            </p:clrVal>
                                          </p:val>
                                        </p:tav>
                                      </p:tavLst>
                                    </p:anim>
                                    <p:set>
                                      <p:cBhvr>
                                        <p:cTn id="36" dur="80"/>
                                        <p:tgtEl>
                                          <p:spTgt spid="14"/>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17"/>
                                        </p:tgtEl>
                                        <p:attrNameLst>
                                          <p:attrName>style.visibility</p:attrName>
                                        </p:attrNameLst>
                                      </p:cBhvr>
                                      <p:to>
                                        <p:strVal val="visible"/>
                                      </p:to>
                                    </p:set>
                                    <p:anim calcmode="discrete" valueType="clr">
                                      <p:cBhvr override="childStyle">
                                        <p:cTn id="41"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7"/>
                                        </p:tgtEl>
                                        <p:attrNameLst>
                                          <p:attrName>fillcolor</p:attrName>
                                        </p:attrNameLst>
                                      </p:cBhvr>
                                      <p:tavLst>
                                        <p:tav tm="0">
                                          <p:val>
                                            <p:clrVal>
                                              <a:schemeClr val="accent2"/>
                                            </p:clrVal>
                                          </p:val>
                                        </p:tav>
                                        <p:tav tm="50000">
                                          <p:val>
                                            <p:clrVal>
                                              <a:schemeClr val="hlink"/>
                                            </p:clrVal>
                                          </p:val>
                                        </p:tav>
                                      </p:tavLst>
                                    </p:anim>
                                    <p:set>
                                      <p:cBhvr>
                                        <p:cTn id="43"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4"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04989FF-5EE0-4E7A-8C62-879D2D484A67}"/>
              </a:ext>
            </a:extLst>
          </p:cNvPr>
          <p:cNvSpPr/>
          <p:nvPr/>
        </p:nvSpPr>
        <p:spPr>
          <a:xfrm>
            <a:off x="168965" y="198784"/>
            <a:ext cx="8806070" cy="6480313"/>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0BC6057-D5A5-4B8A-9B03-C1AA6512E5D9}"/>
              </a:ext>
            </a:extLst>
          </p:cNvPr>
          <p:cNvPicPr>
            <a:picLocks noChangeAspect="1"/>
          </p:cNvPicPr>
          <p:nvPr/>
        </p:nvPicPr>
        <p:blipFill>
          <a:blip r:embed="rId2"/>
          <a:stretch>
            <a:fillRect/>
          </a:stretch>
        </p:blipFill>
        <p:spPr>
          <a:xfrm>
            <a:off x="467916" y="833438"/>
            <a:ext cx="8033147" cy="5248449"/>
          </a:xfrm>
          <a:prstGeom prst="rect">
            <a:avLst/>
          </a:prstGeom>
        </p:spPr>
      </p:pic>
    </p:spTree>
    <p:extLst>
      <p:ext uri="{BB962C8B-B14F-4D97-AF65-F5344CB8AC3E}">
        <p14:creationId xmlns:p14="http://schemas.microsoft.com/office/powerpoint/2010/main" val="215755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1"/>
          <p:cNvGrpSpPr/>
          <p:nvPr/>
        </p:nvGrpSpPr>
        <p:grpSpPr>
          <a:xfrm>
            <a:off x="1190" y="-25771"/>
            <a:ext cx="9134001" cy="6909540"/>
            <a:chOff x="0" y="0"/>
            <a:chExt cx="19184" cy="10884"/>
          </a:xfrm>
        </p:grpSpPr>
        <p:pic>
          <p:nvPicPr>
            <p:cNvPr id="6" name="图片 5" descr="34"/>
            <p:cNvPicPr>
              <a:picLocks noChangeAspect="1"/>
            </p:cNvPicPr>
            <p:nvPr/>
          </p:nvPicPr>
          <p:blipFill>
            <a:blip r:embed="rId2"/>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3"/>
            <a:stretch>
              <a:fillRect/>
            </a:stretch>
          </p:blipFill>
          <p:spPr>
            <a:xfrm>
              <a:off x="0" y="0"/>
              <a:ext cx="19185" cy="9129"/>
            </a:xfrm>
            <a:prstGeom prst="rect">
              <a:avLst/>
            </a:prstGeom>
          </p:spPr>
        </p:pic>
      </p:grpSp>
      <p:pic>
        <p:nvPicPr>
          <p:cNvPr id="13" name="Picture 2" descr="Cute cartoon thai student namaste greeting in the school uniform. Free Vector">
            <a:extLst>
              <a:ext uri="{FF2B5EF4-FFF2-40B4-BE49-F238E27FC236}">
                <a16:creationId xmlns:a16="http://schemas.microsoft.com/office/drawing/2014/main" id="{235807FD-DA17-49D3-88B7-7F84D663BFD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2332161" y="2145949"/>
            <a:ext cx="1950244" cy="39814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28B1453-DCF8-4583-996D-E3A991640F9A}"/>
              </a:ext>
            </a:extLst>
          </p:cNvPr>
          <p:cNvSpPr txBox="1"/>
          <p:nvPr/>
        </p:nvSpPr>
        <p:spPr>
          <a:xfrm>
            <a:off x="4065106" y="4598514"/>
            <a:ext cx="4106194" cy="1838801"/>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Các</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bạn</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khác</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Lắng</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nghe</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góp</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ý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bổ</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sung</a:t>
            </a:r>
          </a:p>
        </p:txBody>
      </p:sp>
      <p:pic>
        <p:nvPicPr>
          <p:cNvPr id="4" name="Picture 3">
            <a:extLst>
              <a:ext uri="{FF2B5EF4-FFF2-40B4-BE49-F238E27FC236}">
                <a16:creationId xmlns:a16="http://schemas.microsoft.com/office/drawing/2014/main" id="{C44DD32D-FCEC-4504-B0A7-7FE32DF1285D}"/>
              </a:ext>
            </a:extLst>
          </p:cNvPr>
          <p:cNvPicPr>
            <a:picLocks noChangeAspect="1"/>
          </p:cNvPicPr>
          <p:nvPr/>
        </p:nvPicPr>
        <p:blipFill>
          <a:blip r:embed="rId6"/>
          <a:stretch>
            <a:fillRect/>
          </a:stretch>
        </p:blipFill>
        <p:spPr>
          <a:xfrm>
            <a:off x="3029677" y="879249"/>
            <a:ext cx="3013209" cy="2280102"/>
          </a:xfrm>
          <a:prstGeom prst="rect">
            <a:avLst/>
          </a:prstGeom>
        </p:spPr>
      </p:pic>
    </p:spTree>
    <p:extLst>
      <p:ext uri="{BB962C8B-B14F-4D97-AF65-F5344CB8AC3E}">
        <p14:creationId xmlns:p14="http://schemas.microsoft.com/office/powerpoint/2010/main" val="127910186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a:extLst>
              <a:ext uri="{FF2B5EF4-FFF2-40B4-BE49-F238E27FC236}">
                <a16:creationId xmlns:a16="http://schemas.microsoft.com/office/drawing/2014/main" id="{8226B488-E459-454E-B5DC-5C0ED3C5BF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30" y="301625"/>
            <a:ext cx="9021170" cy="669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文本框 8197">
            <a:extLst>
              <a:ext uri="{FF2B5EF4-FFF2-40B4-BE49-F238E27FC236}">
                <a16:creationId xmlns:a16="http://schemas.microsoft.com/office/drawing/2014/main" id="{FC275800-242A-4046-BB7D-0FD38E496B15}"/>
              </a:ext>
            </a:extLst>
          </p:cNvPr>
          <p:cNvSpPr txBox="1">
            <a:spLocks noChangeArrowheads="1"/>
          </p:cNvSpPr>
          <p:nvPr/>
        </p:nvSpPr>
        <p:spPr bwMode="auto">
          <a:xfrm>
            <a:off x="4045004" y="2429338"/>
            <a:ext cx="4379077" cy="208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5733" tIns="27866" rIns="55733" bIns="27866">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lvl="0" algn="ctr" eaLnBrk="0" fontAlgn="base" hangingPunct="0">
              <a:spcBef>
                <a:spcPct val="50000"/>
              </a:spcBef>
              <a:spcAft>
                <a:spcPct val="0"/>
              </a:spcAft>
              <a:defRPr/>
            </a:pPr>
            <a:r>
              <a:rPr lang="en-US" altLang="zh-CN" sz="6600" b="1" dirty="0">
                <a:solidFill>
                  <a:srgbClr val="00B0F0"/>
                </a:solidFill>
                <a:cs typeface="Times New Roman" panose="02020603050405020304" pitchFamily="18" charset="0"/>
              </a:rPr>
              <a:t>CHÀO </a:t>
            </a:r>
            <a:r>
              <a:rPr lang="en-US" altLang="zh-CN" sz="6600" b="1" dirty="0" smtClean="0">
                <a:solidFill>
                  <a:srgbClr val="00B0F0"/>
                </a:solidFill>
                <a:cs typeface="Times New Roman" panose="02020603050405020304" pitchFamily="18" charset="0"/>
              </a:rPr>
              <a:t>CÁC EM!</a:t>
            </a:r>
            <a:endParaRPr kumimoji="0" lang="zh-CN" altLang="en-US" sz="6600" b="1" i="0" u="none" strike="noStrike" kern="1200" cap="none" spc="0" normalizeH="0" baseline="0" noProof="0" dirty="0">
              <a:ln>
                <a:noFill/>
              </a:ln>
              <a:solidFill>
                <a:srgbClr val="F14124"/>
              </a:solidFill>
              <a:effectLst/>
              <a:uLnTx/>
              <a:uFillTx/>
              <a:cs typeface="Times New Roman" panose="02020603050405020304" pitchFamily="18" charset="0"/>
            </a:endParaRPr>
          </a:p>
        </p:txBody>
      </p:sp>
    </p:spTree>
    <p:extLst>
      <p:ext uri="{BB962C8B-B14F-4D97-AF65-F5344CB8AC3E}">
        <p14:creationId xmlns:p14="http://schemas.microsoft.com/office/powerpoint/2010/main" val="21341141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14"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198">
                                            <p:txEl>
                                              <p:pRg st="0" end="0"/>
                                            </p:txEl>
                                          </p:spTgt>
                                        </p:tgtEl>
                                        <p:attrNameLst>
                                          <p:attrName>fill.type</p:attrName>
                                        </p:attrNameLst>
                                      </p:cBhvr>
                                      <p:to>
                                        <p:strVal val="solid"/>
                                      </p:to>
                                    </p:se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0" y="428604"/>
            <a:ext cx="9144000" cy="430887"/>
          </a:xfrm>
          <a:prstGeom prst="rect">
            <a:avLst/>
          </a:prstGeom>
          <a:noFill/>
          <a:ln w="9525">
            <a:noFill/>
            <a:miter lim="800000"/>
            <a:headEnd/>
            <a:tailEnd/>
          </a:ln>
        </p:spPr>
        <p:txBody>
          <a:bodyPr lIns="0" tIns="0" rIns="0" bIns="0">
            <a:spAutoFit/>
          </a:bodyPr>
          <a:lstStyle/>
          <a:p>
            <a:pPr algn="ctr" defTabSz="767125"/>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0" y="857232"/>
            <a:ext cx="9144000" cy="523220"/>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18. </a:t>
            </a:r>
            <a:r>
              <a:rPr lang="en-US" sz="2800" b="1" dirty="0" err="1" smtClean="0">
                <a:solidFill>
                  <a:srgbClr val="FF0000"/>
                </a:solidFill>
                <a:latin typeface="Times New Roman" pitchFamily="18" charset="0"/>
                <a:cs typeface="Times New Roman" pitchFamily="18" charset="0"/>
              </a:rPr>
              <a:t>Cơ</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quan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tiêu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hóa</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Tiết</a:t>
            </a:r>
            <a:r>
              <a:rPr lang="en-US" sz="2800" b="1" dirty="0" smtClean="0">
                <a:solidFill>
                  <a:srgbClr val="FF0000"/>
                </a:solidFill>
                <a:latin typeface="Times New Roman" pitchFamily="18" charset="0"/>
                <a:cs typeface="Times New Roman" pitchFamily="18" charset="0"/>
              </a:rPr>
              <a:t> 1).</a:t>
            </a:r>
            <a:endParaRPr lang="vi-VN" sz="2800" b="1" dirty="0">
              <a:solidFill>
                <a:srgbClr val="FF0000"/>
              </a:solidFill>
              <a:latin typeface="Times New Roman" pitchFamily="18" charset="0"/>
              <a:cs typeface="Times New Roman"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643570" y="2000240"/>
            <a:ext cx="3500430" cy="4857760"/>
          </a:xfrm>
          <a:prstGeom prst="rect">
            <a:avLst/>
          </a:prstGeom>
        </p:spPr>
      </p:pic>
      <p:sp>
        <p:nvSpPr>
          <p:cNvPr id="6" name="TextBox 5"/>
          <p:cNvSpPr txBox="1"/>
          <p:nvPr/>
        </p:nvSpPr>
        <p:spPr>
          <a:xfrm>
            <a:off x="0" y="1357298"/>
            <a:ext cx="5715008"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1.Các </a:t>
            </a:r>
            <a:r>
              <a:rPr lang="en-US" sz="2400" b="1" dirty="0" err="1" smtClean="0">
                <a:solidFill>
                  <a:srgbClr val="0000FF"/>
                </a:solidFill>
                <a:latin typeface="Times New Roman" pitchFamily="18" charset="0"/>
                <a:cs typeface="Times New Roman" pitchFamily="18" charset="0"/>
              </a:rPr>
              <a:t>bộ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phận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cơ</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quan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tiêu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a:t>
            </a:r>
            <a:endParaRPr lang="vi-VN" sz="2400" b="1" dirty="0">
              <a:solidFill>
                <a:srgbClr val="0000FF"/>
              </a:solidFill>
              <a:latin typeface="Times New Roman" pitchFamily="18" charset="0"/>
              <a:cs typeface="Times New Roman" pitchFamily="18" charset="0"/>
            </a:endParaRPr>
          </a:p>
        </p:txBody>
      </p:sp>
      <p:sp>
        <p:nvSpPr>
          <p:cNvPr id="7" name="TextBox 6"/>
          <p:cNvSpPr txBox="1"/>
          <p:nvPr/>
        </p:nvSpPr>
        <p:spPr>
          <a:xfrm>
            <a:off x="0" y="1857364"/>
            <a:ext cx="6072198" cy="461665"/>
          </a:xfrm>
          <a:prstGeom prst="rect">
            <a:avLst/>
          </a:prstGeom>
          <a:noFill/>
        </p:spPr>
        <p:txBody>
          <a:bodyPr wrap="square" rtlCol="0">
            <a:spAutoFit/>
          </a:bodyPr>
          <a:lstStyle/>
          <a:p>
            <a:r>
              <a:rPr lang="en-US" sz="2400" b="1" dirty="0" smtClean="0">
                <a:solidFill>
                  <a:srgbClr val="008000"/>
                </a:solidFill>
                <a:latin typeface="Times New Roman" pitchFamily="18" charset="0"/>
                <a:cs typeface="Times New Roman" pitchFamily="18" charset="0"/>
              </a:rPr>
              <a:t>* </a:t>
            </a:r>
            <a:r>
              <a:rPr lang="nl-NL" sz="2400" b="1" dirty="0" smtClean="0">
                <a:solidFill>
                  <a:srgbClr val="008000"/>
                </a:solidFill>
                <a:latin typeface="Times New Roman" pitchFamily="18" charset="0"/>
                <a:ea typeface="Calibri" panose="020F0502020204030204" pitchFamily="34" charset="0"/>
                <a:cs typeface="Times New Roman" pitchFamily="18" charset="0"/>
              </a:rPr>
              <a:t>Cơ quan tiêu hóa gồm những bộ phận:</a:t>
            </a:r>
            <a:endParaRPr lang="en-US" sz="2400" b="1" dirty="0" smtClean="0">
              <a:solidFill>
                <a:srgbClr val="008000"/>
              </a:solidFill>
              <a:latin typeface="Times New Roman" pitchFamily="18" charset="0"/>
              <a:ea typeface="Calibri" panose="020F0502020204030204" pitchFamily="34" charset="0"/>
              <a:cs typeface="Times New Roman" pitchFamily="18" charset="0"/>
            </a:endParaRPr>
          </a:p>
        </p:txBody>
      </p:sp>
      <p:sp>
        <p:nvSpPr>
          <p:cNvPr id="8" name="Rounded Rectangle 7"/>
          <p:cNvSpPr/>
          <p:nvPr/>
        </p:nvSpPr>
        <p:spPr>
          <a:xfrm>
            <a:off x="1571604" y="2500306"/>
            <a:ext cx="2705100" cy="557210"/>
          </a:xfrm>
          <a:prstGeom prst="roundRect">
            <a:avLst/>
          </a:prstGeom>
          <a:solidFill>
            <a:schemeClr val="accent3">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2000" b="1" dirty="0">
                <a:solidFill>
                  <a:srgbClr val="FF0000"/>
                </a:solidFill>
              </a:rPr>
              <a:t>CƠ QUAN TIÊU HÓA</a:t>
            </a:r>
            <a:endParaRPr lang="en-US" sz="2000" b="1" dirty="0">
              <a:solidFill>
                <a:srgbClr val="FF0000"/>
              </a:solidFill>
            </a:endParaRPr>
          </a:p>
        </p:txBody>
      </p:sp>
      <p:sp>
        <p:nvSpPr>
          <p:cNvPr id="9" name="Rounded Rectangle 8"/>
          <p:cNvSpPr/>
          <p:nvPr/>
        </p:nvSpPr>
        <p:spPr>
          <a:xfrm>
            <a:off x="357158" y="3571876"/>
            <a:ext cx="2438400" cy="511188"/>
          </a:xfrm>
          <a:prstGeom prst="roundRect">
            <a:avLst/>
          </a:prstGeom>
          <a:solidFill>
            <a:schemeClr val="accent6">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2000" b="1" dirty="0">
                <a:solidFill>
                  <a:schemeClr val="tx1"/>
                </a:solidFill>
              </a:rPr>
              <a:t>Ống tiêu hóa</a:t>
            </a:r>
            <a:endParaRPr lang="en-US" sz="2000" b="1" dirty="0">
              <a:solidFill>
                <a:schemeClr val="tx1"/>
              </a:solidFill>
            </a:endParaRPr>
          </a:p>
        </p:txBody>
      </p:sp>
      <p:sp>
        <p:nvSpPr>
          <p:cNvPr id="10" name="Rounded Rectangle 9"/>
          <p:cNvSpPr/>
          <p:nvPr/>
        </p:nvSpPr>
        <p:spPr>
          <a:xfrm>
            <a:off x="2928926" y="3571876"/>
            <a:ext cx="2438400" cy="511188"/>
          </a:xfrm>
          <a:prstGeom prst="roundRect">
            <a:avLst/>
          </a:prstGeom>
          <a:solidFill>
            <a:schemeClr val="accent6">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2000" b="1" dirty="0">
                <a:solidFill>
                  <a:schemeClr val="tx1"/>
                </a:solidFill>
              </a:rPr>
              <a:t>Tuyến tiêu hóa</a:t>
            </a:r>
            <a:endParaRPr lang="en-US" sz="2000" b="1" dirty="0">
              <a:solidFill>
                <a:schemeClr val="tx1"/>
              </a:solidFill>
            </a:endParaRPr>
          </a:p>
        </p:txBody>
      </p:sp>
      <p:cxnSp>
        <p:nvCxnSpPr>
          <p:cNvPr id="11" name="Straight Arrow Connector 10"/>
          <p:cNvCxnSpPr>
            <a:stCxn id="8" idx="2"/>
            <a:endCxn id="9" idx="0"/>
          </p:cNvCxnSpPr>
          <p:nvPr/>
        </p:nvCxnSpPr>
        <p:spPr>
          <a:xfrm rot="5400000">
            <a:off x="1993076" y="2640798"/>
            <a:ext cx="514360" cy="13477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a:stCxn id="8" idx="2"/>
            <a:endCxn id="10" idx="0"/>
          </p:cNvCxnSpPr>
          <p:nvPr/>
        </p:nvCxnSpPr>
        <p:spPr>
          <a:xfrm rot="16200000" flipH="1">
            <a:off x="3278960" y="2702710"/>
            <a:ext cx="514360" cy="12239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0" y="4214029"/>
            <a:ext cx="1858389" cy="2267697"/>
          </a:xfrm>
          <a:prstGeom prst="rect">
            <a:avLst/>
          </a:prstGeom>
          <a:noFill/>
        </p:spPr>
        <p:txBody>
          <a:bodyPr wrap="square" lIns="51206" tIns="25603" rIns="51206" bIns="25603" rtlCol="0">
            <a:spAutoFit/>
          </a:bodyPr>
          <a:lstStyle/>
          <a:p>
            <a:pPr marL="256032" indent="-256032">
              <a:buFont typeface="Wingdings" panose="05000000000000000000" pitchFamily="2" charset="2"/>
              <a:buChar char="§"/>
            </a:pPr>
            <a:r>
              <a:rPr lang="vi-VN" sz="2400" b="1" dirty="0">
                <a:latin typeface="Times New Roman" pitchFamily="18" charset="0"/>
                <a:cs typeface="Times New Roman" pitchFamily="18" charset="0"/>
              </a:rPr>
              <a:t>Miệng</a:t>
            </a:r>
          </a:p>
          <a:p>
            <a:pPr marL="256032" indent="-256032">
              <a:buFont typeface="Wingdings" panose="05000000000000000000" pitchFamily="2" charset="2"/>
              <a:buChar char="§"/>
            </a:pPr>
            <a:r>
              <a:rPr lang="vi-VN" sz="2400" b="1" dirty="0">
                <a:latin typeface="Times New Roman" pitchFamily="18" charset="0"/>
                <a:cs typeface="Times New Roman" pitchFamily="18" charset="0"/>
              </a:rPr>
              <a:t>Thực quản</a:t>
            </a:r>
          </a:p>
          <a:p>
            <a:pPr marL="256032" indent="-256032">
              <a:buFont typeface="Wingdings" panose="05000000000000000000" pitchFamily="2" charset="2"/>
              <a:buChar char="§"/>
            </a:pPr>
            <a:r>
              <a:rPr lang="vi-VN" sz="2400" b="1" dirty="0">
                <a:latin typeface="Times New Roman" pitchFamily="18" charset="0"/>
                <a:cs typeface="Times New Roman" pitchFamily="18" charset="0"/>
              </a:rPr>
              <a:t>Dạ dày</a:t>
            </a:r>
          </a:p>
          <a:p>
            <a:pPr marL="256032" indent="-256032">
              <a:buFont typeface="Wingdings" panose="05000000000000000000" pitchFamily="2" charset="2"/>
              <a:buChar char="§"/>
            </a:pPr>
            <a:r>
              <a:rPr lang="vi-VN" sz="2400" b="1" dirty="0">
                <a:latin typeface="Times New Roman" pitchFamily="18" charset="0"/>
                <a:cs typeface="Times New Roman" pitchFamily="18" charset="0"/>
              </a:rPr>
              <a:t>Ruột non</a:t>
            </a:r>
          </a:p>
          <a:p>
            <a:pPr marL="256032" indent="-256032">
              <a:buFont typeface="Wingdings" panose="05000000000000000000" pitchFamily="2" charset="2"/>
              <a:buChar char="§"/>
            </a:pPr>
            <a:r>
              <a:rPr lang="vi-VN" sz="2400" b="1" dirty="0">
                <a:latin typeface="Times New Roman" pitchFamily="18" charset="0"/>
                <a:cs typeface="Times New Roman" pitchFamily="18" charset="0"/>
              </a:rPr>
              <a:t>Ruột già</a:t>
            </a:r>
          </a:p>
          <a:p>
            <a:pPr marL="256032" indent="-256032">
              <a:buFont typeface="Wingdings" panose="05000000000000000000" pitchFamily="2" charset="2"/>
              <a:buChar char="§"/>
            </a:pPr>
            <a:r>
              <a:rPr lang="vi-VN" sz="2400" b="1" dirty="0">
                <a:latin typeface="Times New Roman" pitchFamily="18" charset="0"/>
                <a:cs typeface="Times New Roman" pitchFamily="18" charset="0"/>
              </a:rPr>
              <a:t>Hậu môn</a:t>
            </a:r>
            <a:endParaRPr lang="en-US" sz="2400" b="1" dirty="0">
              <a:latin typeface="Times New Roman" pitchFamily="18" charset="0"/>
              <a:cs typeface="Times New Roman" pitchFamily="18" charset="0"/>
            </a:endParaRPr>
          </a:p>
        </p:txBody>
      </p:sp>
      <p:sp>
        <p:nvSpPr>
          <p:cNvPr id="14" name="TextBox 13"/>
          <p:cNvSpPr txBox="1"/>
          <p:nvPr/>
        </p:nvSpPr>
        <p:spPr>
          <a:xfrm>
            <a:off x="3643306" y="4429132"/>
            <a:ext cx="2415840" cy="1529034"/>
          </a:xfrm>
          <a:prstGeom prst="rect">
            <a:avLst/>
          </a:prstGeom>
          <a:noFill/>
        </p:spPr>
        <p:txBody>
          <a:bodyPr wrap="none" lIns="51206" tIns="25603" rIns="51206" bIns="25603" rtlCol="0">
            <a:spAutoFit/>
          </a:bodyPr>
          <a:lstStyle/>
          <a:p>
            <a:pPr marL="256032" indent="-256032">
              <a:buFont typeface="Wingdings" panose="05000000000000000000" pitchFamily="2" charset="2"/>
              <a:buChar char="§"/>
            </a:pPr>
            <a:r>
              <a:rPr lang="vi-VN" sz="2400" b="1" dirty="0">
                <a:latin typeface="Times New Roman" pitchFamily="18" charset="0"/>
                <a:cs typeface="Times New Roman" pitchFamily="18" charset="0"/>
              </a:rPr>
              <a:t>Tuyến nước bọt</a:t>
            </a:r>
          </a:p>
          <a:p>
            <a:pPr marL="256032" indent="-256032">
              <a:buFont typeface="Wingdings" panose="05000000000000000000" pitchFamily="2" charset="2"/>
              <a:buChar char="§"/>
            </a:pPr>
            <a:r>
              <a:rPr lang="vi-VN" sz="2400" b="1" dirty="0">
                <a:latin typeface="Times New Roman" pitchFamily="18" charset="0"/>
                <a:cs typeface="Times New Roman" pitchFamily="18" charset="0"/>
              </a:rPr>
              <a:t>Gan</a:t>
            </a:r>
          </a:p>
          <a:p>
            <a:pPr marL="256032" indent="-256032">
              <a:buFont typeface="Wingdings" panose="05000000000000000000" pitchFamily="2" charset="2"/>
              <a:buChar char="§"/>
            </a:pPr>
            <a:r>
              <a:rPr lang="vi-VN" sz="2400" b="1" dirty="0">
                <a:latin typeface="Times New Roman" pitchFamily="18" charset="0"/>
                <a:cs typeface="Times New Roman" pitchFamily="18" charset="0"/>
              </a:rPr>
              <a:t>Túi mật</a:t>
            </a:r>
          </a:p>
          <a:p>
            <a:pPr marL="256032" indent="-256032">
              <a:buFont typeface="Wingdings" panose="05000000000000000000" pitchFamily="2" charset="2"/>
              <a:buChar char="§"/>
            </a:pPr>
            <a:r>
              <a:rPr lang="vi-VN" sz="2400" b="1" dirty="0">
                <a:latin typeface="Times New Roman" pitchFamily="18" charset="0"/>
                <a:cs typeface="Times New Roman" pitchFamily="18" charset="0"/>
              </a:rPr>
              <a:t>Tụy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a:spLocks noChangeArrowheads="1"/>
          </p:cNvSpPr>
          <p:nvPr/>
        </p:nvSpPr>
        <p:spPr bwMode="auto">
          <a:xfrm>
            <a:off x="0" y="428604"/>
            <a:ext cx="9144000" cy="430887"/>
          </a:xfrm>
          <a:prstGeom prst="rect">
            <a:avLst/>
          </a:prstGeom>
          <a:noFill/>
          <a:ln w="9525">
            <a:noFill/>
            <a:miter lim="800000"/>
            <a:headEnd/>
            <a:tailEnd/>
          </a:ln>
        </p:spPr>
        <p:txBody>
          <a:bodyPr lIns="0" tIns="0" rIns="0" bIns="0">
            <a:spAutoFit/>
          </a:bodyPr>
          <a:lstStyle/>
          <a:p>
            <a:pPr algn="ctr" defTabSz="767125"/>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0" y="857232"/>
            <a:ext cx="9144000" cy="523220"/>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18. </a:t>
            </a:r>
            <a:r>
              <a:rPr lang="en-US" sz="2800" b="1" dirty="0" err="1" smtClean="0">
                <a:solidFill>
                  <a:srgbClr val="FF0000"/>
                </a:solidFill>
                <a:latin typeface="Times New Roman" pitchFamily="18" charset="0"/>
                <a:cs typeface="Times New Roman" pitchFamily="18" charset="0"/>
              </a:rPr>
              <a:t>Cơ</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quan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tiêu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hóa</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Tiết</a:t>
            </a:r>
            <a:r>
              <a:rPr lang="en-US" sz="2800" b="1" dirty="0" smtClean="0">
                <a:solidFill>
                  <a:srgbClr val="FF0000"/>
                </a:solidFill>
                <a:latin typeface="Times New Roman" pitchFamily="18" charset="0"/>
                <a:cs typeface="Times New Roman" pitchFamily="18" charset="0"/>
              </a:rPr>
              <a:t> 1).</a:t>
            </a:r>
            <a:endParaRPr lang="vi-VN" sz="2800" b="1" dirty="0">
              <a:solidFill>
                <a:srgbClr val="FF0000"/>
              </a:solidFill>
              <a:latin typeface="Times New Roman" pitchFamily="18" charset="0"/>
              <a:cs typeface="Times New Roman" pitchFamily="18" charset="0"/>
            </a:endParaRPr>
          </a:p>
        </p:txBody>
      </p:sp>
      <p:sp>
        <p:nvSpPr>
          <p:cNvPr id="17" name="TextBox 16"/>
          <p:cNvSpPr txBox="1"/>
          <p:nvPr/>
        </p:nvSpPr>
        <p:spPr>
          <a:xfrm>
            <a:off x="0" y="1357298"/>
            <a:ext cx="5715008"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1.Các </a:t>
            </a:r>
            <a:r>
              <a:rPr lang="en-US" sz="2400" b="1" dirty="0" err="1" smtClean="0">
                <a:solidFill>
                  <a:srgbClr val="0000FF"/>
                </a:solidFill>
                <a:latin typeface="Times New Roman" pitchFamily="18" charset="0"/>
                <a:cs typeface="Times New Roman" pitchFamily="18" charset="0"/>
              </a:rPr>
              <a:t>bộ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phận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cơ</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quan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tiêu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a:t>
            </a:r>
            <a:endParaRPr lang="vi-VN" sz="2400" b="1" dirty="0">
              <a:solidFill>
                <a:srgbClr val="0000FF"/>
              </a:solidFill>
              <a:latin typeface="Times New Roman" pitchFamily="18" charset="0"/>
              <a:cs typeface="Times New Roman" pitchFamily="18" charset="0"/>
            </a:endParaRP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20856" r="20856"/>
          <a:stretch/>
        </p:blipFill>
        <p:spPr>
          <a:xfrm>
            <a:off x="0" y="1503841"/>
            <a:ext cx="2500297" cy="5354159"/>
          </a:xfrm>
          <a:prstGeom prst="rect">
            <a:avLst/>
          </a:prstGeom>
        </p:spPr>
      </p:pic>
      <p:sp>
        <p:nvSpPr>
          <p:cNvPr id="24" name="Rectangle 23"/>
          <p:cNvSpPr/>
          <p:nvPr/>
        </p:nvSpPr>
        <p:spPr>
          <a:xfrm>
            <a:off x="3055440" y="1893759"/>
            <a:ext cx="6088560" cy="1159702"/>
          </a:xfrm>
          <a:prstGeom prst="rect">
            <a:avLst/>
          </a:prstGeom>
          <a:solidFill>
            <a:schemeClr val="accent3">
              <a:lumMod val="40000"/>
              <a:lumOff val="60000"/>
            </a:schemeClr>
          </a:solidFill>
        </p:spPr>
        <p:txBody>
          <a:bodyPr wrap="square" lIns="51206" tIns="25603" rIns="51206" bIns="25603">
            <a:spAutoFit/>
          </a:bodyPr>
          <a:lstStyle/>
          <a:p>
            <a:pPr marL="192024" indent="-192024" algn="just">
              <a:buFont typeface="Wingdings" panose="05000000000000000000" pitchFamily="2" charset="2"/>
              <a:buChar char="§"/>
            </a:pPr>
            <a:r>
              <a:rPr lang="nl-NL" sz="2400" b="1" dirty="0">
                <a:solidFill>
                  <a:srgbClr val="0000FF"/>
                </a:solidFill>
                <a:latin typeface="Times New Roman" pitchFamily="18" charset="0"/>
                <a:ea typeface="Calibri" panose="020F0502020204030204" pitchFamily="34" charset="0"/>
                <a:cs typeface="Times New Roman" pitchFamily="18" charset="0"/>
              </a:rPr>
              <a:t>Ống tiêu hóa bắt đầu từ miệng và kết thúc tại hậu môn, dài đến 7 mét, gấp 4 lần chiều cao của người trưởng thành. </a:t>
            </a:r>
            <a:endParaRPr lang="en-US" sz="2400" b="1" dirty="0">
              <a:solidFill>
                <a:srgbClr val="0000FF"/>
              </a:solidFill>
              <a:latin typeface="Times New Roman" pitchFamily="18" charset="0"/>
              <a:cs typeface="Times New Roman" pitchFamily="18" charset="0"/>
            </a:endParaRPr>
          </a:p>
        </p:txBody>
      </p:sp>
      <p:sp>
        <p:nvSpPr>
          <p:cNvPr id="26" name="Rectangle 25"/>
          <p:cNvSpPr/>
          <p:nvPr/>
        </p:nvSpPr>
        <p:spPr>
          <a:xfrm>
            <a:off x="3000364" y="3286124"/>
            <a:ext cx="5929354" cy="790370"/>
          </a:xfrm>
          <a:prstGeom prst="rect">
            <a:avLst/>
          </a:prstGeom>
          <a:solidFill>
            <a:schemeClr val="accent3">
              <a:lumMod val="40000"/>
              <a:lumOff val="60000"/>
            </a:schemeClr>
          </a:solidFill>
        </p:spPr>
        <p:txBody>
          <a:bodyPr wrap="square" lIns="51206" tIns="25603" rIns="51206" bIns="25603">
            <a:spAutoFit/>
          </a:bodyPr>
          <a:lstStyle/>
          <a:p>
            <a:pPr marL="192024" indent="-192024" algn="just">
              <a:buFont typeface="Wingdings" panose="05000000000000000000" pitchFamily="2" charset="2"/>
              <a:buChar char="§"/>
            </a:pPr>
            <a:r>
              <a:rPr lang="nl-NL" sz="2400" b="1" dirty="0">
                <a:solidFill>
                  <a:srgbClr val="008000"/>
                </a:solidFill>
                <a:latin typeface="Times New Roman" pitchFamily="18" charset="0"/>
                <a:ea typeface="Calibri" panose="020F0502020204030204" pitchFamily="34" charset="0"/>
                <a:cs typeface="Times New Roman" pitchFamily="18" charset="0"/>
              </a:rPr>
              <a:t>Thực quản là một ống dài khoảng 25 xen-ti-mét. </a:t>
            </a:r>
            <a:endParaRPr lang="en-US" sz="2400" b="1" dirty="0">
              <a:solidFill>
                <a:srgbClr val="008000"/>
              </a:solidFill>
              <a:latin typeface="Times New Roman" pitchFamily="18" charset="0"/>
              <a:cs typeface="Times New Roman" pitchFamily="18" charset="0"/>
            </a:endParaRPr>
          </a:p>
        </p:txBody>
      </p:sp>
      <p:sp>
        <p:nvSpPr>
          <p:cNvPr id="29" name="Rectangle 28"/>
          <p:cNvSpPr/>
          <p:nvPr/>
        </p:nvSpPr>
        <p:spPr>
          <a:xfrm>
            <a:off x="2928927" y="4206113"/>
            <a:ext cx="6215074" cy="1159702"/>
          </a:xfrm>
          <a:prstGeom prst="rect">
            <a:avLst/>
          </a:prstGeom>
          <a:solidFill>
            <a:schemeClr val="accent3">
              <a:lumMod val="40000"/>
              <a:lumOff val="60000"/>
            </a:schemeClr>
          </a:solidFill>
        </p:spPr>
        <p:txBody>
          <a:bodyPr wrap="square" lIns="51206" tIns="25603" rIns="51206" bIns="25603">
            <a:spAutoFit/>
          </a:bodyPr>
          <a:lstStyle/>
          <a:p>
            <a:pPr marL="192024" indent="-192024" algn="just">
              <a:buFont typeface="Wingdings" panose="05000000000000000000" pitchFamily="2" charset="2"/>
              <a:buChar char="§"/>
            </a:pPr>
            <a:r>
              <a:rPr lang="nl-NL" sz="2400" b="1" dirty="0">
                <a:solidFill>
                  <a:srgbClr val="0000FF"/>
                </a:solidFill>
                <a:latin typeface="Times New Roman" pitchFamily="18" charset="0"/>
                <a:ea typeface="Calibri" panose="020F0502020204030204" pitchFamily="34" charset="0"/>
                <a:cs typeface="Times New Roman" pitchFamily="18" charset="0"/>
              </a:rPr>
              <a:t>Dạ dày là thành phần phình to nhất của ống tiêu hóa, làm thành cái túi có thể tích khoảng 1200 xen-ti-mét khối. </a:t>
            </a:r>
            <a:endParaRPr lang="en-US" sz="2400" b="1" dirty="0">
              <a:solidFill>
                <a:srgbClr val="0000FF"/>
              </a:solidFill>
              <a:latin typeface="Times New Roman" pitchFamily="18" charset="0"/>
              <a:cs typeface="Times New Roman" pitchFamily="18" charset="0"/>
            </a:endParaRPr>
          </a:p>
        </p:txBody>
      </p:sp>
      <p:sp>
        <p:nvSpPr>
          <p:cNvPr id="30" name="Rectangle 29"/>
          <p:cNvSpPr/>
          <p:nvPr/>
        </p:nvSpPr>
        <p:spPr>
          <a:xfrm>
            <a:off x="2786050" y="5421299"/>
            <a:ext cx="6357951" cy="1159702"/>
          </a:xfrm>
          <a:prstGeom prst="rect">
            <a:avLst/>
          </a:prstGeom>
          <a:solidFill>
            <a:schemeClr val="accent3">
              <a:lumMod val="40000"/>
              <a:lumOff val="60000"/>
            </a:schemeClr>
          </a:solidFill>
        </p:spPr>
        <p:txBody>
          <a:bodyPr wrap="square" lIns="51206" tIns="25603" rIns="51206" bIns="25603">
            <a:spAutoFit/>
          </a:bodyPr>
          <a:lstStyle/>
          <a:p>
            <a:pPr marL="192024" indent="-192024" algn="just">
              <a:buFont typeface="Wingdings" panose="05000000000000000000" pitchFamily="2" charset="2"/>
              <a:buChar char="§"/>
            </a:pPr>
            <a:r>
              <a:rPr lang="vi-VN" sz="2400" b="1" dirty="0">
                <a:solidFill>
                  <a:srgbClr val="008000"/>
                </a:solidFill>
                <a:latin typeface="Times New Roman" pitchFamily="18" charset="0"/>
                <a:ea typeface="Calibri" panose="020F0502020204030204" pitchFamily="34" charset="0"/>
                <a:cs typeface="Times New Roman" pitchFamily="18" charset="0"/>
              </a:rPr>
              <a:t>Ruột non là phần dài nhất của ống tiêu hóa, dài từ 4 đến 6 mét ở người trưởng thành. Ruột già dài khoảng 1-1,5 mét. </a:t>
            </a:r>
            <a:endParaRPr lang="en-US" sz="2400" b="1" dirty="0">
              <a:solidFill>
                <a:srgbClr val="008000"/>
              </a:solidFill>
              <a:latin typeface="Times New Roman" pitchFamily="18" charset="0"/>
              <a:cs typeface="Times New Roman" pitchFamily="18" charset="0"/>
            </a:endParaRPr>
          </a:p>
        </p:txBody>
      </p:sp>
      <p:cxnSp>
        <p:nvCxnSpPr>
          <p:cNvPr id="31" name="Straight Arrow Connector 30"/>
          <p:cNvCxnSpPr/>
          <p:nvPr/>
        </p:nvCxnSpPr>
        <p:spPr>
          <a:xfrm rot="10800000">
            <a:off x="1285852" y="3129449"/>
            <a:ext cx="1742550" cy="3787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rot="10800000">
            <a:off x="1666851" y="4653446"/>
            <a:ext cx="1205646" cy="27101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p:cNvCxnSpPr/>
          <p:nvPr/>
        </p:nvCxnSpPr>
        <p:spPr>
          <a:xfrm rot="10800000">
            <a:off x="1438251" y="5740861"/>
            <a:ext cx="1365710" cy="61352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fill="hold"/>
                                        <p:tgtEl>
                                          <p:spTgt spid="31"/>
                                        </p:tgtEl>
                                        <p:attrNameLst>
                                          <p:attrName>ppt_x</p:attrName>
                                        </p:attrNameLst>
                                      </p:cBhvr>
                                      <p:tavLst>
                                        <p:tav tm="0">
                                          <p:val>
                                            <p:strVal val="#ppt_x"/>
                                          </p:val>
                                        </p:tav>
                                        <p:tav tm="100000">
                                          <p:val>
                                            <p:strVal val="#ppt_x"/>
                                          </p:val>
                                        </p:tav>
                                      </p:tavLst>
                                    </p:anim>
                                    <p:anim calcmode="lin" valueType="num">
                                      <p:cBhvr additive="base">
                                        <p:cTn id="19" dur="500" fill="hold"/>
                                        <p:tgtEl>
                                          <p:spTgt spid="3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500" fill="hold"/>
                                        <p:tgtEl>
                                          <p:spTgt spid="32"/>
                                        </p:tgtEl>
                                        <p:attrNameLst>
                                          <p:attrName>ppt_x</p:attrName>
                                        </p:attrNameLst>
                                      </p:cBhvr>
                                      <p:tavLst>
                                        <p:tav tm="0">
                                          <p:val>
                                            <p:strVal val="#ppt_x"/>
                                          </p:val>
                                        </p:tav>
                                        <p:tav tm="100000">
                                          <p:val>
                                            <p:strVal val="#ppt_x"/>
                                          </p:val>
                                        </p:tav>
                                      </p:tavLst>
                                    </p:anim>
                                    <p:anim calcmode="lin" valueType="num">
                                      <p:cBhvr additive="base">
                                        <p:cTn id="29" dur="500" fill="hold"/>
                                        <p:tgtEl>
                                          <p:spTgt spid="3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ppt_x"/>
                                          </p:val>
                                        </p:tav>
                                        <p:tav tm="100000">
                                          <p:val>
                                            <p:strVal val="#ppt_x"/>
                                          </p:val>
                                        </p:tav>
                                      </p:tavLst>
                                    </p:anim>
                                    <p:anim calcmode="lin" valueType="num">
                                      <p:cBhvr additive="base">
                                        <p:cTn id="39" dur="500" fill="hold"/>
                                        <p:tgtEl>
                                          <p:spTgt spid="3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3"/>
          <p:cNvSpPr/>
          <p:nvPr/>
        </p:nvSpPr>
        <p:spPr>
          <a:xfrm>
            <a:off x="495300" y="1687347"/>
            <a:ext cx="8153400" cy="4992853"/>
          </a:xfrm>
          <a:prstGeom prst="rect">
            <a:avLst/>
          </a:prstGeom>
          <a:solidFill>
            <a:srgbClr val="FFFBEC"/>
          </a:solidFill>
        </p:spPr>
      </p:sp>
      <p:sp>
        <p:nvSpPr>
          <p:cNvPr id="22" name="Rectangle 21"/>
          <p:cNvSpPr/>
          <p:nvPr/>
        </p:nvSpPr>
        <p:spPr>
          <a:xfrm>
            <a:off x="0" y="1928802"/>
            <a:ext cx="8839778" cy="482593"/>
          </a:xfrm>
          <a:prstGeom prst="rect">
            <a:avLst/>
          </a:prstGeom>
        </p:spPr>
        <p:txBody>
          <a:bodyPr wrap="none" lIns="51206" tIns="25603" rIns="51206" bIns="25603">
            <a:spAutoFit/>
          </a:bodyPr>
          <a:lstStyle/>
          <a:p>
            <a:r>
              <a:rPr lang="vi-VN" sz="2800" b="1" dirty="0" smtClean="0">
                <a:solidFill>
                  <a:srgbClr val="008000"/>
                </a:solidFill>
                <a:latin typeface="Times New Roman" pitchFamily="18" charset="0"/>
                <a:ea typeface="Calibri" panose="020F0502020204030204" pitchFamily="34" charset="0"/>
                <a:cs typeface="Times New Roman" pitchFamily="18" charset="0"/>
              </a:rPr>
              <a:t>* </a:t>
            </a:r>
            <a:r>
              <a:rPr lang="nl-NL" sz="2800" b="1" dirty="0" smtClean="0">
                <a:solidFill>
                  <a:srgbClr val="008000"/>
                </a:solidFill>
                <a:latin typeface="Times New Roman" pitchFamily="18" charset="0"/>
                <a:ea typeface="Calibri" panose="020F0502020204030204" pitchFamily="34" charset="0"/>
                <a:cs typeface="Times New Roman" pitchFamily="18" charset="0"/>
              </a:rPr>
              <a:t>Ghép </a:t>
            </a:r>
            <a:r>
              <a:rPr lang="nl-NL" sz="2800" b="1" dirty="0">
                <a:solidFill>
                  <a:srgbClr val="008000"/>
                </a:solidFill>
                <a:latin typeface="Times New Roman" pitchFamily="18" charset="0"/>
                <a:ea typeface="Calibri" panose="020F0502020204030204" pitchFamily="34" charset="0"/>
                <a:cs typeface="Times New Roman" pitchFamily="18" charset="0"/>
              </a:rPr>
              <a:t>các thẻ chữ thích hợp vào sơ đồ cơ quan tiêu hóa</a:t>
            </a:r>
            <a:r>
              <a:rPr lang="vi-VN" sz="2800" b="1" dirty="0">
                <a:solidFill>
                  <a:srgbClr val="008000"/>
                </a:solidFill>
                <a:latin typeface="Times New Roman" pitchFamily="18" charset="0"/>
                <a:ea typeface="Calibri" panose="020F0502020204030204" pitchFamily="34" charset="0"/>
                <a:cs typeface="Times New Roman" pitchFamily="18" charset="0"/>
              </a:rPr>
              <a:t>.</a:t>
            </a:r>
            <a:endParaRPr lang="en-US" sz="2800" b="1" dirty="0">
              <a:solidFill>
                <a:srgbClr val="008000"/>
              </a:solidFill>
              <a:latin typeface="Times New Roman" pitchFamily="18" charset="0"/>
              <a:cs typeface="Times New Roman" pitchFamily="18" charset="0"/>
            </a:endParaRPr>
          </a:p>
        </p:txBody>
      </p:sp>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b="7787"/>
          <a:stretch/>
        </p:blipFill>
        <p:spPr>
          <a:xfrm>
            <a:off x="2262456" y="2555466"/>
            <a:ext cx="4724400" cy="3842030"/>
          </a:xfrm>
          <a:prstGeom prst="rect">
            <a:avLst/>
          </a:prstGeom>
        </p:spPr>
      </p:pic>
      <p:sp>
        <p:nvSpPr>
          <p:cNvPr id="25" name="Rectangle 24"/>
          <p:cNvSpPr/>
          <p:nvPr/>
        </p:nvSpPr>
        <p:spPr>
          <a:xfrm>
            <a:off x="1066800" y="2717800"/>
            <a:ext cx="738456" cy="406400"/>
          </a:xfrm>
          <a:prstGeom prst="rect">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1300" b="1" dirty="0">
                <a:solidFill>
                  <a:schemeClr val="tx1"/>
                </a:solidFill>
              </a:rPr>
              <a:t>Miệng</a:t>
            </a:r>
            <a:endParaRPr lang="en-US" sz="1300" b="1" dirty="0">
              <a:solidFill>
                <a:schemeClr val="tx1"/>
              </a:solidFill>
            </a:endParaRPr>
          </a:p>
        </p:txBody>
      </p:sp>
      <p:sp>
        <p:nvSpPr>
          <p:cNvPr id="26" name="Rectangle 25"/>
          <p:cNvSpPr/>
          <p:nvPr/>
        </p:nvSpPr>
        <p:spPr>
          <a:xfrm>
            <a:off x="1060545" y="4273281"/>
            <a:ext cx="738456" cy="406400"/>
          </a:xfrm>
          <a:prstGeom prst="rect">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1300" b="1" dirty="0">
                <a:solidFill>
                  <a:schemeClr val="tx1"/>
                </a:solidFill>
              </a:rPr>
              <a:t>Dạ dày</a:t>
            </a:r>
            <a:endParaRPr lang="en-US" sz="1300" b="1" dirty="0">
              <a:solidFill>
                <a:schemeClr val="tx1"/>
              </a:solidFill>
            </a:endParaRPr>
          </a:p>
        </p:txBody>
      </p:sp>
      <p:sp>
        <p:nvSpPr>
          <p:cNvPr id="27" name="Rectangle 26"/>
          <p:cNvSpPr/>
          <p:nvPr/>
        </p:nvSpPr>
        <p:spPr>
          <a:xfrm>
            <a:off x="1060545" y="5040062"/>
            <a:ext cx="738456" cy="406400"/>
          </a:xfrm>
          <a:prstGeom prst="rect">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1300" b="1" dirty="0">
                <a:solidFill>
                  <a:schemeClr val="tx1"/>
                </a:solidFill>
              </a:rPr>
              <a:t>Gan</a:t>
            </a:r>
            <a:endParaRPr lang="en-US" sz="1300" b="1" dirty="0">
              <a:solidFill>
                <a:schemeClr val="tx1"/>
              </a:solidFill>
            </a:endParaRPr>
          </a:p>
        </p:txBody>
      </p:sp>
      <p:sp>
        <p:nvSpPr>
          <p:cNvPr id="28" name="Rectangle 27"/>
          <p:cNvSpPr/>
          <p:nvPr/>
        </p:nvSpPr>
        <p:spPr>
          <a:xfrm>
            <a:off x="1074817" y="5806844"/>
            <a:ext cx="738456" cy="406400"/>
          </a:xfrm>
          <a:prstGeom prst="rect">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1300" b="1" dirty="0">
                <a:solidFill>
                  <a:schemeClr val="tx1"/>
                </a:solidFill>
              </a:rPr>
              <a:t>Túi mật</a:t>
            </a:r>
            <a:endParaRPr lang="en-US" sz="1300" b="1" dirty="0">
              <a:solidFill>
                <a:schemeClr val="tx1"/>
              </a:solidFill>
            </a:endParaRPr>
          </a:p>
        </p:txBody>
      </p:sp>
      <p:sp>
        <p:nvSpPr>
          <p:cNvPr id="29" name="Rectangle 28"/>
          <p:cNvSpPr/>
          <p:nvPr/>
        </p:nvSpPr>
        <p:spPr>
          <a:xfrm>
            <a:off x="7168827" y="2697964"/>
            <a:ext cx="1760891" cy="406400"/>
          </a:xfrm>
          <a:prstGeom prst="rect">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1300" b="1" dirty="0">
                <a:solidFill>
                  <a:schemeClr val="tx1"/>
                </a:solidFill>
              </a:rPr>
              <a:t>Tuyến nước bọt</a:t>
            </a:r>
            <a:endParaRPr lang="en-US" sz="1300" b="1" dirty="0">
              <a:solidFill>
                <a:schemeClr val="tx1"/>
              </a:solidFill>
            </a:endParaRPr>
          </a:p>
        </p:txBody>
      </p:sp>
      <p:sp>
        <p:nvSpPr>
          <p:cNvPr id="30" name="Rectangle 29"/>
          <p:cNvSpPr/>
          <p:nvPr/>
        </p:nvSpPr>
        <p:spPr>
          <a:xfrm>
            <a:off x="7435470" y="3424071"/>
            <a:ext cx="1565685" cy="406400"/>
          </a:xfrm>
          <a:prstGeom prst="rect">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1300" b="1" dirty="0">
                <a:solidFill>
                  <a:schemeClr val="tx1"/>
                </a:solidFill>
              </a:rPr>
              <a:t>Ruột già</a:t>
            </a:r>
            <a:endParaRPr lang="en-US" sz="1300" b="1" dirty="0">
              <a:solidFill>
                <a:schemeClr val="tx1"/>
              </a:solidFill>
            </a:endParaRPr>
          </a:p>
        </p:txBody>
      </p:sp>
      <p:sp>
        <p:nvSpPr>
          <p:cNvPr id="31" name="Rectangle 30"/>
          <p:cNvSpPr/>
          <p:nvPr/>
        </p:nvSpPr>
        <p:spPr>
          <a:xfrm>
            <a:off x="7435470" y="4232792"/>
            <a:ext cx="1279933" cy="406400"/>
          </a:xfrm>
          <a:prstGeom prst="rect">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1300" b="1" dirty="0">
                <a:solidFill>
                  <a:schemeClr val="tx1"/>
                </a:solidFill>
              </a:rPr>
              <a:t>Ruột non</a:t>
            </a:r>
            <a:endParaRPr lang="en-US" sz="1300" b="1" dirty="0">
              <a:solidFill>
                <a:schemeClr val="tx1"/>
              </a:solidFill>
            </a:endParaRPr>
          </a:p>
        </p:txBody>
      </p:sp>
      <p:sp>
        <p:nvSpPr>
          <p:cNvPr id="32" name="Rectangle 31"/>
          <p:cNvSpPr/>
          <p:nvPr/>
        </p:nvSpPr>
        <p:spPr>
          <a:xfrm>
            <a:off x="7420798" y="5014000"/>
            <a:ext cx="1366044" cy="406400"/>
          </a:xfrm>
          <a:prstGeom prst="rect">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1300" b="1" dirty="0">
                <a:solidFill>
                  <a:schemeClr val="tx1"/>
                </a:solidFill>
              </a:rPr>
              <a:t>Hậu môn</a:t>
            </a:r>
            <a:endParaRPr lang="en-US" sz="1300" b="1" dirty="0">
              <a:solidFill>
                <a:schemeClr val="tx1"/>
              </a:solidFill>
            </a:endParaRPr>
          </a:p>
        </p:txBody>
      </p:sp>
      <p:sp>
        <p:nvSpPr>
          <p:cNvPr id="33" name="Rectangle 32"/>
          <p:cNvSpPr/>
          <p:nvPr/>
        </p:nvSpPr>
        <p:spPr>
          <a:xfrm>
            <a:off x="714348" y="3468484"/>
            <a:ext cx="1195344" cy="406400"/>
          </a:xfrm>
          <a:prstGeom prst="rect">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1300" b="1" dirty="0">
                <a:solidFill>
                  <a:schemeClr val="tx1"/>
                </a:solidFill>
              </a:rPr>
              <a:t>Thực quản</a:t>
            </a:r>
            <a:endParaRPr lang="en-US" sz="1300" b="1" dirty="0">
              <a:solidFill>
                <a:schemeClr val="tx1"/>
              </a:solidFill>
            </a:endParaRPr>
          </a:p>
        </p:txBody>
      </p:sp>
      <p:sp>
        <p:nvSpPr>
          <p:cNvPr id="34" name="Rectangle 33"/>
          <p:cNvSpPr/>
          <p:nvPr/>
        </p:nvSpPr>
        <p:spPr>
          <a:xfrm>
            <a:off x="7613487" y="5784633"/>
            <a:ext cx="527430" cy="406400"/>
          </a:xfrm>
          <a:prstGeom prst="rect">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1300" b="1" dirty="0">
                <a:solidFill>
                  <a:schemeClr val="tx1"/>
                </a:solidFill>
              </a:rPr>
              <a:t>Tụy</a:t>
            </a:r>
            <a:endParaRPr lang="en-US" sz="1300" b="1" dirty="0">
              <a:solidFill>
                <a:schemeClr val="tx1"/>
              </a:solidFill>
            </a:endParaRPr>
          </a:p>
        </p:txBody>
      </p:sp>
      <p:sp>
        <p:nvSpPr>
          <p:cNvPr id="21" name="TextBox 20"/>
          <p:cNvSpPr txBox="1">
            <a:spLocks noChangeArrowheads="1"/>
          </p:cNvSpPr>
          <p:nvPr/>
        </p:nvSpPr>
        <p:spPr bwMode="auto">
          <a:xfrm>
            <a:off x="0" y="428604"/>
            <a:ext cx="9144000" cy="430887"/>
          </a:xfrm>
          <a:prstGeom prst="rect">
            <a:avLst/>
          </a:prstGeom>
          <a:noFill/>
          <a:ln w="9525">
            <a:noFill/>
            <a:miter lim="800000"/>
            <a:headEnd/>
            <a:tailEnd/>
          </a:ln>
        </p:spPr>
        <p:txBody>
          <a:bodyPr lIns="0" tIns="0" rIns="0" bIns="0">
            <a:spAutoFit/>
          </a:bodyPr>
          <a:lstStyle/>
          <a:p>
            <a:pPr algn="ctr" defTabSz="767125"/>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0" y="857232"/>
            <a:ext cx="9144000" cy="523220"/>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18. </a:t>
            </a:r>
            <a:r>
              <a:rPr lang="en-US" sz="2800" b="1" dirty="0" err="1" smtClean="0">
                <a:solidFill>
                  <a:srgbClr val="FF0000"/>
                </a:solidFill>
                <a:latin typeface="Times New Roman" pitchFamily="18" charset="0"/>
                <a:cs typeface="Times New Roman" pitchFamily="18" charset="0"/>
              </a:rPr>
              <a:t>Cơ</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quan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tiêu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hóa</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Tiết</a:t>
            </a:r>
            <a:r>
              <a:rPr lang="en-US" sz="2800" b="1" dirty="0" smtClean="0">
                <a:solidFill>
                  <a:srgbClr val="FF0000"/>
                </a:solidFill>
                <a:latin typeface="Times New Roman" pitchFamily="18" charset="0"/>
                <a:cs typeface="Times New Roman" pitchFamily="18" charset="0"/>
              </a:rPr>
              <a:t> 1).</a:t>
            </a:r>
            <a:endParaRPr lang="vi-VN" sz="2800" b="1" dirty="0">
              <a:solidFill>
                <a:srgbClr val="FF0000"/>
              </a:solidFill>
              <a:latin typeface="Times New Roman" pitchFamily="18" charset="0"/>
              <a:cs typeface="Times New Roman" pitchFamily="18" charset="0"/>
            </a:endParaRPr>
          </a:p>
        </p:txBody>
      </p:sp>
      <p:sp>
        <p:nvSpPr>
          <p:cNvPr id="35" name="TextBox 34"/>
          <p:cNvSpPr txBox="1"/>
          <p:nvPr/>
        </p:nvSpPr>
        <p:spPr>
          <a:xfrm>
            <a:off x="0" y="1428736"/>
            <a:ext cx="9144000" cy="523220"/>
          </a:xfrm>
          <a:prstGeom prst="rect">
            <a:avLst/>
          </a:prstGeom>
          <a:noFill/>
        </p:spPr>
        <p:txBody>
          <a:bodyPr wrap="square" rtlCol="0">
            <a:spAutoFit/>
          </a:bodyPr>
          <a:lstStyle/>
          <a:p>
            <a:r>
              <a:rPr lang="vi-VN" sz="2800" b="1" dirty="0" smtClean="0">
                <a:solidFill>
                  <a:srgbClr val="0000FF"/>
                </a:solidFill>
                <a:latin typeface="Times New Roman" pitchFamily="18" charset="0"/>
                <a:cs typeface="Times New Roman" pitchFamily="18" charset="0"/>
              </a:rPr>
              <a:t>2. Thực hành.</a:t>
            </a:r>
            <a:endParaRPr lang="vi-VN"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fltVal val="0"/>
                                          </p:val>
                                        </p:tav>
                                        <p:tav tm="100000">
                                          <p:val>
                                            <p:strVal val="#ppt_h"/>
                                          </p:val>
                                        </p:tav>
                                      </p:tavLst>
                                    </p:anim>
                                    <p:animEffect transition="in" filter="fade">
                                      <p:cBhvr>
                                        <p:cTn id="51" dur="500"/>
                                        <p:tgtEl>
                                          <p:spTgt spid="30"/>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fltVal val="0"/>
                                          </p:val>
                                        </p:tav>
                                        <p:tav tm="100000">
                                          <p:val>
                                            <p:strVal val="#ppt_h"/>
                                          </p:val>
                                        </p:tav>
                                      </p:tavLst>
                                    </p:anim>
                                    <p:animEffect transition="in" filter="fade">
                                      <p:cBhvr>
                                        <p:cTn id="56" dur="500"/>
                                        <p:tgtEl>
                                          <p:spTgt spid="3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928802"/>
            <a:ext cx="9144000" cy="913480"/>
          </a:xfrm>
          <a:prstGeom prst="rect">
            <a:avLst/>
          </a:prstGeom>
        </p:spPr>
        <p:txBody>
          <a:bodyPr wrap="square" lIns="51206" tIns="25603" rIns="51206" bIns="25603">
            <a:spAutoFit/>
          </a:bodyPr>
          <a:lstStyle/>
          <a:p>
            <a:pPr algn="just"/>
            <a:r>
              <a:rPr lang="vi-VN" sz="2800" b="1" dirty="0" smtClean="0">
                <a:solidFill>
                  <a:srgbClr val="008000"/>
                </a:solidFill>
                <a:latin typeface="Times New Roman" pitchFamily="18" charset="0"/>
                <a:ea typeface="Calibri" panose="020F0502020204030204" pitchFamily="34" charset="0"/>
                <a:cs typeface="Times New Roman" pitchFamily="18" charset="0"/>
              </a:rPr>
              <a:t>* Hãy </a:t>
            </a:r>
            <a:r>
              <a:rPr lang="vi-VN" sz="2800" b="1" dirty="0">
                <a:solidFill>
                  <a:srgbClr val="008000"/>
                </a:solidFill>
                <a:latin typeface="Times New Roman" pitchFamily="18" charset="0"/>
                <a:ea typeface="Calibri" panose="020F0502020204030204" pitchFamily="34" charset="0"/>
                <a:cs typeface="Times New Roman" pitchFamily="18" charset="0"/>
              </a:rPr>
              <a:t>chỉ vị trí một số bộ phận của cơ quan tiêu hóa trên cơ thể em. </a:t>
            </a:r>
            <a:endParaRPr lang="en-US" sz="2800" b="1" dirty="0">
              <a:solidFill>
                <a:srgbClr val="008000"/>
              </a:solidFill>
              <a:latin typeface="Times New Roman" pitchFamily="18" charset="0"/>
              <a:cs typeface="Times New Roman" pitchFamily="18" charset="0"/>
            </a:endParaRPr>
          </a:p>
        </p:txBody>
      </p:sp>
      <p:pic>
        <p:nvPicPr>
          <p:cNvPr id="19" name="Picture 18"/>
          <p:cNvPicPr/>
          <p:nvPr/>
        </p:nvPicPr>
        <p:blipFill rotWithShape="1">
          <a:blip r:embed="rId2" cstate="print">
            <a:extLst>
              <a:ext uri="{28A0092B-C50C-407E-A947-70E740481C1C}">
                <a14:useLocalDpi xmlns:a14="http://schemas.microsoft.com/office/drawing/2010/main" val="0"/>
              </a:ext>
            </a:extLst>
          </a:blip>
          <a:srcRect b="6036"/>
          <a:stretch/>
        </p:blipFill>
        <p:spPr>
          <a:xfrm>
            <a:off x="2714612" y="2643182"/>
            <a:ext cx="5429288" cy="4071966"/>
          </a:xfrm>
          <a:prstGeom prst="rect">
            <a:avLst/>
          </a:prstGeom>
        </p:spPr>
      </p:pic>
      <p:sp>
        <p:nvSpPr>
          <p:cNvPr id="12" name="TextBox 11"/>
          <p:cNvSpPr txBox="1">
            <a:spLocks noChangeArrowheads="1"/>
          </p:cNvSpPr>
          <p:nvPr/>
        </p:nvSpPr>
        <p:spPr bwMode="auto">
          <a:xfrm>
            <a:off x="0" y="428604"/>
            <a:ext cx="9144000" cy="430887"/>
          </a:xfrm>
          <a:prstGeom prst="rect">
            <a:avLst/>
          </a:prstGeom>
          <a:noFill/>
          <a:ln w="9525">
            <a:noFill/>
            <a:miter lim="800000"/>
            <a:headEnd/>
            <a:tailEnd/>
          </a:ln>
        </p:spPr>
        <p:txBody>
          <a:bodyPr lIns="0" tIns="0" rIns="0" bIns="0">
            <a:spAutoFit/>
          </a:bodyPr>
          <a:lstStyle/>
          <a:p>
            <a:pPr algn="ctr" defTabSz="767125"/>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0" y="857232"/>
            <a:ext cx="9144000" cy="523220"/>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18. </a:t>
            </a:r>
            <a:r>
              <a:rPr lang="en-US" sz="2800" b="1" dirty="0" err="1" smtClean="0">
                <a:solidFill>
                  <a:srgbClr val="FF0000"/>
                </a:solidFill>
                <a:latin typeface="Times New Roman" pitchFamily="18" charset="0"/>
                <a:cs typeface="Times New Roman" pitchFamily="18" charset="0"/>
              </a:rPr>
              <a:t>Cơ</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quan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tiêu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hóa</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Tiết</a:t>
            </a:r>
            <a:r>
              <a:rPr lang="en-US" sz="2800" b="1" dirty="0" smtClean="0">
                <a:solidFill>
                  <a:srgbClr val="FF0000"/>
                </a:solidFill>
                <a:latin typeface="Times New Roman" pitchFamily="18" charset="0"/>
                <a:cs typeface="Times New Roman" pitchFamily="18" charset="0"/>
              </a:rPr>
              <a:t> 1).</a:t>
            </a:r>
            <a:endParaRPr lang="vi-VN" sz="2800" b="1" dirty="0">
              <a:solidFill>
                <a:srgbClr val="FF0000"/>
              </a:solidFill>
              <a:latin typeface="Times New Roman" pitchFamily="18" charset="0"/>
              <a:cs typeface="Times New Roman" pitchFamily="18" charset="0"/>
            </a:endParaRPr>
          </a:p>
        </p:txBody>
      </p:sp>
      <p:sp>
        <p:nvSpPr>
          <p:cNvPr id="16" name="TextBox 15"/>
          <p:cNvSpPr txBox="1"/>
          <p:nvPr/>
        </p:nvSpPr>
        <p:spPr>
          <a:xfrm>
            <a:off x="0" y="1428736"/>
            <a:ext cx="9144000" cy="523220"/>
          </a:xfrm>
          <a:prstGeom prst="rect">
            <a:avLst/>
          </a:prstGeom>
          <a:noFill/>
        </p:spPr>
        <p:txBody>
          <a:bodyPr wrap="square" rtlCol="0">
            <a:spAutoFit/>
          </a:bodyPr>
          <a:lstStyle/>
          <a:p>
            <a:r>
              <a:rPr lang="vi-VN" sz="2800" b="1" dirty="0" smtClean="0">
                <a:solidFill>
                  <a:srgbClr val="0000FF"/>
                </a:solidFill>
                <a:latin typeface="Times New Roman" pitchFamily="18" charset="0"/>
                <a:cs typeface="Times New Roman" pitchFamily="18" charset="0"/>
              </a:rPr>
              <a:t>2. Thực hành.</a:t>
            </a:r>
            <a:endParaRPr lang="vi-VN"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98749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09801" y="2063016"/>
            <a:ext cx="1066800" cy="1274987"/>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304260" y="5853674"/>
            <a:ext cx="650781" cy="867708"/>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354560">
            <a:off x="157168" y="1505035"/>
            <a:ext cx="677573" cy="724387"/>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462104">
            <a:off x="221196" y="4394190"/>
            <a:ext cx="354607" cy="367072"/>
          </a:xfrm>
          <a:prstGeom prst="rect">
            <a:avLst/>
          </a:prstGeom>
        </p:spPr>
      </p:pic>
      <p:sp>
        <p:nvSpPr>
          <p:cNvPr id="19" name="TextBox 18"/>
          <p:cNvSpPr txBox="1"/>
          <p:nvPr/>
        </p:nvSpPr>
        <p:spPr>
          <a:xfrm>
            <a:off x="3643306" y="2143116"/>
            <a:ext cx="2774015" cy="544149"/>
          </a:xfrm>
          <a:prstGeom prst="rect">
            <a:avLst/>
          </a:prstGeom>
          <a:noFill/>
        </p:spPr>
        <p:txBody>
          <a:bodyPr wrap="none" lIns="51206" tIns="25603" rIns="51206" bIns="25603" rtlCol="0">
            <a:spAutoFit/>
          </a:bodyPr>
          <a:lstStyle/>
          <a:p>
            <a:r>
              <a:rPr lang="vi-VN" sz="3200" b="1" dirty="0">
                <a:solidFill>
                  <a:srgbClr val="008000"/>
                </a:solidFill>
                <a:latin typeface="Times New Roman" pitchFamily="18" charset="0"/>
                <a:cs typeface="Times New Roman" pitchFamily="18" charset="0"/>
              </a:rPr>
              <a:t>EM CÓ BIẾT?</a:t>
            </a:r>
            <a:endParaRPr lang="en-US" sz="3200" b="1" dirty="0">
              <a:solidFill>
                <a:srgbClr val="008000"/>
              </a:solidFill>
              <a:latin typeface="Times New Roman" pitchFamily="18" charset="0"/>
              <a:cs typeface="Times New Roman" pitchFamily="18" charset="0"/>
            </a:endParaRPr>
          </a:p>
        </p:txBody>
      </p:sp>
      <p:sp>
        <p:nvSpPr>
          <p:cNvPr id="20" name="Rectangle 19"/>
          <p:cNvSpPr/>
          <p:nvPr/>
        </p:nvSpPr>
        <p:spPr>
          <a:xfrm>
            <a:off x="0" y="3429000"/>
            <a:ext cx="9144000" cy="2257438"/>
          </a:xfrm>
          <a:prstGeom prst="rect">
            <a:avLst/>
          </a:prstGeom>
        </p:spPr>
        <p:txBody>
          <a:bodyPr wrap="square" lIns="51206" tIns="25603" rIns="51206" bIns="25603">
            <a:spAutoFit/>
          </a:bodyPr>
          <a:lstStyle/>
          <a:p>
            <a:pPr marL="320040" indent="-320040" algn="just">
              <a:spcBef>
                <a:spcPts val="168"/>
              </a:spcBef>
              <a:spcAft>
                <a:spcPts val="168"/>
              </a:spcAft>
              <a:buFont typeface="Wingdings" panose="05000000000000000000" pitchFamily="2" charset="2"/>
              <a:buChar char="v"/>
            </a:pPr>
            <a:r>
              <a:rPr lang="nl-NL" sz="2800" b="1" dirty="0">
                <a:solidFill>
                  <a:srgbClr val="0000FF"/>
                </a:solidFill>
                <a:latin typeface="Times New Roman" pitchFamily="18" charset="0"/>
                <a:ea typeface="Calibri" panose="020F0502020204030204" pitchFamily="34" charset="0"/>
                <a:cs typeface="Times New Roman" pitchFamily="18" charset="0"/>
              </a:rPr>
              <a:t>Mỗi ngày tuyến nước bọt tiết ra khoảng từ 800 ml đến 1200 ml nước bọt. Khi nhai, ngửi, nhìn thấy thức ăn ngon, nước bọt có thể được tiết ra nhiều hơn. Khi ngủ, nước bọt tiết ra ít hơn.</a:t>
            </a:r>
            <a:endParaRPr lang="en-US" sz="2800" b="1" dirty="0">
              <a:solidFill>
                <a:srgbClr val="0000FF"/>
              </a:solidFill>
              <a:latin typeface="Times New Roman" pitchFamily="18" charset="0"/>
              <a:ea typeface="Calibri" panose="020F0502020204030204" pitchFamily="34" charset="0"/>
              <a:cs typeface="Times New Roman" pitchFamily="18" charset="0"/>
            </a:endParaRPr>
          </a:p>
          <a:p>
            <a:pPr marL="320040" indent="-320040" algn="just">
              <a:spcBef>
                <a:spcPts val="168"/>
              </a:spcBef>
              <a:spcAft>
                <a:spcPts val="168"/>
              </a:spcAft>
              <a:buFont typeface="Wingdings" panose="05000000000000000000" pitchFamily="2" charset="2"/>
              <a:buChar char="v"/>
            </a:pPr>
            <a:r>
              <a:rPr lang="nl-NL" sz="2800" b="1" dirty="0">
                <a:solidFill>
                  <a:srgbClr val="0000FF"/>
                </a:solidFill>
                <a:latin typeface="Times New Roman" pitchFamily="18" charset="0"/>
                <a:ea typeface="Calibri" panose="020F0502020204030204" pitchFamily="34" charset="0"/>
                <a:cs typeface="Times New Roman" pitchFamily="18" charset="0"/>
              </a:rPr>
              <a:t>Nước bọt có vai trò chống vi khuẩn ở khoang miệng. </a:t>
            </a:r>
            <a:endParaRPr lang="en-US" sz="2800" b="1" dirty="0">
              <a:solidFill>
                <a:srgbClr val="0000FF"/>
              </a:solidFill>
              <a:latin typeface="Times New Roman" pitchFamily="18" charset="0"/>
              <a:ea typeface="Calibri" panose="020F0502020204030204" pitchFamily="34" charset="0"/>
              <a:cs typeface="Times New Roman" pitchFamily="18" charset="0"/>
            </a:endParaRPr>
          </a:p>
        </p:txBody>
      </p:sp>
      <p:sp>
        <p:nvSpPr>
          <p:cNvPr id="17" name="TextBox 16"/>
          <p:cNvSpPr txBox="1">
            <a:spLocks noChangeArrowheads="1"/>
          </p:cNvSpPr>
          <p:nvPr/>
        </p:nvSpPr>
        <p:spPr bwMode="auto">
          <a:xfrm>
            <a:off x="0" y="428604"/>
            <a:ext cx="9144000" cy="430887"/>
          </a:xfrm>
          <a:prstGeom prst="rect">
            <a:avLst/>
          </a:prstGeom>
          <a:noFill/>
          <a:ln w="9525">
            <a:noFill/>
            <a:miter lim="800000"/>
            <a:headEnd/>
            <a:tailEnd/>
          </a:ln>
        </p:spPr>
        <p:txBody>
          <a:bodyPr lIns="0" tIns="0" rIns="0" bIns="0">
            <a:spAutoFit/>
          </a:bodyPr>
          <a:lstStyle/>
          <a:p>
            <a:pPr algn="ctr" defTabSz="767125"/>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0" y="857232"/>
            <a:ext cx="9144000" cy="523220"/>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18. </a:t>
            </a:r>
            <a:r>
              <a:rPr lang="en-US" sz="2800" b="1" dirty="0" err="1" smtClean="0">
                <a:solidFill>
                  <a:srgbClr val="FF0000"/>
                </a:solidFill>
                <a:latin typeface="Times New Roman" pitchFamily="18" charset="0"/>
                <a:cs typeface="Times New Roman" pitchFamily="18" charset="0"/>
              </a:rPr>
              <a:t>Cơ</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quan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tiêu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hóa</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Tiết</a:t>
            </a:r>
            <a:r>
              <a:rPr lang="en-US" sz="2800" b="1" dirty="0" smtClean="0">
                <a:solidFill>
                  <a:srgbClr val="FF0000"/>
                </a:solidFill>
                <a:latin typeface="Times New Roman" pitchFamily="18" charset="0"/>
                <a:cs typeface="Times New Roman" pitchFamily="18" charset="0"/>
              </a:rPr>
              <a:t> 1).</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167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strVal val="#ppt_w+.3"/>
                                          </p:val>
                                        </p:tav>
                                        <p:tav tm="100000">
                                          <p:val>
                                            <p:strVal val="#ppt_w"/>
                                          </p:val>
                                        </p:tav>
                                      </p:tavLst>
                                    </p:anim>
                                    <p:anim calcmode="lin" valueType="num">
                                      <p:cBhvr>
                                        <p:cTn id="13" dur="1000" fill="hold"/>
                                        <p:tgtEl>
                                          <p:spTgt spid="19"/>
                                        </p:tgtEl>
                                        <p:attrNameLst>
                                          <p:attrName>ppt_h</p:attrName>
                                        </p:attrNameLst>
                                      </p:cBhvr>
                                      <p:tavLst>
                                        <p:tav tm="0">
                                          <p:val>
                                            <p:strVal val="#ppt_h"/>
                                          </p:val>
                                        </p:tav>
                                        <p:tav tm="100000">
                                          <p:val>
                                            <p:strVal val="#ppt_h"/>
                                          </p:val>
                                        </p:tav>
                                      </p:tavLst>
                                    </p:anim>
                                    <p:animEffect transition="in" filter="fade">
                                      <p:cBhvr>
                                        <p:cTn id="14" dur="1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wipe(down)">
                                      <p:cBhvr>
                                        <p:cTn id="19" dur="500"/>
                                        <p:tgtEl>
                                          <p:spTgt spid="2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animEffect transition="in" filter="wipe(down)">
                                      <p:cBhvr>
                                        <p:cTn id="24"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3"/>
          <p:cNvSpPr/>
          <p:nvPr/>
        </p:nvSpPr>
        <p:spPr>
          <a:xfrm>
            <a:off x="495300" y="1687347"/>
            <a:ext cx="8153400" cy="4992853"/>
          </a:xfrm>
          <a:prstGeom prst="rect">
            <a:avLst/>
          </a:prstGeom>
          <a:solidFill>
            <a:srgbClr val="FFFBEC"/>
          </a:solidFill>
        </p:spPr>
      </p:sp>
      <p:sp>
        <p:nvSpPr>
          <p:cNvPr id="22" name="Rectangle 21"/>
          <p:cNvSpPr/>
          <p:nvPr/>
        </p:nvSpPr>
        <p:spPr>
          <a:xfrm>
            <a:off x="0" y="1500174"/>
            <a:ext cx="6066063" cy="482593"/>
          </a:xfrm>
          <a:prstGeom prst="rect">
            <a:avLst/>
          </a:prstGeom>
        </p:spPr>
        <p:txBody>
          <a:bodyPr wrap="square" lIns="51206" tIns="25603" rIns="51206" bIns="25603">
            <a:spAutoFit/>
          </a:bodyPr>
          <a:lstStyle/>
          <a:p>
            <a:r>
              <a:rPr lang="vi-VN" sz="2800" b="1" dirty="0" smtClean="0">
                <a:solidFill>
                  <a:srgbClr val="0000FF"/>
                </a:solidFill>
                <a:latin typeface="Times New Roman" pitchFamily="18" charset="0"/>
                <a:cs typeface="Times New Roman" pitchFamily="18" charset="0"/>
              </a:rPr>
              <a:t>* Chơi </a:t>
            </a:r>
            <a:r>
              <a:rPr lang="vi-VN" sz="2800" b="1" dirty="0">
                <a:solidFill>
                  <a:srgbClr val="0000FF"/>
                </a:solidFill>
                <a:latin typeface="Times New Roman" pitchFamily="18" charset="0"/>
                <a:cs typeface="Times New Roman" pitchFamily="18" charset="0"/>
              </a:rPr>
              <a:t>trò chơi “Đó là bộ phận nào?”</a:t>
            </a:r>
            <a:endParaRPr lang="en-US" sz="2800" b="1" dirty="0">
              <a:solidFill>
                <a:srgbClr val="0000FF"/>
              </a:solidFill>
              <a:latin typeface="Times New Roman" pitchFamily="18" charset="0"/>
              <a:cs typeface="Times New Roman" pitchFamily="18" charset="0"/>
            </a:endParaRPr>
          </a:p>
        </p:txBody>
      </p:sp>
      <p:pic>
        <p:nvPicPr>
          <p:cNvPr id="19" name="Picture 18" descr="Graphical user interface&#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0" y="2285993"/>
            <a:ext cx="9144000" cy="4572008"/>
          </a:xfrm>
          <a:prstGeom prst="rect">
            <a:avLst/>
          </a:prstGeom>
        </p:spPr>
      </p:pic>
      <p:sp>
        <p:nvSpPr>
          <p:cNvPr id="11" name="TextBox 10"/>
          <p:cNvSpPr txBox="1">
            <a:spLocks noChangeArrowheads="1"/>
          </p:cNvSpPr>
          <p:nvPr/>
        </p:nvSpPr>
        <p:spPr bwMode="auto">
          <a:xfrm>
            <a:off x="0" y="0"/>
            <a:ext cx="9144000" cy="430887"/>
          </a:xfrm>
          <a:prstGeom prst="rect">
            <a:avLst/>
          </a:prstGeom>
          <a:noFill/>
          <a:ln w="9525">
            <a:noFill/>
            <a:miter lim="800000"/>
            <a:headEnd/>
            <a:tailEnd/>
          </a:ln>
        </p:spPr>
        <p:txBody>
          <a:bodyPr lIns="0" tIns="0" rIns="0" bIns="0">
            <a:spAutoFit/>
          </a:bodyPr>
          <a:lstStyle/>
          <a:p>
            <a:pPr algn="ctr" defTabSz="767125"/>
            <a:r>
              <a:rPr lang="en-US" altLang="en-US" sz="2800" b="1" dirty="0" err="1">
                <a:solidFill>
                  <a:srgbClr val="0000FF"/>
                </a:solidFill>
                <a:latin typeface="Times New Roman" panose="02020603050405020304" pitchFamily="18" charset="0"/>
                <a:cs typeface="Times New Roman" panose="02020603050405020304" pitchFamily="18" charset="0"/>
              </a:rPr>
              <a:t>Thứ</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ngày</a:t>
            </a:r>
            <a:r>
              <a:rPr lang="en-US" altLang="en-US" sz="2800" b="1" dirty="0">
                <a:solidFill>
                  <a:srgbClr val="0000FF"/>
                </a:solidFill>
                <a:latin typeface="Times New Roman" panose="02020603050405020304" pitchFamily="18" charset="0"/>
                <a:cs typeface="Times New Roman" panose="02020603050405020304" pitchFamily="18" charset="0"/>
              </a:rPr>
              <a:t> 30 </a:t>
            </a:r>
            <a:r>
              <a:rPr lang="en-US" altLang="en-US" sz="2800" b="1" dirty="0" err="1">
                <a:solidFill>
                  <a:srgbClr val="0000FF"/>
                </a:solidFill>
                <a:latin typeface="Times New Roman" panose="02020603050405020304" pitchFamily="18" charset="0"/>
                <a:cs typeface="Times New Roman" panose="02020603050405020304" pitchFamily="18" charset="0"/>
              </a:rPr>
              <a:t>tháng</a:t>
            </a:r>
            <a:r>
              <a:rPr lang="en-US" altLang="en-US" sz="2800" b="1" dirty="0">
                <a:solidFill>
                  <a:srgbClr val="0000FF"/>
                </a:solidFill>
                <a:latin typeface="Times New Roman" panose="02020603050405020304" pitchFamily="18" charset="0"/>
                <a:cs typeface="Times New Roman" panose="02020603050405020304" pitchFamily="18" charset="0"/>
              </a:rPr>
              <a:t> 1 </a:t>
            </a:r>
            <a:r>
              <a:rPr lang="en-US" altLang="en-US" sz="2800" b="1" dirty="0" err="1">
                <a:solidFill>
                  <a:srgbClr val="0000FF"/>
                </a:solidFill>
                <a:latin typeface="Times New Roman" panose="02020603050405020304" pitchFamily="18" charset="0"/>
                <a:cs typeface="Times New Roman" panose="02020603050405020304" pitchFamily="18" charset="0"/>
              </a:rPr>
              <a:t>năm</a:t>
            </a:r>
            <a:r>
              <a:rPr lang="en-US" altLang="en-US" sz="2800" b="1" dirty="0">
                <a:solidFill>
                  <a:srgbClr val="0000FF"/>
                </a:solidFill>
                <a:latin typeface="Times New Roman" panose="02020603050405020304" pitchFamily="18" charset="0"/>
                <a:cs typeface="Times New Roman" panose="02020603050405020304" pitchFamily="18" charset="0"/>
              </a:rPr>
              <a:t> 2023</a:t>
            </a:r>
          </a:p>
        </p:txBody>
      </p:sp>
      <p:sp>
        <p:nvSpPr>
          <p:cNvPr id="12" name="TextBox 11"/>
          <p:cNvSpPr txBox="1">
            <a:spLocks noChangeArrowheads="1"/>
          </p:cNvSpPr>
          <p:nvPr/>
        </p:nvSpPr>
        <p:spPr bwMode="auto">
          <a:xfrm>
            <a:off x="0" y="428604"/>
            <a:ext cx="9144000" cy="430887"/>
          </a:xfrm>
          <a:prstGeom prst="rect">
            <a:avLst/>
          </a:prstGeom>
          <a:noFill/>
          <a:ln w="9525">
            <a:noFill/>
            <a:miter lim="800000"/>
            <a:headEnd/>
            <a:tailEnd/>
          </a:ln>
        </p:spPr>
        <p:txBody>
          <a:bodyPr lIns="0" tIns="0" rIns="0" bIns="0">
            <a:spAutoFit/>
          </a:bodyPr>
          <a:lstStyle/>
          <a:p>
            <a:pPr algn="ctr" defTabSz="767125"/>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0" y="857232"/>
            <a:ext cx="9144000" cy="523220"/>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18. </a:t>
            </a:r>
            <a:r>
              <a:rPr lang="en-US" sz="2800" b="1" dirty="0" err="1" smtClean="0">
                <a:solidFill>
                  <a:srgbClr val="FF0000"/>
                </a:solidFill>
                <a:latin typeface="Times New Roman" pitchFamily="18" charset="0"/>
                <a:cs typeface="Times New Roman" pitchFamily="18" charset="0"/>
              </a:rPr>
              <a:t>Cơ</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quan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tiêu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hóa</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Tiết</a:t>
            </a:r>
            <a:r>
              <a:rPr lang="en-US" sz="2800" b="1" dirty="0" smtClean="0">
                <a:solidFill>
                  <a:srgbClr val="FF0000"/>
                </a:solidFill>
                <a:latin typeface="Times New Roman" pitchFamily="18" charset="0"/>
                <a:cs typeface="Times New Roman" pitchFamily="18" charset="0"/>
              </a:rPr>
              <a:t> 1).</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6044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a:extLst>
              <a:ext uri="{FF2B5EF4-FFF2-40B4-BE49-F238E27FC236}">
                <a16:creationId xmlns:a16="http://schemas.microsoft.com/office/drawing/2014/main" id="{8226B488-E459-454E-B5DC-5C0ED3C5BF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30" y="301625"/>
            <a:ext cx="9021170" cy="669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文本框 8197">
            <a:extLst>
              <a:ext uri="{FF2B5EF4-FFF2-40B4-BE49-F238E27FC236}">
                <a16:creationId xmlns:a16="http://schemas.microsoft.com/office/drawing/2014/main" id="{FC275800-242A-4046-BB7D-0FD38E496B15}"/>
              </a:ext>
            </a:extLst>
          </p:cNvPr>
          <p:cNvSpPr txBox="1">
            <a:spLocks noChangeArrowheads="1"/>
          </p:cNvSpPr>
          <p:nvPr/>
        </p:nvSpPr>
        <p:spPr bwMode="auto">
          <a:xfrm>
            <a:off x="4045004" y="2429338"/>
            <a:ext cx="4379077" cy="208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5733" tIns="27866" rIns="55733" bIns="27866">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lvl="0" algn="ctr" eaLnBrk="0" fontAlgn="base" hangingPunct="0">
              <a:spcBef>
                <a:spcPct val="50000"/>
              </a:spcBef>
              <a:spcAft>
                <a:spcPct val="0"/>
              </a:spcAft>
              <a:defRPr/>
            </a:pPr>
            <a:r>
              <a:rPr lang="en-US" altLang="zh-CN" sz="6600" b="1" dirty="0">
                <a:solidFill>
                  <a:srgbClr val="00B0F0"/>
                </a:solidFill>
                <a:cs typeface="Times New Roman" panose="02020603050405020304" pitchFamily="18" charset="0"/>
              </a:rPr>
              <a:t>CHÀO </a:t>
            </a:r>
            <a:r>
              <a:rPr lang="en-US" altLang="zh-CN" sz="6600" b="1" dirty="0" smtClean="0">
                <a:solidFill>
                  <a:srgbClr val="00B0F0"/>
                </a:solidFill>
                <a:cs typeface="Times New Roman" panose="02020603050405020304" pitchFamily="18" charset="0"/>
              </a:rPr>
              <a:t>CÁC EM!</a:t>
            </a:r>
            <a:endParaRPr kumimoji="0" lang="zh-CN" altLang="en-US" sz="6600" b="1" i="0" u="none" strike="noStrike" kern="1200" cap="none" spc="0" normalizeH="0" baseline="0" noProof="0" dirty="0">
              <a:ln>
                <a:noFill/>
              </a:ln>
              <a:solidFill>
                <a:srgbClr val="F14124"/>
              </a:solidFill>
              <a:effectLst/>
              <a:uLnTx/>
              <a:uFillTx/>
              <a:cs typeface="Times New Roman" panose="02020603050405020304" pitchFamily="18" charset="0"/>
            </a:endParaRPr>
          </a:p>
        </p:txBody>
      </p:sp>
    </p:spTree>
    <p:extLst>
      <p:ext uri="{BB962C8B-B14F-4D97-AF65-F5344CB8AC3E}">
        <p14:creationId xmlns:p14="http://schemas.microsoft.com/office/powerpoint/2010/main" val="21341141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14"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198">
                                            <p:txEl>
                                              <p:pRg st="0" end="0"/>
                                            </p:txEl>
                                          </p:spTgt>
                                        </p:tgtEl>
                                        <p:attrNameLst>
                                          <p:attrName>fill.type</p:attrName>
                                        </p:attrNameLst>
                                      </p:cBhvr>
                                      <p:to>
                                        <p:strVal val="solid"/>
                                      </p:to>
                                    </p:se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724</Words>
  <Application>Microsoft Office PowerPoint</Application>
  <PresentationFormat>On-screen Show (4:3)</PresentationFormat>
  <Paragraphs>92</Paragraphs>
  <Slides>22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等线</vt:lpstr>
      <vt:lpstr>Josefin Sans Bold</vt:lpstr>
      <vt:lpstr>SimSun</vt:lpstr>
      <vt:lpstr>SimSun</vt:lpstr>
      <vt:lpstr>Arial</vt:lpstr>
      <vt:lpstr>Calibri</vt:lpstr>
      <vt:lpstr>Times New Roman</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21AK22.COM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21AK22</dc:creator>
  <cp:lastModifiedBy>Asus</cp:lastModifiedBy>
  <cp:revision>10</cp:revision>
  <dcterms:created xsi:type="dcterms:W3CDTF">2024-01-29T08:07:49Z</dcterms:created>
  <dcterms:modified xsi:type="dcterms:W3CDTF">2025-01-03T07:21:03Z</dcterms:modified>
</cp:coreProperties>
</file>