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2"/>
  </p:notesMasterIdLst>
  <p:sldIdLst>
    <p:sldId id="698" r:id="rId2"/>
    <p:sldId id="319" r:id="rId3"/>
    <p:sldId id="696" r:id="rId4"/>
    <p:sldId id="700" r:id="rId5"/>
    <p:sldId id="353" r:id="rId6"/>
    <p:sldId id="624" r:id="rId7"/>
    <p:sldId id="695" r:id="rId8"/>
    <p:sldId id="633" r:id="rId9"/>
    <p:sldId id="688" r:id="rId10"/>
    <p:sldId id="374" r:id="rId11"/>
  </p:sldIdLst>
  <p:sldSz cx="12161838" cy="6858000"/>
  <p:notesSz cx="6858000" cy="9144000"/>
  <p:embeddedFontLst>
    <p:embeddedFont>
      <p:font typeface="Karla" panose="020B0604020202020204" charset="0"/>
      <p:regular r:id="rId13"/>
      <p:bold r:id="rId14"/>
    </p:embeddedFont>
    <p:embeddedFont>
      <p:font typeface="SimSun" panose="02010600030101010101" pitchFamily="2" charset="-122"/>
      <p:regular r:id="rId15"/>
    </p:embeddedFont>
    <p:embeddedFont>
      <p:font typeface="Hind" panose="020B0604020202020204" charset="0"/>
      <p:regular r:id="rId16"/>
      <p:bold r:id="rId17"/>
    </p:embeddedFont>
    <p:embeddedFont>
      <p:font typeface="HP001 5H Normal" panose="020B0604020202020204" charset="0"/>
      <p:regular r:id="rId18"/>
    </p:embeddedFont>
    <p:embeddedFont>
      <p:font typeface="Varela Round" panose="020B0604020202020204" charset="-79"/>
      <p:regular r:id="rId19"/>
    </p:embeddedFont>
    <p:embeddedFont>
      <p:font typeface="Laila" panose="020B0604020202020204" charset="0"/>
      <p:regular r:id="rId20"/>
      <p:bold r:id="rId21"/>
    </p:embeddedFont>
    <p:embeddedFont>
      <p:font typeface="HP001 4 hàng" panose="020B0604020202020204" charset="-93"/>
      <p:regular r:id="rId22"/>
      <p:bold r:id="rId23"/>
    </p:embeddedFont>
    <p:embeddedFont>
      <p:font typeface="Calibri"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D1EEF7"/>
    <a:srgbClr val="B4E3F2"/>
    <a:srgbClr val="90D6EC"/>
    <a:srgbClr val="FFC679"/>
    <a:srgbClr val="FFD49B"/>
    <a:srgbClr val="FFE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0EC94-272A-422F-9613-FF4686595C71}">
  <a:tblStyle styleId="{49C0EC94-272A-422F-9613-FF4686595C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083" autoAdjust="0"/>
  </p:normalViewPr>
  <p:slideViewPr>
    <p:cSldViewPr snapToGrid="0">
      <p:cViewPr varScale="1">
        <p:scale>
          <a:sx n="67" d="100"/>
          <a:sy n="67" d="100"/>
        </p:scale>
        <p:origin x="648" y="36"/>
      </p:cViewPr>
      <p:guideLst>
        <p:guide orient="horz" pos="2160"/>
        <p:guide pos="3831"/>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935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564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b="0"/>
          </a:p>
        </p:txBody>
      </p:sp>
    </p:spTree>
    <p:extLst>
      <p:ext uri="{BB962C8B-B14F-4D97-AF65-F5344CB8AC3E}">
        <p14:creationId xmlns:p14="http://schemas.microsoft.com/office/powerpoint/2010/main" val="398568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40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55044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Bài mẫu GV k nên chiếu sẵn mà sẽ gọi 1 HS làm mẫu và HD cho cả lớp hiểu ạ</a:t>
            </a:r>
          </a:p>
        </p:txBody>
      </p:sp>
    </p:spTree>
    <p:extLst>
      <p:ext uri="{BB962C8B-B14F-4D97-AF65-F5344CB8AC3E}">
        <p14:creationId xmlns:p14="http://schemas.microsoft.com/office/powerpoint/2010/main" val="425103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giới thiệu cách này trước cho HS yếu dễ hiểu</a:t>
            </a:r>
          </a:p>
        </p:txBody>
      </p:sp>
    </p:spTree>
    <p:extLst>
      <p:ext uri="{BB962C8B-B14F-4D97-AF65-F5344CB8AC3E}">
        <p14:creationId xmlns:p14="http://schemas.microsoft.com/office/powerpoint/2010/main" val="55044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nâng mức độ lên bằng cách HD cho HS biết có thể làm theo cách này nhanh gọn hơn</a:t>
            </a:r>
          </a:p>
        </p:txBody>
      </p:sp>
    </p:spTree>
    <p:extLst>
      <p:ext uri="{BB962C8B-B14F-4D97-AF65-F5344CB8AC3E}">
        <p14:creationId xmlns:p14="http://schemas.microsoft.com/office/powerpoint/2010/main" val="406473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374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1907" y="4482089"/>
            <a:ext cx="5958024"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0291" y="2055184"/>
            <a:ext cx="8041257"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08828" y="5362234"/>
            <a:ext cx="837108"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0985" y="2962634"/>
            <a:ext cx="1742674"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6" y="5437466"/>
            <a:ext cx="12162027"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25769" y="4992504"/>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94795" y="59407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492211" y="55966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8756" y="6185688"/>
            <a:ext cx="1748653"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56694" y="6194603"/>
            <a:ext cx="162099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38590" y="61388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84267" y="64966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308" y="57326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299574" y="6344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3663" y="254737"/>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07241" y="1087667"/>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07253" y="1500160"/>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07245" y="2792484"/>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07256" y="3202485"/>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07245" y="4494800"/>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07239" y="4912200"/>
            <a:ext cx="3204852"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58024" y="2731200"/>
            <a:ext cx="5142446"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88139"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8296" y="5943910"/>
            <a:ext cx="156842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190720"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68223"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7589"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19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785117" y="4497349"/>
            <a:ext cx="2267725"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24010" y="-31079"/>
            <a:ext cx="1949356"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0771"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3835" y="2101467"/>
            <a:ext cx="7674168"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48448" y="603100"/>
            <a:ext cx="10264942"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5318" y="607407"/>
            <a:ext cx="1752984" cy="1262712"/>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617"/>
        <p:cNvGrpSpPr/>
        <p:nvPr/>
      </p:nvGrpSpPr>
      <p:grpSpPr>
        <a:xfrm>
          <a:off x="0" y="0"/>
          <a:ext cx="0" cy="0"/>
          <a:chOff x="0" y="0"/>
          <a:chExt cx="0" cy="0"/>
        </a:xfrm>
      </p:grpSpPr>
      <p:grpSp>
        <p:nvGrpSpPr>
          <p:cNvPr id="618" name="Google Shape;618;p27"/>
          <p:cNvGrpSpPr/>
          <p:nvPr/>
        </p:nvGrpSpPr>
        <p:grpSpPr>
          <a:xfrm>
            <a:off x="10981961" y="4525484"/>
            <a:ext cx="1050120"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6" y="3998134"/>
            <a:ext cx="12162027"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1116" y="2326852"/>
            <a:ext cx="1292999"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4228" y="4550985"/>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57666" y="62423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290716" y="52210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4139" y="4622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65858" y="57236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2693" y="5596654"/>
            <a:ext cx="1968408"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32384" y="52210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53965" y="5855509"/>
            <a:ext cx="2406202"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56743" y="5745257"/>
            <a:ext cx="1190583"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81443" y="56762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078" y="257159"/>
            <a:ext cx="1851694"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57666" y="293839"/>
            <a:ext cx="1851775"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17132" y="77343"/>
            <a:ext cx="1851694"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1381" y="-299205"/>
            <a:ext cx="2231270"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692280" y="2065733"/>
            <a:ext cx="4777352"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692194" y="3561067"/>
            <a:ext cx="4777352"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766"/>
        <p:cNvGrpSpPr/>
        <p:nvPr/>
      </p:nvGrpSpPr>
      <p:grpSpPr>
        <a:xfrm>
          <a:off x="0" y="0"/>
          <a:ext cx="0" cy="0"/>
          <a:chOff x="0" y="0"/>
          <a:chExt cx="0" cy="0"/>
        </a:xfrm>
      </p:grpSpPr>
      <p:grpSp>
        <p:nvGrpSpPr>
          <p:cNvPr id="767" name="Google Shape;767;p32"/>
          <p:cNvGrpSpPr/>
          <p:nvPr/>
        </p:nvGrpSpPr>
        <p:grpSpPr>
          <a:xfrm>
            <a:off x="161676" y="160986"/>
            <a:ext cx="1496203"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002" y="-73799"/>
            <a:ext cx="1771194"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1676" y="5627819"/>
            <a:ext cx="1496203"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03959" y="160986"/>
            <a:ext cx="1496203"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03959" y="5627819"/>
            <a:ext cx="1496203"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09561" y="82607"/>
            <a:ext cx="1308111" cy="1273117"/>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98785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8"/>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478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024" y="603100"/>
            <a:ext cx="1024579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58024" y="1536633"/>
            <a:ext cx="1024579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3" r:id="rId2"/>
    <p:sldLayoutId id="2147483668" r:id="rId3"/>
    <p:sldLayoutId id="2147483673" r:id="rId4"/>
    <p:sldLayoutId id="2147483677" r:id="rId5"/>
    <p:sldLayoutId id="2147483678"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90620" y="8483"/>
            <a:ext cx="8980599" cy="1309951"/>
          </a:xfrm>
        </p:spPr>
        <p:txBody>
          <a:bodyPr/>
          <a:lstStyle/>
          <a:p>
            <a:r>
              <a:rPr lang="en-US" err="1">
                <a:latin typeface="+mj-lt"/>
              </a:rPr>
              <a:t>Tuần</a:t>
            </a:r>
            <a:r>
              <a:rPr lang="en-US">
                <a:latin typeface="+mj-lt"/>
              </a:rPr>
              <a:t> </a:t>
            </a:r>
            <a:r>
              <a:rPr lang="en-US" smtClean="0">
                <a:latin typeface="+mj-lt"/>
              </a:rPr>
              <a:t>16</a:t>
            </a:r>
            <a:endParaRPr lang="en-US" dirty="0">
              <a:latin typeface="+mj-lt"/>
            </a:endParaRP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319896143"/>
              </p:ext>
            </p:extLst>
          </p:nvPr>
        </p:nvGraphicFramePr>
        <p:xfrm>
          <a:off x="901836" y="1287002"/>
          <a:ext cx="12332112" cy="6122896"/>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1" name="TextBox 10">
            <a:extLst>
              <a:ext uri="{FF2B5EF4-FFF2-40B4-BE49-F238E27FC236}">
                <a16:creationId xmlns:a16="http://schemas.microsoft.com/office/drawing/2014/main" id="{B32BA976-9E2A-2443-352D-92111D57E809}"/>
              </a:ext>
            </a:extLst>
          </p:cNvPr>
          <p:cNvSpPr txBox="1"/>
          <p:nvPr/>
        </p:nvSpPr>
        <p:spPr>
          <a:xfrm>
            <a:off x="4233672" y="2753557"/>
            <a:ext cx="2002536" cy="798552"/>
          </a:xfrm>
          <a:prstGeom prst="rect">
            <a:avLst/>
          </a:prstGeom>
          <a:noFill/>
        </p:spPr>
        <p:txBody>
          <a:bodyPr wrap="square" rtlCol="0">
            <a:spAutoFit/>
          </a:bodyPr>
          <a:lstStyle/>
          <a:p>
            <a:pPr marL="0" marR="0" lvl="0" indent="0" algn="l" defTabSz="682358" rtl="0" eaLnBrk="1" fontAlgn="auto" latinLnBrk="0" hangingPunct="1">
              <a:lnSpc>
                <a:spcPct val="100000"/>
              </a:lnSpc>
              <a:spcBef>
                <a:spcPts val="0"/>
              </a:spcBef>
              <a:spcAft>
                <a:spcPts val="0"/>
              </a:spcAft>
              <a:buClrTx/>
              <a:buSzTx/>
              <a:buFont typeface="Arial"/>
              <a:buNone/>
              <a:tabLst/>
              <a:defRPr/>
            </a:pPr>
            <a:r>
              <a:rPr kumimoji="0" lang="en-US" sz="4589"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HP001 5H Normal" panose="020B0603050302020204" pitchFamily="34" charset="0"/>
                <a:sym typeface="Arial"/>
              </a:rPr>
              <a:t>TǨn</a:t>
            </a:r>
            <a:r>
              <a:rPr kumimoji="0" lang="en-US" sz="4589"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HP001 5H Normal" panose="020B0603050302020204" pitchFamily="34" charset="0"/>
                <a:sym typeface="Arial"/>
              </a:rPr>
              <a:t>:</a:t>
            </a:r>
            <a:endParaRPr kumimoji="0" lang="x-none" sz="4589"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HP001 5H Normal" panose="020B0603050302020204" pitchFamily="34" charset="0"/>
              <a:sym typeface="Arial"/>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650" y="3880942"/>
            <a:ext cx="1532366" cy="212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31" y="5034864"/>
            <a:ext cx="2359382" cy="1747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625003" y="6057658"/>
            <a:ext cx="1082729" cy="600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786271" y="3682290"/>
            <a:ext cx="1449937" cy="11831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831752" y="4867859"/>
            <a:ext cx="611666" cy="17500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870960" y="4348450"/>
            <a:ext cx="2359382" cy="1973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85688" y="5381770"/>
            <a:ext cx="2259487" cy="22594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72374" y="6004042"/>
            <a:ext cx="691619" cy="4454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12406" y="4695180"/>
            <a:ext cx="603997" cy="188749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813807" y="4865438"/>
            <a:ext cx="1881889" cy="1881889"/>
          </a:xfrm>
          <a:prstGeom prst="rect">
            <a:avLst/>
          </a:prstGeom>
        </p:spPr>
      </p:pic>
    </p:spTree>
    <p:extLst>
      <p:ext uri="{BB962C8B-B14F-4D97-AF65-F5344CB8AC3E}">
        <p14:creationId xmlns:p14="http://schemas.microsoft.com/office/powerpoint/2010/main" val="3819995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71309" y="7070949"/>
            <a:ext cx="11975486" cy="2210733"/>
          </a:xfrm>
          <a:prstGeom prst="rect">
            <a:avLst/>
          </a:prstGeom>
          <a:noFill/>
        </p:spPr>
        <p:txBody>
          <a:bodyPr wrap="square" rtlCol="0">
            <a:spAutoFit/>
          </a:bodyPr>
          <a:lstStyle/>
          <a:p>
            <a:pPr algn="ctr"/>
            <a:r>
              <a:rPr lang="en-US" sz="13766">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4"/>
          <a:stretch>
            <a:fillRect/>
          </a:stretch>
        </p:blipFill>
        <p:spPr>
          <a:xfrm>
            <a:off x="-367683" y="734209"/>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5"/>
          <a:stretch>
            <a:fillRect/>
          </a:stretch>
        </p:blipFill>
        <p:spPr>
          <a:xfrm>
            <a:off x="3648561" y="3429001"/>
            <a:ext cx="4276243" cy="301237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7454077" y="5935407"/>
            <a:ext cx="2998231" cy="719997"/>
          </a:xfrm>
          <a:solidFill>
            <a:schemeClr val="accent3">
              <a:lumMod val="40000"/>
              <a:lumOff val="60000"/>
            </a:schemeClr>
          </a:solidFill>
        </p:spPr>
        <p:txBody>
          <a:bodyPr/>
          <a:lstStyle/>
          <a:p>
            <a:r>
              <a:rPr lang="en-US" sz="4389">
                <a:solidFill>
                  <a:srgbClr val="0070C0"/>
                </a:solidFill>
              </a:rPr>
              <a:t>Trang 111</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82260" y="1871477"/>
            <a:ext cx="11997318" cy="2324236"/>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87" b="1">
                <a:solidFill>
                  <a:srgbClr val="0070C0"/>
                </a:solidFill>
                <a:latin typeface="+mj-lt"/>
              </a:rPr>
              <a:t>BÀI 40:</a:t>
            </a:r>
          </a:p>
          <a:p>
            <a:r>
              <a:rPr lang="en-US" sz="5387" b="1">
                <a:solidFill>
                  <a:srgbClr val="0070C0"/>
                </a:solidFill>
                <a:latin typeface="+mj-lt"/>
              </a:rPr>
              <a:t>LUYỆN TẬP CHUNG</a:t>
            </a:r>
          </a:p>
          <a:p>
            <a:r>
              <a:rPr lang="en-US" sz="5387" b="1">
                <a:solidFill>
                  <a:srgbClr val="0070C0"/>
                </a:solidFill>
                <a:latin typeface="+mj-lt"/>
              </a:rPr>
              <a:t>(Tiết 1)</a:t>
            </a: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C37D61-EB69-4A2B-8042-4E67B4A470B4}"/>
              </a:ext>
            </a:extLst>
          </p:cNvPr>
          <p:cNvSpPr/>
          <p:nvPr/>
        </p:nvSpPr>
        <p:spPr>
          <a:xfrm>
            <a:off x="742949" y="990599"/>
            <a:ext cx="11205369" cy="377952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800">
                <a:solidFill>
                  <a:srgbClr val="000000"/>
                </a:solidFill>
                <a:latin typeface="Times New Roman" panose="02020603050405020304" pitchFamily="18" charset="0"/>
                <a:ea typeface="Times New Roman" panose="02020603050405020304" pitchFamily="18" charset="0"/>
              </a:rPr>
              <a:t>- Củng cố kiến thức, kĩ năng về nhân, chia số có ba chữ số với (cho) số có một chữ số, tính giá trị của biểu thức, bài toán về gấp lên một số lần, giảm đi một số lần, so sánh số lớn gấp mấy lần số bé, giải bài toán có lời văn (hai bước tính).</a:t>
            </a:r>
          </a:p>
          <a:p>
            <a:r>
              <a:rPr lang="vi-VN" sz="2800">
                <a:solidFill>
                  <a:srgbClr val="000000"/>
                </a:solidFill>
                <a:latin typeface="Times New Roman" panose="02020603050405020304" pitchFamily="18" charset="0"/>
                <a:ea typeface="Times New Roman" panose="02020603050405020304" pitchFamily="18" charset="0"/>
              </a:rPr>
              <a:t>-  Biết tính chất kết hợp của phép nhân (qua biếu thức số, chưa dùng chữ).</a:t>
            </a:r>
          </a:p>
          <a:p>
            <a:r>
              <a:rPr kumimoji="0" lang="vi-VN" sz="28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N</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ăng lực lập luận,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tư duy toán học và năng lực giao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tiếp toán học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a:t>
            </a:r>
            <a:r>
              <a:rPr lang="en-US" sz="2800" dirty="0">
                <a:solidFill>
                  <a:srgbClr val="000000"/>
                </a:solidFill>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sym typeface="Arial"/>
              </a:rPr>
              <a:t>Giải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sym typeface="Arial"/>
              </a:rPr>
              <a:t>quyết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sym typeface="Arial"/>
              </a:rPr>
              <a:t>vấn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sym typeface="Arial"/>
              </a:rPr>
              <a:t>đề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chỉ</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rung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thực</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rách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nhiệm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15">
            <a:extLst>
              <a:ext uri="{FF2B5EF4-FFF2-40B4-BE49-F238E27FC236}">
                <a16:creationId xmlns:a16="http://schemas.microsoft.com/office/drawing/2014/main" id="{4BA2D0D1-EE41-466A-90D7-9C028D9103F0}"/>
              </a:ext>
            </a:extLst>
          </p:cNvPr>
          <p:cNvSpPr/>
          <p:nvPr/>
        </p:nvSpPr>
        <p:spPr>
          <a:xfrm>
            <a:off x="3189518" y="228600"/>
            <a:ext cx="5784389" cy="10080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0" i="0" u="none" strike="noStrike" kern="0" cap="none" spc="0" normalizeH="0" baseline="0" noProof="0" dirty="0">
                <a:ln>
                  <a:noFill/>
                </a:ln>
                <a:solidFill>
                  <a:srgbClr val="FFFFFF"/>
                </a:solidFill>
                <a:effectLst/>
                <a:uLnTx/>
                <a:uFillTx/>
                <a:latin typeface="Calibri" panose="020F0502020204030204"/>
                <a:ea typeface="SimSun" panose="02010600030101010101" pitchFamily="2" charset="-122"/>
                <a:cs typeface="+mn-cs"/>
                <a:sym typeface="Arial"/>
              </a:rPr>
              <a:t>YÊU CẦU CẦN ĐẠT</a:t>
            </a:r>
            <a:endParaRPr kumimoji="0" lang="zh-CN" altLang="en-US" sz="4000" b="0" i="0" u="none" strike="noStrike" kern="0" cap="none" spc="0" normalizeH="0" baseline="0" noProof="0" dirty="0">
              <a:ln>
                <a:noFill/>
              </a:ln>
              <a:solidFill>
                <a:srgbClr val="FFFFFF"/>
              </a:solidFill>
              <a:effectLst/>
              <a:uLnTx/>
              <a:uFillTx/>
              <a:latin typeface="Calibri" panose="020F0502020204030204"/>
              <a:ea typeface="SimSun" panose="02010600030101010101" pitchFamily="2" charset="-122"/>
              <a:cs typeface="+mn-cs"/>
              <a:sym typeface="Arial"/>
            </a:endParaRPr>
          </a:p>
        </p:txBody>
      </p:sp>
    </p:spTree>
    <p:extLst>
      <p:ext uri="{BB962C8B-B14F-4D97-AF65-F5344CB8AC3E}">
        <p14:creationId xmlns:p14="http://schemas.microsoft.com/office/powerpoint/2010/main" val="126046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2152F-0156-0D11-D850-55F9CC0AED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pic>
        <p:nvPicPr>
          <p:cNvPr id="3" name="Picture 2">
            <a:extLst>
              <a:ext uri="{FF2B5EF4-FFF2-40B4-BE49-F238E27FC236}">
                <a16:creationId xmlns:a16="http://schemas.microsoft.com/office/drawing/2014/main" id="{1AE2B03A-6C30-9688-04B2-4AE9D28E95D8}"/>
              </a:ext>
            </a:extLst>
          </p:cNvPr>
          <p:cNvPicPr>
            <a:picLocks noChangeAspect="1"/>
          </p:cNvPicPr>
          <p:nvPr/>
        </p:nvPicPr>
        <p:blipFill>
          <a:blip r:embed="rId5"/>
          <a:stretch>
            <a:fillRect/>
          </a:stretch>
        </p:blipFill>
        <p:spPr>
          <a:xfrm>
            <a:off x="77764" y="2291997"/>
            <a:ext cx="12004064" cy="2274005"/>
          </a:xfrm>
          <a:prstGeom prst="rect">
            <a:avLst/>
          </a:prstGeom>
        </p:spPr>
      </p:pic>
    </p:spTree>
    <p:extLst>
      <p:ext uri="{BB962C8B-B14F-4D97-AF65-F5344CB8AC3E}">
        <p14:creationId xmlns:p14="http://schemas.microsoft.com/office/powerpoint/2010/main" val="362371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445358" y="457777"/>
            <a:ext cx="11271121" cy="912138"/>
            <a:chOff x="906178" y="518160"/>
            <a:chExt cx="11299075"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92242" y="751323"/>
              <a:ext cx="10513011" cy="647934"/>
            </a:xfrm>
            <a:prstGeom prst="rect">
              <a:avLst/>
            </a:prstGeom>
            <a:noFill/>
          </p:spPr>
          <p:txBody>
            <a:bodyPr wrap="square" rtlCol="0">
              <a:spAutoFit/>
            </a:bodyPr>
            <a:lstStyle/>
            <a:p>
              <a:pPr algn="just"/>
              <a:r>
                <a:rPr lang="en-US" sz="3600"/>
                <a:t>Đặt tính rồi tính.</a:t>
              </a:r>
            </a:p>
          </p:txBody>
        </p:sp>
      </p:grpSp>
      <p:sp>
        <p:nvSpPr>
          <p:cNvPr id="15" name="TextBox 14">
            <a:extLst>
              <a:ext uri="{FF2B5EF4-FFF2-40B4-BE49-F238E27FC236}">
                <a16:creationId xmlns:a16="http://schemas.microsoft.com/office/drawing/2014/main" id="{0DC9269F-D3B0-646D-803E-B28B694D8762}"/>
              </a:ext>
            </a:extLst>
          </p:cNvPr>
          <p:cNvSpPr txBox="1"/>
          <p:nvPr/>
        </p:nvSpPr>
        <p:spPr>
          <a:xfrm>
            <a:off x="1807971" y="1911477"/>
            <a:ext cx="3180521" cy="707886"/>
          </a:xfrm>
          <a:prstGeom prst="rect">
            <a:avLst/>
          </a:prstGeom>
          <a:solidFill>
            <a:srgbClr val="D1EEF7"/>
          </a:solidFill>
          <a:ln>
            <a:solidFill>
              <a:schemeClr val="tx1"/>
            </a:solidFill>
          </a:ln>
        </p:spPr>
        <p:txBody>
          <a:bodyPr wrap="square" rtlCol="0">
            <a:spAutoFit/>
          </a:bodyPr>
          <a:lstStyle/>
          <a:p>
            <a:pPr algn="ctr"/>
            <a:r>
              <a:rPr lang="en-US" sz="4000"/>
              <a:t>122 x 4</a:t>
            </a:r>
          </a:p>
        </p:txBody>
      </p:sp>
      <p:sp>
        <p:nvSpPr>
          <p:cNvPr id="12" name="TextBox 11">
            <a:extLst>
              <a:ext uri="{FF2B5EF4-FFF2-40B4-BE49-F238E27FC236}">
                <a16:creationId xmlns:a16="http://schemas.microsoft.com/office/drawing/2014/main" id="{D5F114EC-AE43-A5C1-25E7-EC1274227B4A}"/>
              </a:ext>
            </a:extLst>
          </p:cNvPr>
          <p:cNvSpPr txBox="1"/>
          <p:nvPr/>
        </p:nvSpPr>
        <p:spPr>
          <a:xfrm>
            <a:off x="7173347" y="1911478"/>
            <a:ext cx="3180521" cy="707886"/>
          </a:xfrm>
          <a:prstGeom prst="rect">
            <a:avLst/>
          </a:prstGeom>
          <a:solidFill>
            <a:srgbClr val="D1EEF7"/>
          </a:solidFill>
          <a:ln>
            <a:solidFill>
              <a:schemeClr val="tx1"/>
            </a:solidFill>
          </a:ln>
        </p:spPr>
        <p:txBody>
          <a:bodyPr wrap="square" rtlCol="0">
            <a:spAutoFit/>
          </a:bodyPr>
          <a:lstStyle/>
          <a:p>
            <a:pPr algn="ctr"/>
            <a:r>
              <a:rPr lang="en-US" sz="4000"/>
              <a:t>327 x 3</a:t>
            </a:r>
          </a:p>
        </p:txBody>
      </p:sp>
      <p:sp>
        <p:nvSpPr>
          <p:cNvPr id="20" name="TextBox 19">
            <a:extLst>
              <a:ext uri="{FF2B5EF4-FFF2-40B4-BE49-F238E27FC236}">
                <a16:creationId xmlns:a16="http://schemas.microsoft.com/office/drawing/2014/main" id="{31CD2D2B-CA39-5880-898C-6A118EBD2F4A}"/>
              </a:ext>
            </a:extLst>
          </p:cNvPr>
          <p:cNvSpPr txBox="1"/>
          <p:nvPr/>
        </p:nvSpPr>
        <p:spPr>
          <a:xfrm>
            <a:off x="1807971" y="3428999"/>
            <a:ext cx="3180521" cy="707886"/>
          </a:xfrm>
          <a:prstGeom prst="rect">
            <a:avLst/>
          </a:prstGeom>
          <a:solidFill>
            <a:srgbClr val="D1EEF7"/>
          </a:solidFill>
          <a:ln>
            <a:solidFill>
              <a:schemeClr val="tx1"/>
            </a:solidFill>
          </a:ln>
        </p:spPr>
        <p:txBody>
          <a:bodyPr wrap="square" rtlCol="0">
            <a:spAutoFit/>
          </a:bodyPr>
          <a:lstStyle/>
          <a:p>
            <a:pPr algn="ctr"/>
            <a:r>
              <a:rPr lang="en-US" sz="4000"/>
              <a:t>715 : 5</a:t>
            </a:r>
          </a:p>
        </p:txBody>
      </p:sp>
      <p:sp>
        <p:nvSpPr>
          <p:cNvPr id="21" name="TextBox 20">
            <a:extLst>
              <a:ext uri="{FF2B5EF4-FFF2-40B4-BE49-F238E27FC236}">
                <a16:creationId xmlns:a16="http://schemas.microsoft.com/office/drawing/2014/main" id="{D98A85A4-8916-09BB-1030-D335EB3AD771}"/>
              </a:ext>
            </a:extLst>
          </p:cNvPr>
          <p:cNvSpPr txBox="1"/>
          <p:nvPr/>
        </p:nvSpPr>
        <p:spPr>
          <a:xfrm>
            <a:off x="7173347" y="3429000"/>
            <a:ext cx="3180521" cy="707886"/>
          </a:xfrm>
          <a:prstGeom prst="rect">
            <a:avLst/>
          </a:prstGeom>
          <a:solidFill>
            <a:srgbClr val="D1EEF7"/>
          </a:solidFill>
          <a:ln>
            <a:solidFill>
              <a:schemeClr val="tx1"/>
            </a:solidFill>
          </a:ln>
        </p:spPr>
        <p:txBody>
          <a:bodyPr wrap="square" rtlCol="0">
            <a:spAutoFit/>
          </a:bodyPr>
          <a:lstStyle/>
          <a:p>
            <a:pPr algn="ctr"/>
            <a:r>
              <a:rPr lang="en-US" sz="4000"/>
              <a:t>645 : 3</a:t>
            </a:r>
          </a:p>
        </p:txBody>
      </p:sp>
    </p:spTree>
    <p:extLst>
      <p:ext uri="{BB962C8B-B14F-4D97-AF65-F5344CB8AC3E}">
        <p14:creationId xmlns:p14="http://schemas.microsoft.com/office/powerpoint/2010/main" val="216545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4018973511"/>
              </p:ext>
            </p:extLst>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912496" y="478187"/>
            <a:ext cx="9689975"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ea typeface="+mn-ea"/>
                <a:cs typeface="HP001 5H Normal" panose="020B0603050302020204" pitchFamily="34" charset="0"/>
              </a:rPr>
              <a:t>1.</a:t>
            </a:r>
            <a:endParaRPr lang="x-none" sz="50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234706" y="1385701"/>
            <a:ext cx="3734606"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122</a:t>
            </a:r>
          </a:p>
        </p:txBody>
      </p:sp>
      <p:sp>
        <p:nvSpPr>
          <p:cNvPr id="7" name="TextBox 6">
            <a:extLst>
              <a:ext uri="{FF2B5EF4-FFF2-40B4-BE49-F238E27FC236}">
                <a16:creationId xmlns:a16="http://schemas.microsoft.com/office/drawing/2014/main" id="{4B1BB7CD-7605-7858-EA4E-592ED4E0184F}"/>
              </a:ext>
            </a:extLst>
          </p:cNvPr>
          <p:cNvSpPr txBox="1"/>
          <p:nvPr/>
        </p:nvSpPr>
        <p:spPr>
          <a:xfrm>
            <a:off x="1827651" y="2327605"/>
            <a:ext cx="1026571"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4</a:t>
            </a:r>
          </a:p>
        </p:txBody>
      </p:sp>
      <p:cxnSp>
        <p:nvCxnSpPr>
          <p:cNvPr id="2" name="Straight Connector 1">
            <a:extLst>
              <a:ext uri="{FF2B5EF4-FFF2-40B4-BE49-F238E27FC236}">
                <a16:creationId xmlns:a16="http://schemas.microsoft.com/office/drawing/2014/main" id="{5D2F2820-6EF9-F90D-22AD-08B4116AC5B5}"/>
              </a:ext>
            </a:extLst>
          </p:cNvPr>
          <p:cNvCxnSpPr>
            <a:cxnSpLocks/>
          </p:cNvCxnSpPr>
          <p:nvPr/>
        </p:nvCxnSpPr>
        <p:spPr>
          <a:xfrm>
            <a:off x="1110910" y="3041765"/>
            <a:ext cx="136566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3C29B70-F0F5-703B-04CB-E0A415638FD0}"/>
              </a:ext>
            </a:extLst>
          </p:cNvPr>
          <p:cNvSpPr txBox="1"/>
          <p:nvPr/>
        </p:nvSpPr>
        <p:spPr>
          <a:xfrm>
            <a:off x="706093" y="1795532"/>
            <a:ext cx="933351" cy="769441"/>
          </a:xfrm>
          <a:prstGeom prst="rect">
            <a:avLst/>
          </a:prstGeom>
          <a:noFill/>
        </p:spPr>
        <p:txBody>
          <a:bodyPr wrap="square" rtlCol="0">
            <a:spAutoFit/>
          </a:bodyPr>
          <a:lstStyle/>
          <a:p>
            <a:pPr algn="ctr"/>
            <a:r>
              <a:rPr lang="en-US" sz="4400">
                <a:solidFill>
                  <a:srgbClr val="7030A0"/>
                </a:solidFill>
              </a:rPr>
              <a:t>x</a:t>
            </a:r>
          </a:p>
        </p:txBody>
      </p:sp>
      <p:sp>
        <p:nvSpPr>
          <p:cNvPr id="33" name="TextBox 32">
            <a:extLst>
              <a:ext uri="{FF2B5EF4-FFF2-40B4-BE49-F238E27FC236}">
                <a16:creationId xmlns:a16="http://schemas.microsoft.com/office/drawing/2014/main" id="{967A7C88-18F9-4060-FD31-7D899228284E}"/>
              </a:ext>
            </a:extLst>
          </p:cNvPr>
          <p:cNvSpPr txBox="1"/>
          <p:nvPr/>
        </p:nvSpPr>
        <p:spPr>
          <a:xfrm>
            <a:off x="1874041" y="3287238"/>
            <a:ext cx="1026571"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8</a:t>
            </a:r>
          </a:p>
        </p:txBody>
      </p:sp>
      <p:sp>
        <p:nvSpPr>
          <p:cNvPr id="34" name="TextBox 33">
            <a:extLst>
              <a:ext uri="{FF2B5EF4-FFF2-40B4-BE49-F238E27FC236}">
                <a16:creationId xmlns:a16="http://schemas.microsoft.com/office/drawing/2014/main" id="{C4E54511-52F0-0F6A-8A5C-CA984BCC4869}"/>
              </a:ext>
            </a:extLst>
          </p:cNvPr>
          <p:cNvSpPr txBox="1"/>
          <p:nvPr/>
        </p:nvSpPr>
        <p:spPr>
          <a:xfrm>
            <a:off x="1510905" y="3280545"/>
            <a:ext cx="467925"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8</a:t>
            </a:r>
          </a:p>
        </p:txBody>
      </p:sp>
      <p:sp>
        <p:nvSpPr>
          <p:cNvPr id="35" name="TextBox 34">
            <a:extLst>
              <a:ext uri="{FF2B5EF4-FFF2-40B4-BE49-F238E27FC236}">
                <a16:creationId xmlns:a16="http://schemas.microsoft.com/office/drawing/2014/main" id="{1C7DC042-EA0B-7BBC-99A3-3644A9FC967D}"/>
              </a:ext>
            </a:extLst>
          </p:cNvPr>
          <p:cNvSpPr txBox="1"/>
          <p:nvPr/>
        </p:nvSpPr>
        <p:spPr>
          <a:xfrm>
            <a:off x="1110910" y="3280545"/>
            <a:ext cx="467924"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4</a:t>
            </a:r>
          </a:p>
        </p:txBody>
      </p:sp>
      <p:sp>
        <p:nvSpPr>
          <p:cNvPr id="8" name="TextBox 7">
            <a:extLst>
              <a:ext uri="{FF2B5EF4-FFF2-40B4-BE49-F238E27FC236}">
                <a16:creationId xmlns:a16="http://schemas.microsoft.com/office/drawing/2014/main" id="{B9F45528-6F75-EED2-8242-3529E9930863}"/>
              </a:ext>
            </a:extLst>
          </p:cNvPr>
          <p:cNvSpPr txBox="1"/>
          <p:nvPr/>
        </p:nvSpPr>
        <p:spPr>
          <a:xfrm>
            <a:off x="3896748" y="1385701"/>
            <a:ext cx="1506808"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327</a:t>
            </a:r>
          </a:p>
        </p:txBody>
      </p:sp>
      <p:sp>
        <p:nvSpPr>
          <p:cNvPr id="12" name="TextBox 11">
            <a:extLst>
              <a:ext uri="{FF2B5EF4-FFF2-40B4-BE49-F238E27FC236}">
                <a16:creationId xmlns:a16="http://schemas.microsoft.com/office/drawing/2014/main" id="{80B17DFE-791D-E5E4-1838-BDCB2969AD52}"/>
              </a:ext>
            </a:extLst>
          </p:cNvPr>
          <p:cNvSpPr txBox="1"/>
          <p:nvPr/>
        </p:nvSpPr>
        <p:spPr>
          <a:xfrm>
            <a:off x="4629175" y="2327605"/>
            <a:ext cx="1026571"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3</a:t>
            </a:r>
          </a:p>
        </p:txBody>
      </p:sp>
      <p:cxnSp>
        <p:nvCxnSpPr>
          <p:cNvPr id="13" name="Straight Connector 12">
            <a:extLst>
              <a:ext uri="{FF2B5EF4-FFF2-40B4-BE49-F238E27FC236}">
                <a16:creationId xmlns:a16="http://schemas.microsoft.com/office/drawing/2014/main" id="{ECAC927F-DD56-1D0E-22C4-D65FF34B6C6A}"/>
              </a:ext>
            </a:extLst>
          </p:cNvPr>
          <p:cNvCxnSpPr>
            <a:cxnSpLocks/>
          </p:cNvCxnSpPr>
          <p:nvPr/>
        </p:nvCxnSpPr>
        <p:spPr>
          <a:xfrm>
            <a:off x="3772952" y="3041765"/>
            <a:ext cx="136566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1B6189F-C012-E46C-4E18-5685C00DC114}"/>
              </a:ext>
            </a:extLst>
          </p:cNvPr>
          <p:cNvSpPr txBox="1"/>
          <p:nvPr/>
        </p:nvSpPr>
        <p:spPr>
          <a:xfrm>
            <a:off x="3432847" y="1809665"/>
            <a:ext cx="933351" cy="769441"/>
          </a:xfrm>
          <a:prstGeom prst="rect">
            <a:avLst/>
          </a:prstGeom>
          <a:noFill/>
        </p:spPr>
        <p:txBody>
          <a:bodyPr wrap="square" rtlCol="0">
            <a:spAutoFit/>
          </a:bodyPr>
          <a:lstStyle/>
          <a:p>
            <a:pPr algn="ctr"/>
            <a:r>
              <a:rPr lang="en-US" sz="4400">
                <a:solidFill>
                  <a:srgbClr val="7030A0"/>
                </a:solidFill>
              </a:rPr>
              <a:t>x</a:t>
            </a:r>
          </a:p>
        </p:txBody>
      </p:sp>
      <p:sp>
        <p:nvSpPr>
          <p:cNvPr id="15" name="TextBox 14">
            <a:extLst>
              <a:ext uri="{FF2B5EF4-FFF2-40B4-BE49-F238E27FC236}">
                <a16:creationId xmlns:a16="http://schemas.microsoft.com/office/drawing/2014/main" id="{550B7B9D-E4DE-A16E-2F99-4E0A3E240684}"/>
              </a:ext>
            </a:extLst>
          </p:cNvPr>
          <p:cNvSpPr txBox="1"/>
          <p:nvPr/>
        </p:nvSpPr>
        <p:spPr>
          <a:xfrm>
            <a:off x="4660067" y="3287238"/>
            <a:ext cx="1026571"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1</a:t>
            </a:r>
          </a:p>
        </p:txBody>
      </p:sp>
      <p:sp>
        <p:nvSpPr>
          <p:cNvPr id="16" name="TextBox 15">
            <a:extLst>
              <a:ext uri="{FF2B5EF4-FFF2-40B4-BE49-F238E27FC236}">
                <a16:creationId xmlns:a16="http://schemas.microsoft.com/office/drawing/2014/main" id="{E56805EF-EB45-EC01-59A4-5719330EC2EE}"/>
              </a:ext>
            </a:extLst>
          </p:cNvPr>
          <p:cNvSpPr txBox="1"/>
          <p:nvPr/>
        </p:nvSpPr>
        <p:spPr>
          <a:xfrm>
            <a:off x="4281433" y="3280545"/>
            <a:ext cx="467925"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8</a:t>
            </a:r>
          </a:p>
        </p:txBody>
      </p:sp>
      <p:sp>
        <p:nvSpPr>
          <p:cNvPr id="17" name="TextBox 16">
            <a:extLst>
              <a:ext uri="{FF2B5EF4-FFF2-40B4-BE49-F238E27FC236}">
                <a16:creationId xmlns:a16="http://schemas.microsoft.com/office/drawing/2014/main" id="{7DD111F1-1D0B-364C-182E-2C89534A1800}"/>
              </a:ext>
            </a:extLst>
          </p:cNvPr>
          <p:cNvSpPr txBox="1"/>
          <p:nvPr/>
        </p:nvSpPr>
        <p:spPr>
          <a:xfrm>
            <a:off x="3881438" y="3280545"/>
            <a:ext cx="467924" cy="861774"/>
          </a:xfrm>
          <a:prstGeom prst="rect">
            <a:avLst/>
          </a:prstGeom>
          <a:noFill/>
        </p:spPr>
        <p:txBody>
          <a:bodyPr wrap="square" rtlCol="0">
            <a:spAutoFit/>
          </a:bodyPr>
          <a:lstStyle/>
          <a:p>
            <a:pPr defTabSz="682358">
              <a:buClrTx/>
              <a:defRPr/>
            </a:pPr>
            <a:r>
              <a:rPr lang="en-US" sz="5000" b="1" kern="1200">
                <a:solidFill>
                  <a:srgbClr val="7030A0"/>
                </a:solidFill>
                <a:latin typeface="HP001 4 hàng" panose="020B0603050302020204" pitchFamily="34" charset="0"/>
                <a:cs typeface="HP001 5H Normal" panose="020B0603050302020204" pitchFamily="34" charset="0"/>
              </a:rPr>
              <a:t>9</a:t>
            </a:r>
          </a:p>
        </p:txBody>
      </p:sp>
      <p:sp>
        <p:nvSpPr>
          <p:cNvPr id="32" name="TextBox 31">
            <a:extLst>
              <a:ext uri="{FF2B5EF4-FFF2-40B4-BE49-F238E27FC236}">
                <a16:creationId xmlns:a16="http://schemas.microsoft.com/office/drawing/2014/main" id="{1D3E0901-9A34-3101-A709-425EED8A1A2B}"/>
              </a:ext>
            </a:extLst>
          </p:cNvPr>
          <p:cNvSpPr txBox="1"/>
          <p:nvPr/>
        </p:nvSpPr>
        <p:spPr>
          <a:xfrm>
            <a:off x="5888637" y="1370203"/>
            <a:ext cx="1462804"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715</a:t>
            </a:r>
          </a:p>
        </p:txBody>
      </p:sp>
      <p:sp>
        <p:nvSpPr>
          <p:cNvPr id="39" name="TextBox 38">
            <a:extLst>
              <a:ext uri="{FF2B5EF4-FFF2-40B4-BE49-F238E27FC236}">
                <a16:creationId xmlns:a16="http://schemas.microsoft.com/office/drawing/2014/main" id="{54C981A3-5881-08A6-64B5-C9256A3A8B44}"/>
              </a:ext>
            </a:extLst>
          </p:cNvPr>
          <p:cNvSpPr txBox="1"/>
          <p:nvPr/>
        </p:nvSpPr>
        <p:spPr>
          <a:xfrm>
            <a:off x="7193681" y="1357182"/>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5</a:t>
            </a:r>
          </a:p>
        </p:txBody>
      </p:sp>
      <p:cxnSp>
        <p:nvCxnSpPr>
          <p:cNvPr id="46" name="Straight Connector 45">
            <a:extLst>
              <a:ext uri="{FF2B5EF4-FFF2-40B4-BE49-F238E27FC236}">
                <a16:creationId xmlns:a16="http://schemas.microsoft.com/office/drawing/2014/main" id="{61C7CBE7-F45E-9E13-4D86-3ACD24CE4C27}"/>
              </a:ext>
            </a:extLst>
          </p:cNvPr>
          <p:cNvCxnSpPr>
            <a:cxnSpLocks/>
          </p:cNvCxnSpPr>
          <p:nvPr/>
        </p:nvCxnSpPr>
        <p:spPr>
          <a:xfrm>
            <a:off x="7019018" y="929898"/>
            <a:ext cx="3172" cy="2133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DC289E-1B0E-D990-B7F3-988D6A64A90D}"/>
              </a:ext>
            </a:extLst>
          </p:cNvPr>
          <p:cNvCxnSpPr>
            <a:cxnSpLocks/>
          </p:cNvCxnSpPr>
          <p:nvPr/>
        </p:nvCxnSpPr>
        <p:spPr>
          <a:xfrm flipH="1">
            <a:off x="7019018" y="2133499"/>
            <a:ext cx="11851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9B918BB-6B08-F186-4378-5CE3021F58DD}"/>
              </a:ext>
            </a:extLst>
          </p:cNvPr>
          <p:cNvSpPr txBox="1"/>
          <p:nvPr/>
        </p:nvSpPr>
        <p:spPr>
          <a:xfrm>
            <a:off x="7041348" y="2301858"/>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1</a:t>
            </a:r>
          </a:p>
        </p:txBody>
      </p:sp>
      <p:sp>
        <p:nvSpPr>
          <p:cNvPr id="49" name="TextBox 48">
            <a:extLst>
              <a:ext uri="{FF2B5EF4-FFF2-40B4-BE49-F238E27FC236}">
                <a16:creationId xmlns:a16="http://schemas.microsoft.com/office/drawing/2014/main" id="{84C05ED7-852C-9F8B-8355-45336E9D76D0}"/>
              </a:ext>
            </a:extLst>
          </p:cNvPr>
          <p:cNvSpPr txBox="1"/>
          <p:nvPr/>
        </p:nvSpPr>
        <p:spPr>
          <a:xfrm>
            <a:off x="5898082" y="2316147"/>
            <a:ext cx="946189"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2</a:t>
            </a:r>
          </a:p>
        </p:txBody>
      </p:sp>
      <p:sp>
        <p:nvSpPr>
          <p:cNvPr id="51" name="TextBox 50">
            <a:extLst>
              <a:ext uri="{FF2B5EF4-FFF2-40B4-BE49-F238E27FC236}">
                <a16:creationId xmlns:a16="http://schemas.microsoft.com/office/drawing/2014/main" id="{DAD97C7C-D1C9-4E27-336E-035D28F3797C}"/>
              </a:ext>
            </a:extLst>
          </p:cNvPr>
          <p:cNvSpPr txBox="1"/>
          <p:nvPr/>
        </p:nvSpPr>
        <p:spPr>
          <a:xfrm>
            <a:off x="6258998" y="3258767"/>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1</a:t>
            </a:r>
          </a:p>
        </p:txBody>
      </p:sp>
      <p:sp>
        <p:nvSpPr>
          <p:cNvPr id="52" name="TextBox 51">
            <a:extLst>
              <a:ext uri="{FF2B5EF4-FFF2-40B4-BE49-F238E27FC236}">
                <a16:creationId xmlns:a16="http://schemas.microsoft.com/office/drawing/2014/main" id="{878649F5-B60D-0315-362D-E367ABDE8795}"/>
              </a:ext>
            </a:extLst>
          </p:cNvPr>
          <p:cNvSpPr txBox="1"/>
          <p:nvPr/>
        </p:nvSpPr>
        <p:spPr>
          <a:xfrm>
            <a:off x="6274496" y="2314485"/>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1</a:t>
            </a:r>
          </a:p>
        </p:txBody>
      </p:sp>
      <p:sp>
        <p:nvSpPr>
          <p:cNvPr id="54" name="TextBox 53">
            <a:extLst>
              <a:ext uri="{FF2B5EF4-FFF2-40B4-BE49-F238E27FC236}">
                <a16:creationId xmlns:a16="http://schemas.microsoft.com/office/drawing/2014/main" id="{46113E13-D4F2-6335-68D7-68A6D70646CF}"/>
              </a:ext>
            </a:extLst>
          </p:cNvPr>
          <p:cNvSpPr txBox="1"/>
          <p:nvPr/>
        </p:nvSpPr>
        <p:spPr>
          <a:xfrm>
            <a:off x="6516811" y="3250855"/>
            <a:ext cx="985003"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5</a:t>
            </a:r>
          </a:p>
        </p:txBody>
      </p:sp>
      <p:sp>
        <p:nvSpPr>
          <p:cNvPr id="58" name="TextBox 57">
            <a:extLst>
              <a:ext uri="{FF2B5EF4-FFF2-40B4-BE49-F238E27FC236}">
                <a16:creationId xmlns:a16="http://schemas.microsoft.com/office/drawing/2014/main" id="{EEB0AA32-F743-9ED3-DAD8-9D506BE92D27}"/>
              </a:ext>
            </a:extLst>
          </p:cNvPr>
          <p:cNvSpPr txBox="1"/>
          <p:nvPr/>
        </p:nvSpPr>
        <p:spPr>
          <a:xfrm>
            <a:off x="7302987" y="2312107"/>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4</a:t>
            </a:r>
          </a:p>
        </p:txBody>
      </p:sp>
      <p:sp>
        <p:nvSpPr>
          <p:cNvPr id="59" name="TextBox 58">
            <a:extLst>
              <a:ext uri="{FF2B5EF4-FFF2-40B4-BE49-F238E27FC236}">
                <a16:creationId xmlns:a16="http://schemas.microsoft.com/office/drawing/2014/main" id="{DC76083C-A1D9-F711-FF3A-04880FD83A02}"/>
              </a:ext>
            </a:extLst>
          </p:cNvPr>
          <p:cNvSpPr txBox="1"/>
          <p:nvPr/>
        </p:nvSpPr>
        <p:spPr>
          <a:xfrm>
            <a:off x="7738697" y="2294393"/>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3</a:t>
            </a:r>
          </a:p>
        </p:txBody>
      </p:sp>
      <p:sp>
        <p:nvSpPr>
          <p:cNvPr id="60" name="TextBox 59">
            <a:extLst>
              <a:ext uri="{FF2B5EF4-FFF2-40B4-BE49-F238E27FC236}">
                <a16:creationId xmlns:a16="http://schemas.microsoft.com/office/drawing/2014/main" id="{5F705CE4-78D7-A5D7-8ABA-28B6B13EAEED}"/>
              </a:ext>
            </a:extLst>
          </p:cNvPr>
          <p:cNvSpPr txBox="1"/>
          <p:nvPr/>
        </p:nvSpPr>
        <p:spPr>
          <a:xfrm>
            <a:off x="6516810" y="4196799"/>
            <a:ext cx="985003"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0</a:t>
            </a:r>
          </a:p>
        </p:txBody>
      </p:sp>
      <p:sp>
        <p:nvSpPr>
          <p:cNvPr id="61" name="TextBox 60">
            <a:extLst>
              <a:ext uri="{FF2B5EF4-FFF2-40B4-BE49-F238E27FC236}">
                <a16:creationId xmlns:a16="http://schemas.microsoft.com/office/drawing/2014/main" id="{CA894F31-6A8C-7DB8-D749-7AB336EB7278}"/>
              </a:ext>
            </a:extLst>
          </p:cNvPr>
          <p:cNvSpPr txBox="1"/>
          <p:nvPr/>
        </p:nvSpPr>
        <p:spPr>
          <a:xfrm>
            <a:off x="9401949" y="1370203"/>
            <a:ext cx="1462804"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645</a:t>
            </a:r>
          </a:p>
        </p:txBody>
      </p:sp>
      <p:sp>
        <p:nvSpPr>
          <p:cNvPr id="62" name="TextBox 61">
            <a:extLst>
              <a:ext uri="{FF2B5EF4-FFF2-40B4-BE49-F238E27FC236}">
                <a16:creationId xmlns:a16="http://schemas.microsoft.com/office/drawing/2014/main" id="{460FF831-8F6D-F9B6-929B-95F0A8AA4D7E}"/>
              </a:ext>
            </a:extLst>
          </p:cNvPr>
          <p:cNvSpPr txBox="1"/>
          <p:nvPr/>
        </p:nvSpPr>
        <p:spPr>
          <a:xfrm>
            <a:off x="10872093" y="1357182"/>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3</a:t>
            </a:r>
          </a:p>
        </p:txBody>
      </p:sp>
      <p:cxnSp>
        <p:nvCxnSpPr>
          <p:cNvPr id="63" name="Straight Connector 62">
            <a:extLst>
              <a:ext uri="{FF2B5EF4-FFF2-40B4-BE49-F238E27FC236}">
                <a16:creationId xmlns:a16="http://schemas.microsoft.com/office/drawing/2014/main" id="{3B2E0CAD-A6C5-6B4B-25C7-B3059ED61F8C}"/>
              </a:ext>
            </a:extLst>
          </p:cNvPr>
          <p:cNvCxnSpPr>
            <a:cxnSpLocks/>
          </p:cNvCxnSpPr>
          <p:nvPr/>
        </p:nvCxnSpPr>
        <p:spPr>
          <a:xfrm>
            <a:off x="10697430" y="929898"/>
            <a:ext cx="3172" cy="2133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D42F78F-35D3-0E8B-D14F-CD8AC920665B}"/>
              </a:ext>
            </a:extLst>
          </p:cNvPr>
          <p:cNvCxnSpPr>
            <a:cxnSpLocks/>
          </p:cNvCxnSpPr>
          <p:nvPr/>
        </p:nvCxnSpPr>
        <p:spPr>
          <a:xfrm flipH="1">
            <a:off x="10697430" y="2133499"/>
            <a:ext cx="11851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E12E0E3-333B-E797-E0F3-B27EB878A0AD}"/>
              </a:ext>
            </a:extLst>
          </p:cNvPr>
          <p:cNvSpPr txBox="1"/>
          <p:nvPr/>
        </p:nvSpPr>
        <p:spPr>
          <a:xfrm>
            <a:off x="10694360" y="2301858"/>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2</a:t>
            </a:r>
          </a:p>
        </p:txBody>
      </p:sp>
      <p:sp>
        <p:nvSpPr>
          <p:cNvPr id="66" name="TextBox 65">
            <a:extLst>
              <a:ext uri="{FF2B5EF4-FFF2-40B4-BE49-F238E27FC236}">
                <a16:creationId xmlns:a16="http://schemas.microsoft.com/office/drawing/2014/main" id="{FA13BEBA-8190-B971-8822-09A498D08E05}"/>
              </a:ext>
            </a:extLst>
          </p:cNvPr>
          <p:cNvSpPr txBox="1"/>
          <p:nvPr/>
        </p:nvSpPr>
        <p:spPr>
          <a:xfrm>
            <a:off x="9411394" y="2316147"/>
            <a:ext cx="946189"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0</a:t>
            </a:r>
          </a:p>
        </p:txBody>
      </p:sp>
      <p:sp>
        <p:nvSpPr>
          <p:cNvPr id="67" name="TextBox 66">
            <a:extLst>
              <a:ext uri="{FF2B5EF4-FFF2-40B4-BE49-F238E27FC236}">
                <a16:creationId xmlns:a16="http://schemas.microsoft.com/office/drawing/2014/main" id="{88D072B8-5803-10BD-EA1F-B249EC3F2C18}"/>
              </a:ext>
            </a:extLst>
          </p:cNvPr>
          <p:cNvSpPr txBox="1"/>
          <p:nvPr/>
        </p:nvSpPr>
        <p:spPr>
          <a:xfrm>
            <a:off x="9873910" y="3258767"/>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1</a:t>
            </a:r>
          </a:p>
        </p:txBody>
      </p:sp>
      <p:sp>
        <p:nvSpPr>
          <p:cNvPr id="68" name="TextBox 67">
            <a:extLst>
              <a:ext uri="{FF2B5EF4-FFF2-40B4-BE49-F238E27FC236}">
                <a16:creationId xmlns:a16="http://schemas.microsoft.com/office/drawing/2014/main" id="{159C2D23-A1EB-250D-1BB4-FE5054CAE742}"/>
              </a:ext>
            </a:extLst>
          </p:cNvPr>
          <p:cNvSpPr txBox="1"/>
          <p:nvPr/>
        </p:nvSpPr>
        <p:spPr>
          <a:xfrm>
            <a:off x="9787808" y="2314485"/>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4</a:t>
            </a:r>
          </a:p>
        </p:txBody>
      </p:sp>
      <p:sp>
        <p:nvSpPr>
          <p:cNvPr id="69" name="TextBox 68">
            <a:extLst>
              <a:ext uri="{FF2B5EF4-FFF2-40B4-BE49-F238E27FC236}">
                <a16:creationId xmlns:a16="http://schemas.microsoft.com/office/drawing/2014/main" id="{85A3FDEA-0E18-7A47-2661-319E621C4738}"/>
              </a:ext>
            </a:extLst>
          </p:cNvPr>
          <p:cNvSpPr txBox="1"/>
          <p:nvPr/>
        </p:nvSpPr>
        <p:spPr>
          <a:xfrm>
            <a:off x="10131723" y="3250855"/>
            <a:ext cx="985003"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5</a:t>
            </a:r>
          </a:p>
        </p:txBody>
      </p:sp>
      <p:sp>
        <p:nvSpPr>
          <p:cNvPr id="70" name="TextBox 69">
            <a:extLst>
              <a:ext uri="{FF2B5EF4-FFF2-40B4-BE49-F238E27FC236}">
                <a16:creationId xmlns:a16="http://schemas.microsoft.com/office/drawing/2014/main" id="{F3D1E69C-AF95-1FAC-4476-6CD63182CAA7}"/>
              </a:ext>
            </a:extLst>
          </p:cNvPr>
          <p:cNvSpPr txBox="1"/>
          <p:nvPr/>
        </p:nvSpPr>
        <p:spPr>
          <a:xfrm>
            <a:off x="11146499" y="2312107"/>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1</a:t>
            </a:r>
          </a:p>
        </p:txBody>
      </p:sp>
      <p:sp>
        <p:nvSpPr>
          <p:cNvPr id="71" name="TextBox 70">
            <a:extLst>
              <a:ext uri="{FF2B5EF4-FFF2-40B4-BE49-F238E27FC236}">
                <a16:creationId xmlns:a16="http://schemas.microsoft.com/office/drawing/2014/main" id="{648D7D98-F37F-6615-0C56-CE5E52EDE173}"/>
              </a:ext>
            </a:extLst>
          </p:cNvPr>
          <p:cNvSpPr txBox="1"/>
          <p:nvPr/>
        </p:nvSpPr>
        <p:spPr>
          <a:xfrm>
            <a:off x="11417109" y="2294393"/>
            <a:ext cx="616267"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5</a:t>
            </a:r>
          </a:p>
        </p:txBody>
      </p:sp>
      <p:sp>
        <p:nvSpPr>
          <p:cNvPr id="72" name="TextBox 71">
            <a:extLst>
              <a:ext uri="{FF2B5EF4-FFF2-40B4-BE49-F238E27FC236}">
                <a16:creationId xmlns:a16="http://schemas.microsoft.com/office/drawing/2014/main" id="{575A7452-6EF0-0998-889E-7733C287FCD2}"/>
              </a:ext>
            </a:extLst>
          </p:cNvPr>
          <p:cNvSpPr txBox="1"/>
          <p:nvPr/>
        </p:nvSpPr>
        <p:spPr>
          <a:xfrm>
            <a:off x="10030122" y="4196799"/>
            <a:ext cx="985003" cy="861774"/>
          </a:xfrm>
          <a:prstGeom prst="rect">
            <a:avLst/>
          </a:prstGeom>
          <a:noFill/>
        </p:spPr>
        <p:txBody>
          <a:bodyPr wrap="square" rtlCol="0">
            <a:spAutoFit/>
          </a:bodyPr>
          <a:lstStyle/>
          <a:p>
            <a:r>
              <a:rPr lang="en-US" sz="5000" b="1">
                <a:solidFill>
                  <a:srgbClr val="7030A0"/>
                </a:solidFill>
                <a:latin typeface="HP001 4 hàng" panose="020B0603050302020204" pitchFamily="34" charset="0"/>
              </a:rPr>
              <a:t>0</a:t>
            </a:r>
          </a:p>
        </p:txBody>
      </p:sp>
    </p:spTree>
    <p:extLst>
      <p:ext uri="{BB962C8B-B14F-4D97-AF65-F5344CB8AC3E}">
        <p14:creationId xmlns:p14="http://schemas.microsoft.com/office/powerpoint/2010/main" val="9789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up)">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wipe(left)">
                                      <p:cBhvr>
                                        <p:cTn id="87" dur="500"/>
                                        <p:tgtEl>
                                          <p:spTgt spid="4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500"/>
                                        <p:tgtEl>
                                          <p:spTgt spid="5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500"/>
                                        <p:tgtEl>
                                          <p:spTgt spid="5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fade">
                                      <p:cBhvr>
                                        <p:cTn id="127" dur="500"/>
                                        <p:tgtEl>
                                          <p:spTgt spid="5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500"/>
                                        <p:tgtEl>
                                          <p:spTgt spid="6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500"/>
                                        <p:tgtEl>
                                          <p:spTgt spid="6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wipe(up)">
                                      <p:cBhvr>
                                        <p:cTn id="142" dur="500"/>
                                        <p:tgtEl>
                                          <p:spTgt spid="6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64"/>
                                        </p:tgtEl>
                                        <p:attrNameLst>
                                          <p:attrName>style.visibility</p:attrName>
                                        </p:attrNameLst>
                                      </p:cBhvr>
                                      <p:to>
                                        <p:strVal val="visible"/>
                                      </p:to>
                                    </p:set>
                                    <p:animEffect transition="in" filter="wipe(left)">
                                      <p:cBhvr>
                                        <p:cTn id="147" dur="500"/>
                                        <p:tgtEl>
                                          <p:spTgt spid="6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fade">
                                      <p:cBhvr>
                                        <p:cTn id="152" dur="500"/>
                                        <p:tgtEl>
                                          <p:spTgt spid="6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fade">
                                      <p:cBhvr>
                                        <p:cTn id="157" dur="500"/>
                                        <p:tgtEl>
                                          <p:spTgt spid="6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500"/>
                                        <p:tgtEl>
                                          <p:spTgt spid="6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8"/>
                                        </p:tgtEl>
                                        <p:attrNameLst>
                                          <p:attrName>style.visibility</p:attrName>
                                        </p:attrNameLst>
                                      </p:cBhvr>
                                      <p:to>
                                        <p:strVal val="visible"/>
                                      </p:to>
                                    </p:set>
                                    <p:animEffect transition="in" filter="fade">
                                      <p:cBhvr>
                                        <p:cTn id="167" dur="500"/>
                                        <p:tgtEl>
                                          <p:spTgt spid="68"/>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500"/>
                                        <p:tgtEl>
                                          <p:spTgt spid="70"/>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7"/>
                                        </p:tgtEl>
                                        <p:attrNameLst>
                                          <p:attrName>style.visibility</p:attrName>
                                        </p:attrNameLst>
                                      </p:cBhvr>
                                      <p:to>
                                        <p:strVal val="visible"/>
                                      </p:to>
                                    </p:set>
                                    <p:animEffect transition="in" filter="fade">
                                      <p:cBhvr>
                                        <p:cTn id="177" dur="500"/>
                                        <p:tgtEl>
                                          <p:spTgt spid="6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69"/>
                                        </p:tgtEl>
                                        <p:attrNameLst>
                                          <p:attrName>style.visibility</p:attrName>
                                        </p:attrNameLst>
                                      </p:cBhvr>
                                      <p:to>
                                        <p:strVal val="visible"/>
                                      </p:to>
                                    </p:set>
                                    <p:animEffect transition="in" filter="fade">
                                      <p:cBhvr>
                                        <p:cTn id="182" dur="500"/>
                                        <p:tgtEl>
                                          <p:spTgt spid="6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1"/>
                                        </p:tgtEl>
                                        <p:attrNameLst>
                                          <p:attrName>style.visibility</p:attrName>
                                        </p:attrNameLst>
                                      </p:cBhvr>
                                      <p:to>
                                        <p:strVal val="visible"/>
                                      </p:to>
                                    </p:set>
                                    <p:animEffect transition="in" filter="fade">
                                      <p:cBhvr>
                                        <p:cTn id="187" dur="500"/>
                                        <p:tgtEl>
                                          <p:spTgt spid="71"/>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72"/>
                                        </p:tgtEl>
                                        <p:attrNameLst>
                                          <p:attrName>style.visibility</p:attrName>
                                        </p:attrNameLst>
                                      </p:cBhvr>
                                      <p:to>
                                        <p:strVal val="visible"/>
                                      </p:to>
                                    </p:set>
                                    <p:animEffect transition="in" filter="fade">
                                      <p:cBhvr>
                                        <p:cTn id="19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5" grpId="0"/>
      <p:bldP spid="33" grpId="0"/>
      <p:bldP spid="34" grpId="0"/>
      <p:bldP spid="35" grpId="0"/>
      <p:bldP spid="8" grpId="0"/>
      <p:bldP spid="12" grpId="0"/>
      <p:bldP spid="14" grpId="0"/>
      <p:bldP spid="15" grpId="0"/>
      <p:bldP spid="16" grpId="0"/>
      <p:bldP spid="17" grpId="0"/>
      <p:bldP spid="32" grpId="0"/>
      <p:bldP spid="39" grpId="0"/>
      <p:bldP spid="48" grpId="0"/>
      <p:bldP spid="49" grpId="0"/>
      <p:bldP spid="51" grpId="0"/>
      <p:bldP spid="52" grpId="0"/>
      <p:bldP spid="54" grpId="0"/>
      <p:bldP spid="58" grpId="0"/>
      <p:bldP spid="59" grpId="0"/>
      <p:bldP spid="60" grpId="0"/>
      <p:bldP spid="61" grpId="0"/>
      <p:bldP spid="62" grpId="0"/>
      <p:bldP spid="65" grpId="0"/>
      <p:bldP spid="66" grpId="0"/>
      <p:bldP spid="67" grpId="0"/>
      <p:bldP spid="68" grpId="0"/>
      <p:bldP spid="69" grpId="0"/>
      <p:bldP spid="70" grpId="0"/>
      <p:bldP spid="71"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78662" y="101115"/>
            <a:ext cx="11271118" cy="4226875"/>
            <a:chOff x="906181" y="518160"/>
            <a:chExt cx="11299072" cy="4237358"/>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81" y="518160"/>
              <a:ext cx="914400" cy="914400"/>
              <a:chOff x="715681"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81"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92242" y="751323"/>
              <a:ext cx="10513011" cy="647934"/>
            </a:xfrm>
            <a:prstGeom prst="rect">
              <a:avLst/>
            </a:prstGeom>
            <a:noFill/>
          </p:spPr>
          <p:txBody>
            <a:bodyPr wrap="square" rtlCol="0">
              <a:spAutoFit/>
            </a:bodyPr>
            <a:lstStyle/>
            <a:p>
              <a:pPr algn="just"/>
              <a:r>
                <a:rPr lang="en-US" sz="3600"/>
                <a:t>Số?</a:t>
              </a:r>
            </a:p>
          </p:txBody>
        </p:sp>
        <p:sp>
          <p:nvSpPr>
            <p:cNvPr id="8" name="TextBox 7">
              <a:extLst>
                <a:ext uri="{FF2B5EF4-FFF2-40B4-BE49-F238E27FC236}">
                  <a16:creationId xmlns:a16="http://schemas.microsoft.com/office/drawing/2014/main" id="{2A5663E9-6CCD-8EC0-1D7B-DAB79F44BDFB}"/>
                </a:ext>
              </a:extLst>
            </p:cNvPr>
            <p:cNvSpPr txBox="1"/>
            <p:nvPr/>
          </p:nvSpPr>
          <p:spPr>
            <a:xfrm>
              <a:off x="933451" y="1333241"/>
              <a:ext cx="10513011" cy="647934"/>
            </a:xfrm>
            <a:prstGeom prst="rect">
              <a:avLst/>
            </a:prstGeom>
            <a:noFill/>
          </p:spPr>
          <p:txBody>
            <a:bodyPr wrap="square" rtlCol="0">
              <a:spAutoFit/>
            </a:bodyPr>
            <a:lstStyle/>
            <a:p>
              <a:pPr algn="just"/>
              <a:r>
                <a:rPr lang="en-US" sz="3600"/>
                <a:t>a)</a:t>
              </a:r>
            </a:p>
          </p:txBody>
        </p:sp>
        <p:sp>
          <p:nvSpPr>
            <p:cNvPr id="9" name="TextBox 8">
              <a:extLst>
                <a:ext uri="{FF2B5EF4-FFF2-40B4-BE49-F238E27FC236}">
                  <a16:creationId xmlns:a16="http://schemas.microsoft.com/office/drawing/2014/main" id="{8EE107DD-2653-3D3D-73C0-2C0F55CC3769}"/>
                </a:ext>
              </a:extLst>
            </p:cNvPr>
            <p:cNvSpPr txBox="1"/>
            <p:nvPr/>
          </p:nvSpPr>
          <p:spPr>
            <a:xfrm>
              <a:off x="933451" y="4107584"/>
              <a:ext cx="10513011" cy="647934"/>
            </a:xfrm>
            <a:prstGeom prst="rect">
              <a:avLst/>
            </a:prstGeom>
            <a:noFill/>
          </p:spPr>
          <p:txBody>
            <a:bodyPr wrap="square" rtlCol="0">
              <a:spAutoFit/>
            </a:bodyPr>
            <a:lstStyle/>
            <a:p>
              <a:pPr algn="just"/>
              <a:r>
                <a:rPr lang="en-US" sz="3600"/>
                <a:t>b)</a:t>
              </a:r>
            </a:p>
          </p:txBody>
        </p:sp>
      </p:grpSp>
      <p:graphicFrame>
        <p:nvGraphicFramePr>
          <p:cNvPr id="7" name="Table 19">
            <a:extLst>
              <a:ext uri="{FF2B5EF4-FFF2-40B4-BE49-F238E27FC236}">
                <a16:creationId xmlns:a16="http://schemas.microsoft.com/office/drawing/2014/main" id="{631FCF77-0A71-AC73-17F1-729ABF0CED25}"/>
              </a:ext>
            </a:extLst>
          </p:cNvPr>
          <p:cNvGraphicFramePr>
            <a:graphicFrameLocks noGrp="1"/>
          </p:cNvGraphicFramePr>
          <p:nvPr>
            <p:extLst>
              <p:ext uri="{D42A27DB-BD31-4B8C-83A1-F6EECF244321}">
                <p14:modId xmlns:p14="http://schemas.microsoft.com/office/powerpoint/2010/main" val="3516165747"/>
              </p:ext>
            </p:extLst>
          </p:nvPr>
        </p:nvGraphicFramePr>
        <p:xfrm>
          <a:off x="670719" y="1586801"/>
          <a:ext cx="11294241" cy="2027976"/>
        </p:xfrm>
        <a:graphic>
          <a:graphicData uri="http://schemas.openxmlformats.org/drawingml/2006/table">
            <a:tbl>
              <a:tblPr firstRow="1" bandRow="1">
                <a:tableStyleId>{49C0EC94-272A-422F-9613-FF4686595C71}</a:tableStyleId>
              </a:tblPr>
              <a:tblGrid>
                <a:gridCol w="4297680">
                  <a:extLst>
                    <a:ext uri="{9D8B030D-6E8A-4147-A177-3AD203B41FA5}">
                      <a16:colId xmlns:a16="http://schemas.microsoft.com/office/drawing/2014/main" val="3936876434"/>
                    </a:ext>
                  </a:extLst>
                </a:gridCol>
                <a:gridCol w="2332187">
                  <a:extLst>
                    <a:ext uri="{9D8B030D-6E8A-4147-A177-3AD203B41FA5}">
                      <a16:colId xmlns:a16="http://schemas.microsoft.com/office/drawing/2014/main" val="207339254"/>
                    </a:ext>
                  </a:extLst>
                </a:gridCol>
                <a:gridCol w="2332187">
                  <a:extLst>
                    <a:ext uri="{9D8B030D-6E8A-4147-A177-3AD203B41FA5}">
                      <a16:colId xmlns:a16="http://schemas.microsoft.com/office/drawing/2014/main" val="2248371421"/>
                    </a:ext>
                  </a:extLst>
                </a:gridCol>
                <a:gridCol w="2332187">
                  <a:extLst>
                    <a:ext uri="{9D8B030D-6E8A-4147-A177-3AD203B41FA5}">
                      <a16:colId xmlns:a16="http://schemas.microsoft.com/office/drawing/2014/main" val="3568635350"/>
                    </a:ext>
                  </a:extLst>
                </a:gridCol>
              </a:tblGrid>
              <a:tr h="675992">
                <a:tc>
                  <a:txBody>
                    <a:bodyPr/>
                    <a:lstStyle/>
                    <a:p>
                      <a:pPr algn="ctr"/>
                      <a:r>
                        <a:rPr lang="en-US" sz="2800"/>
                        <a:t>Số đã 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9953769"/>
                  </a:ext>
                </a:extLst>
              </a:tr>
              <a:tr h="675992">
                <a:tc>
                  <a:txBody>
                    <a:bodyPr/>
                    <a:lstStyle/>
                    <a:p>
                      <a:pPr algn="ctr"/>
                      <a:r>
                        <a:rPr lang="en-US" sz="2800"/>
                        <a:t>Giảm 3 lần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253287"/>
                  </a:ext>
                </a:extLst>
              </a:tr>
              <a:tr h="675992">
                <a:tc>
                  <a:txBody>
                    <a:bodyPr/>
                    <a:lstStyle/>
                    <a:p>
                      <a:pPr algn="ctr"/>
                      <a:r>
                        <a:rPr lang="en-US" sz="2800"/>
                        <a:t>Gấp 4 lần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7907"/>
                  </a:ext>
                </a:extLst>
              </a:tr>
            </a:tbl>
          </a:graphicData>
        </a:graphic>
      </p:graphicFrame>
      <p:graphicFrame>
        <p:nvGraphicFramePr>
          <p:cNvPr id="10" name="Table 19">
            <a:extLst>
              <a:ext uri="{FF2B5EF4-FFF2-40B4-BE49-F238E27FC236}">
                <a16:creationId xmlns:a16="http://schemas.microsoft.com/office/drawing/2014/main" id="{F03B9F21-69D5-510F-8108-F47774960481}"/>
              </a:ext>
            </a:extLst>
          </p:cNvPr>
          <p:cNvGraphicFramePr>
            <a:graphicFrameLocks noGrp="1"/>
          </p:cNvGraphicFramePr>
          <p:nvPr>
            <p:extLst>
              <p:ext uri="{D42A27DB-BD31-4B8C-83A1-F6EECF244321}">
                <p14:modId xmlns:p14="http://schemas.microsoft.com/office/powerpoint/2010/main" val="615487983"/>
              </p:ext>
            </p:extLst>
          </p:nvPr>
        </p:nvGraphicFramePr>
        <p:xfrm>
          <a:off x="670719" y="4496323"/>
          <a:ext cx="11294242" cy="2027976"/>
        </p:xfrm>
        <a:graphic>
          <a:graphicData uri="http://schemas.openxmlformats.org/drawingml/2006/table">
            <a:tbl>
              <a:tblPr firstRow="1" bandRow="1">
                <a:tableStyleId>{49C0EC94-272A-422F-9613-FF4686595C71}</a:tableStyleId>
              </a:tblPr>
              <a:tblGrid>
                <a:gridCol w="4463047">
                  <a:extLst>
                    <a:ext uri="{9D8B030D-6E8A-4147-A177-3AD203B41FA5}">
                      <a16:colId xmlns:a16="http://schemas.microsoft.com/office/drawing/2014/main" val="3936876434"/>
                    </a:ext>
                  </a:extLst>
                </a:gridCol>
                <a:gridCol w="2277065">
                  <a:extLst>
                    <a:ext uri="{9D8B030D-6E8A-4147-A177-3AD203B41FA5}">
                      <a16:colId xmlns:a16="http://schemas.microsoft.com/office/drawing/2014/main" val="207339254"/>
                    </a:ext>
                  </a:extLst>
                </a:gridCol>
                <a:gridCol w="2277065">
                  <a:extLst>
                    <a:ext uri="{9D8B030D-6E8A-4147-A177-3AD203B41FA5}">
                      <a16:colId xmlns:a16="http://schemas.microsoft.com/office/drawing/2014/main" val="2248371421"/>
                    </a:ext>
                  </a:extLst>
                </a:gridCol>
                <a:gridCol w="2277065">
                  <a:extLst>
                    <a:ext uri="{9D8B030D-6E8A-4147-A177-3AD203B41FA5}">
                      <a16:colId xmlns:a16="http://schemas.microsoft.com/office/drawing/2014/main" val="3568635350"/>
                    </a:ext>
                  </a:extLst>
                </a:gridCol>
              </a:tblGrid>
              <a:tr h="675992">
                <a:tc>
                  <a:txBody>
                    <a:bodyPr/>
                    <a:lstStyle/>
                    <a:p>
                      <a:pPr algn="ctr"/>
                      <a:r>
                        <a:rPr lang="en-US" sz="2800"/>
                        <a:t>Số lớn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9953769"/>
                  </a:ext>
                </a:extLst>
              </a:tr>
              <a:tr h="675992">
                <a:tc>
                  <a:txBody>
                    <a:bodyPr/>
                    <a:lstStyle/>
                    <a:p>
                      <a:pPr algn="ctr"/>
                      <a:r>
                        <a:rPr lang="en-US" sz="2800"/>
                        <a:t>Số bé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253287"/>
                  </a:ext>
                </a:extLst>
              </a:tr>
              <a:tr h="675992">
                <a:tc>
                  <a:txBody>
                    <a:bodyPr/>
                    <a:lstStyle/>
                    <a:p>
                      <a:pPr algn="ctr"/>
                      <a:r>
                        <a:rPr lang="en-US" sz="2800"/>
                        <a:t>Số lớn gấp mấy lần số bé?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7907"/>
                  </a:ext>
                </a:extLst>
              </a:tr>
            </a:tbl>
          </a:graphicData>
        </a:graphic>
      </p:graphicFrame>
      <p:pic>
        <p:nvPicPr>
          <p:cNvPr id="2050" name="Picture 2" descr="Cartoon Network | Free Online Games, Downloads, Competitions &amp; Videos for  Kids">
            <a:extLst>
              <a:ext uri="{FF2B5EF4-FFF2-40B4-BE49-F238E27FC236}">
                <a16:creationId xmlns:a16="http://schemas.microsoft.com/office/drawing/2014/main" id="{D10827F3-6C34-0226-F2C5-7C63822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741" y="2140990"/>
            <a:ext cx="814355" cy="814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oon Network | Free Online Games, Downloads, Competitions &amp; Videos for  Kids">
            <a:extLst>
              <a:ext uri="{FF2B5EF4-FFF2-40B4-BE49-F238E27FC236}">
                <a16:creationId xmlns:a16="http://schemas.microsoft.com/office/drawing/2014/main" id="{80DD1FB2-1398-2933-76C6-E3DF933B4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182" y="2855949"/>
            <a:ext cx="1037472" cy="10374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eety - Wikipedia">
            <a:extLst>
              <a:ext uri="{FF2B5EF4-FFF2-40B4-BE49-F238E27FC236}">
                <a16:creationId xmlns:a16="http://schemas.microsoft.com/office/drawing/2014/main" id="{86D948FF-CCB6-0579-5699-4EDE3D671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5811" y="5735925"/>
            <a:ext cx="634112" cy="11380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eedy Gonzales - Wikipedia">
            <a:extLst>
              <a:ext uri="{FF2B5EF4-FFF2-40B4-BE49-F238E27FC236}">
                <a16:creationId xmlns:a16="http://schemas.microsoft.com/office/drawing/2014/main" id="{CCB40CAC-02FC-A819-D23B-814D359C3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3759" y="2108562"/>
            <a:ext cx="700518" cy="8792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Network | Free Online Games, Downloads, Competitions &amp; Videos for  Kids">
            <a:extLst>
              <a:ext uri="{FF2B5EF4-FFF2-40B4-BE49-F238E27FC236}">
                <a16:creationId xmlns:a16="http://schemas.microsoft.com/office/drawing/2014/main" id="{8A24007B-8A92-AC02-AF3A-7B2DDB0BDC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9940" y="2162141"/>
            <a:ext cx="772460" cy="7724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 Penguin-cartoon - Epic Rap Battles of History Wiki">
            <a:extLst>
              <a:ext uri="{FF2B5EF4-FFF2-40B4-BE49-F238E27FC236}">
                <a16:creationId xmlns:a16="http://schemas.microsoft.com/office/drawing/2014/main" id="{EE53BF6F-9092-6A69-AC88-D6B3A7CA24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8877" y="2934601"/>
            <a:ext cx="870281" cy="870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216A0B0-E0A6-A8BC-AE3C-ED7101F088E7}"/>
              </a:ext>
            </a:extLst>
          </p:cNvPr>
          <p:cNvPicPr>
            <a:picLocks noChangeAspect="1"/>
          </p:cNvPicPr>
          <p:nvPr/>
        </p:nvPicPr>
        <p:blipFill>
          <a:blip r:embed="rId11"/>
          <a:stretch>
            <a:fillRect/>
          </a:stretch>
        </p:blipFill>
        <p:spPr>
          <a:xfrm>
            <a:off x="7774773" y="5735925"/>
            <a:ext cx="1285500" cy="1071250"/>
          </a:xfrm>
          <a:prstGeom prst="rect">
            <a:avLst/>
          </a:prstGeom>
        </p:spPr>
      </p:pic>
      <p:pic>
        <p:nvPicPr>
          <p:cNvPr id="2064" name="Picture 16" descr="Winnie the Pooh and Tiger Cartoon PNG Free Clipart​ | Gallery Yopriceville  - High-Quality Free Images and Transparent PNG Clipart">
            <a:extLst>
              <a:ext uri="{FF2B5EF4-FFF2-40B4-BE49-F238E27FC236}">
                <a16:creationId xmlns:a16="http://schemas.microsoft.com/office/drawing/2014/main" id="{53DE5EF1-1529-D01A-DB03-79BB57F03E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22000" y="2934601"/>
            <a:ext cx="1074949" cy="9380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55 Most Iconic Cartoon Characters Your Child Should know about">
            <a:extLst>
              <a:ext uri="{FF2B5EF4-FFF2-40B4-BE49-F238E27FC236}">
                <a16:creationId xmlns:a16="http://schemas.microsoft.com/office/drawing/2014/main" id="{A5E3EF32-53EA-BBD6-5ECF-652E19AF0F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3741" y="5813938"/>
            <a:ext cx="1285500" cy="97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54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050"/>
                                        </p:tgtEl>
                                      </p:cBhvr>
                                    </p:animEffect>
                                    <p:anim calcmode="lin" valueType="num">
                                      <p:cBhvr>
                                        <p:cTn id="7" dur="1000"/>
                                        <p:tgtEl>
                                          <p:spTgt spid="2050"/>
                                        </p:tgtEl>
                                        <p:attrNameLst>
                                          <p:attrName>ppt_x</p:attrName>
                                        </p:attrNameLst>
                                      </p:cBhvr>
                                      <p:tavLst>
                                        <p:tav tm="0">
                                          <p:val>
                                            <p:strVal val="ppt_x"/>
                                          </p:val>
                                        </p:tav>
                                        <p:tav tm="100000">
                                          <p:val>
                                            <p:strVal val="ppt_x"/>
                                          </p:val>
                                        </p:tav>
                                      </p:tavLst>
                                    </p:anim>
                                    <p:anim calcmode="lin" valueType="num">
                                      <p:cBhvr>
                                        <p:cTn id="8" dur="1000"/>
                                        <p:tgtEl>
                                          <p:spTgt spid="2050"/>
                                        </p:tgtEl>
                                        <p:attrNameLst>
                                          <p:attrName>ppt_y</p:attrName>
                                        </p:attrNameLst>
                                      </p:cBhvr>
                                      <p:tavLst>
                                        <p:tav tm="0">
                                          <p:val>
                                            <p:strVal val="ppt_y"/>
                                          </p:val>
                                        </p:tav>
                                        <p:tav tm="100000">
                                          <p:val>
                                            <p:strVal val="ppt_y+.1"/>
                                          </p:val>
                                        </p:tav>
                                      </p:tavLst>
                                    </p:anim>
                                    <p:set>
                                      <p:cBhvr>
                                        <p:cTn id="9" dur="1" fill="hold">
                                          <p:stCondLst>
                                            <p:cond delay="999"/>
                                          </p:stCondLst>
                                        </p:cTn>
                                        <p:tgtEl>
                                          <p:spTgt spid="205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0"/>
                  </p:tgtEl>
                </p:cond>
              </p:nextCondLst>
            </p:seq>
            <p:seq concurrent="1" nextAc="seek">
              <p:cTn id="10" restart="whenNotActive" fill="hold" evtFilter="cancelBubble" nodeType="interactiveSeq">
                <p:stCondLst>
                  <p:cond evt="onClick" delay="0">
                    <p:tgtEl>
                      <p:spTgt spid="2052"/>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2052"/>
                                        </p:tgtEl>
                                      </p:cBhvr>
                                    </p:animEffect>
                                    <p:anim calcmode="lin" valueType="num">
                                      <p:cBhvr>
                                        <p:cTn id="15" dur="1000"/>
                                        <p:tgtEl>
                                          <p:spTgt spid="2052"/>
                                        </p:tgtEl>
                                        <p:attrNameLst>
                                          <p:attrName>ppt_x</p:attrName>
                                        </p:attrNameLst>
                                      </p:cBhvr>
                                      <p:tavLst>
                                        <p:tav tm="0">
                                          <p:val>
                                            <p:strVal val="ppt_x"/>
                                          </p:val>
                                        </p:tav>
                                        <p:tav tm="100000">
                                          <p:val>
                                            <p:strVal val="ppt_x"/>
                                          </p:val>
                                        </p:tav>
                                      </p:tavLst>
                                    </p:anim>
                                    <p:anim calcmode="lin" valueType="num">
                                      <p:cBhvr>
                                        <p:cTn id="16" dur="1000"/>
                                        <p:tgtEl>
                                          <p:spTgt spid="2052"/>
                                        </p:tgtEl>
                                        <p:attrNameLst>
                                          <p:attrName>ppt_y</p:attrName>
                                        </p:attrNameLst>
                                      </p:cBhvr>
                                      <p:tavLst>
                                        <p:tav tm="0">
                                          <p:val>
                                            <p:strVal val="ppt_y"/>
                                          </p:val>
                                        </p:tav>
                                        <p:tav tm="100000">
                                          <p:val>
                                            <p:strVal val="ppt_y+.1"/>
                                          </p:val>
                                        </p:tav>
                                      </p:tavLst>
                                    </p:anim>
                                    <p:set>
                                      <p:cBhvr>
                                        <p:cTn id="17" dur="1" fill="hold">
                                          <p:stCondLst>
                                            <p:cond delay="999"/>
                                          </p:stCondLst>
                                        </p:cTn>
                                        <p:tgtEl>
                                          <p:spTgt spid="205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2"/>
                  </p:tgtEl>
                </p:cond>
              </p:nextCondLst>
            </p:seq>
            <p:seq concurrent="1" nextAc="seek">
              <p:cTn id="18" restart="whenNotActive" fill="hold" evtFilter="cancelBubble" nodeType="interactiveSeq">
                <p:stCondLst>
                  <p:cond evt="onClick" delay="0">
                    <p:tgtEl>
                      <p:spTgt spid="2054"/>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2054"/>
                                        </p:tgtEl>
                                      </p:cBhvr>
                                    </p:animEffect>
                                    <p:anim calcmode="lin" valueType="num">
                                      <p:cBhvr>
                                        <p:cTn id="23" dur="1000"/>
                                        <p:tgtEl>
                                          <p:spTgt spid="2054"/>
                                        </p:tgtEl>
                                        <p:attrNameLst>
                                          <p:attrName>ppt_x</p:attrName>
                                        </p:attrNameLst>
                                      </p:cBhvr>
                                      <p:tavLst>
                                        <p:tav tm="0">
                                          <p:val>
                                            <p:strVal val="ppt_x"/>
                                          </p:val>
                                        </p:tav>
                                        <p:tav tm="100000">
                                          <p:val>
                                            <p:strVal val="ppt_x"/>
                                          </p:val>
                                        </p:tav>
                                      </p:tavLst>
                                    </p:anim>
                                    <p:anim calcmode="lin" valueType="num">
                                      <p:cBhvr>
                                        <p:cTn id="24" dur="1000"/>
                                        <p:tgtEl>
                                          <p:spTgt spid="2054"/>
                                        </p:tgtEl>
                                        <p:attrNameLst>
                                          <p:attrName>ppt_y</p:attrName>
                                        </p:attrNameLst>
                                      </p:cBhvr>
                                      <p:tavLst>
                                        <p:tav tm="0">
                                          <p:val>
                                            <p:strVal val="ppt_y"/>
                                          </p:val>
                                        </p:tav>
                                        <p:tav tm="100000">
                                          <p:val>
                                            <p:strVal val="ppt_y+.1"/>
                                          </p:val>
                                        </p:tav>
                                      </p:tavLst>
                                    </p:anim>
                                    <p:set>
                                      <p:cBhvr>
                                        <p:cTn id="25" dur="1" fill="hold">
                                          <p:stCondLst>
                                            <p:cond delay="999"/>
                                          </p:stCondLst>
                                        </p:cTn>
                                        <p:tgtEl>
                                          <p:spTgt spid="20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4"/>
                  </p:tgtEl>
                </p:cond>
              </p:nextCondLst>
            </p:seq>
            <p:seq concurrent="1" nextAc="seek">
              <p:cTn id="26" restart="whenNotActive" fill="hold" evtFilter="cancelBubble" nodeType="interactiveSeq">
                <p:stCondLst>
                  <p:cond evt="onClick" delay="0">
                    <p:tgtEl>
                      <p:spTgt spid="2056"/>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2056"/>
                                        </p:tgtEl>
                                      </p:cBhvr>
                                    </p:animEffect>
                                    <p:anim calcmode="lin" valueType="num">
                                      <p:cBhvr>
                                        <p:cTn id="31" dur="1000"/>
                                        <p:tgtEl>
                                          <p:spTgt spid="2056"/>
                                        </p:tgtEl>
                                        <p:attrNameLst>
                                          <p:attrName>ppt_x</p:attrName>
                                        </p:attrNameLst>
                                      </p:cBhvr>
                                      <p:tavLst>
                                        <p:tav tm="0">
                                          <p:val>
                                            <p:strVal val="ppt_x"/>
                                          </p:val>
                                        </p:tav>
                                        <p:tav tm="100000">
                                          <p:val>
                                            <p:strVal val="ppt_x"/>
                                          </p:val>
                                        </p:tav>
                                      </p:tavLst>
                                    </p:anim>
                                    <p:anim calcmode="lin" valueType="num">
                                      <p:cBhvr>
                                        <p:cTn id="32" dur="1000"/>
                                        <p:tgtEl>
                                          <p:spTgt spid="2056"/>
                                        </p:tgtEl>
                                        <p:attrNameLst>
                                          <p:attrName>ppt_y</p:attrName>
                                        </p:attrNameLst>
                                      </p:cBhvr>
                                      <p:tavLst>
                                        <p:tav tm="0">
                                          <p:val>
                                            <p:strVal val="ppt_y"/>
                                          </p:val>
                                        </p:tav>
                                        <p:tav tm="100000">
                                          <p:val>
                                            <p:strVal val="ppt_y+.1"/>
                                          </p:val>
                                        </p:tav>
                                      </p:tavLst>
                                    </p:anim>
                                    <p:set>
                                      <p:cBhvr>
                                        <p:cTn id="33" dur="1" fill="hold">
                                          <p:stCondLst>
                                            <p:cond delay="999"/>
                                          </p:stCondLst>
                                        </p:cTn>
                                        <p:tgtEl>
                                          <p:spTgt spid="205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6"/>
                  </p:tgtEl>
                </p:cond>
              </p:nextCondLst>
            </p:seq>
            <p:seq concurrent="1" nextAc="seek">
              <p:cTn id="34" restart="whenNotActive" fill="hold" evtFilter="cancelBubble" nodeType="interactiveSeq">
                <p:stCondLst>
                  <p:cond evt="onClick" delay="0">
                    <p:tgtEl>
                      <p:spTgt spid="2058"/>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058"/>
                                        </p:tgtEl>
                                      </p:cBhvr>
                                    </p:animEffect>
                                    <p:anim calcmode="lin" valueType="num">
                                      <p:cBhvr>
                                        <p:cTn id="39" dur="1000"/>
                                        <p:tgtEl>
                                          <p:spTgt spid="2058"/>
                                        </p:tgtEl>
                                        <p:attrNameLst>
                                          <p:attrName>ppt_x</p:attrName>
                                        </p:attrNameLst>
                                      </p:cBhvr>
                                      <p:tavLst>
                                        <p:tav tm="0">
                                          <p:val>
                                            <p:strVal val="ppt_x"/>
                                          </p:val>
                                        </p:tav>
                                        <p:tav tm="100000">
                                          <p:val>
                                            <p:strVal val="ppt_x"/>
                                          </p:val>
                                        </p:tav>
                                      </p:tavLst>
                                    </p:anim>
                                    <p:anim calcmode="lin" valueType="num">
                                      <p:cBhvr>
                                        <p:cTn id="40" dur="1000"/>
                                        <p:tgtEl>
                                          <p:spTgt spid="2058"/>
                                        </p:tgtEl>
                                        <p:attrNameLst>
                                          <p:attrName>ppt_y</p:attrName>
                                        </p:attrNameLst>
                                      </p:cBhvr>
                                      <p:tavLst>
                                        <p:tav tm="0">
                                          <p:val>
                                            <p:strVal val="ppt_y"/>
                                          </p:val>
                                        </p:tav>
                                        <p:tav tm="100000">
                                          <p:val>
                                            <p:strVal val="ppt_y+.1"/>
                                          </p:val>
                                        </p:tav>
                                      </p:tavLst>
                                    </p:anim>
                                    <p:set>
                                      <p:cBhvr>
                                        <p:cTn id="41" dur="1" fill="hold">
                                          <p:stCondLst>
                                            <p:cond delay="999"/>
                                          </p:stCondLst>
                                        </p:cTn>
                                        <p:tgtEl>
                                          <p:spTgt spid="20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8"/>
                  </p:tgtEl>
                </p:cond>
              </p:nextCondLst>
            </p:seq>
            <p:seq concurrent="1" nextAc="seek">
              <p:cTn id="42" restart="whenNotActive" fill="hold" evtFilter="cancelBubble" nodeType="interactiveSeq">
                <p:stCondLst>
                  <p:cond evt="onClick" delay="0">
                    <p:tgtEl>
                      <p:spTgt spid="206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2060"/>
                                        </p:tgtEl>
                                      </p:cBhvr>
                                    </p:animEffect>
                                    <p:anim calcmode="lin" valueType="num">
                                      <p:cBhvr>
                                        <p:cTn id="47" dur="1000"/>
                                        <p:tgtEl>
                                          <p:spTgt spid="2060"/>
                                        </p:tgtEl>
                                        <p:attrNameLst>
                                          <p:attrName>ppt_x</p:attrName>
                                        </p:attrNameLst>
                                      </p:cBhvr>
                                      <p:tavLst>
                                        <p:tav tm="0">
                                          <p:val>
                                            <p:strVal val="ppt_x"/>
                                          </p:val>
                                        </p:tav>
                                        <p:tav tm="100000">
                                          <p:val>
                                            <p:strVal val="ppt_x"/>
                                          </p:val>
                                        </p:tav>
                                      </p:tavLst>
                                    </p:anim>
                                    <p:anim calcmode="lin" valueType="num">
                                      <p:cBhvr>
                                        <p:cTn id="48" dur="1000"/>
                                        <p:tgtEl>
                                          <p:spTgt spid="2060"/>
                                        </p:tgtEl>
                                        <p:attrNameLst>
                                          <p:attrName>ppt_y</p:attrName>
                                        </p:attrNameLst>
                                      </p:cBhvr>
                                      <p:tavLst>
                                        <p:tav tm="0">
                                          <p:val>
                                            <p:strVal val="ppt_y"/>
                                          </p:val>
                                        </p:tav>
                                        <p:tav tm="100000">
                                          <p:val>
                                            <p:strVal val="ppt_y+.1"/>
                                          </p:val>
                                        </p:tav>
                                      </p:tavLst>
                                    </p:anim>
                                    <p:set>
                                      <p:cBhvr>
                                        <p:cTn id="49" dur="1" fill="hold">
                                          <p:stCondLst>
                                            <p:cond delay="999"/>
                                          </p:stCondLst>
                                        </p:cTn>
                                        <p:tgtEl>
                                          <p:spTgt spid="206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6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2064"/>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2064"/>
                                        </p:tgtEl>
                                      </p:cBhvr>
                                    </p:animEffect>
                                    <p:anim calcmode="lin" valueType="num">
                                      <p:cBhvr>
                                        <p:cTn id="63" dur="1000"/>
                                        <p:tgtEl>
                                          <p:spTgt spid="2064"/>
                                        </p:tgtEl>
                                        <p:attrNameLst>
                                          <p:attrName>ppt_x</p:attrName>
                                        </p:attrNameLst>
                                      </p:cBhvr>
                                      <p:tavLst>
                                        <p:tav tm="0">
                                          <p:val>
                                            <p:strVal val="ppt_x"/>
                                          </p:val>
                                        </p:tav>
                                        <p:tav tm="100000">
                                          <p:val>
                                            <p:strVal val="ppt_x"/>
                                          </p:val>
                                        </p:tav>
                                      </p:tavLst>
                                    </p:anim>
                                    <p:anim calcmode="lin" valueType="num">
                                      <p:cBhvr>
                                        <p:cTn id="64" dur="1000"/>
                                        <p:tgtEl>
                                          <p:spTgt spid="2064"/>
                                        </p:tgtEl>
                                        <p:attrNameLst>
                                          <p:attrName>ppt_y</p:attrName>
                                        </p:attrNameLst>
                                      </p:cBhvr>
                                      <p:tavLst>
                                        <p:tav tm="0">
                                          <p:val>
                                            <p:strVal val="ppt_y"/>
                                          </p:val>
                                        </p:tav>
                                        <p:tav tm="100000">
                                          <p:val>
                                            <p:strVal val="ppt_y+.1"/>
                                          </p:val>
                                        </p:tav>
                                      </p:tavLst>
                                    </p:anim>
                                    <p:set>
                                      <p:cBhvr>
                                        <p:cTn id="65" dur="1" fill="hold">
                                          <p:stCondLst>
                                            <p:cond delay="999"/>
                                          </p:stCondLst>
                                        </p:cTn>
                                        <p:tgtEl>
                                          <p:spTgt spid="206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64"/>
                  </p:tgtEl>
                </p:cond>
              </p:nextCondLst>
            </p:seq>
            <p:seq concurrent="1" nextAc="seek">
              <p:cTn id="66" restart="whenNotActive" fill="hold" evtFilter="cancelBubble" nodeType="interactiveSeq">
                <p:stCondLst>
                  <p:cond evt="onClick" delay="0">
                    <p:tgtEl>
                      <p:spTgt spid="206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2066"/>
                                        </p:tgtEl>
                                      </p:cBhvr>
                                    </p:animEffect>
                                    <p:anim calcmode="lin" valueType="num">
                                      <p:cBhvr>
                                        <p:cTn id="71" dur="1000"/>
                                        <p:tgtEl>
                                          <p:spTgt spid="2066"/>
                                        </p:tgtEl>
                                        <p:attrNameLst>
                                          <p:attrName>ppt_x</p:attrName>
                                        </p:attrNameLst>
                                      </p:cBhvr>
                                      <p:tavLst>
                                        <p:tav tm="0">
                                          <p:val>
                                            <p:strVal val="ppt_x"/>
                                          </p:val>
                                        </p:tav>
                                        <p:tav tm="100000">
                                          <p:val>
                                            <p:strVal val="ppt_x"/>
                                          </p:val>
                                        </p:tav>
                                      </p:tavLst>
                                    </p:anim>
                                    <p:anim calcmode="lin" valueType="num">
                                      <p:cBhvr>
                                        <p:cTn id="72" dur="1000"/>
                                        <p:tgtEl>
                                          <p:spTgt spid="2066"/>
                                        </p:tgtEl>
                                        <p:attrNameLst>
                                          <p:attrName>ppt_y</p:attrName>
                                        </p:attrNameLst>
                                      </p:cBhvr>
                                      <p:tavLst>
                                        <p:tav tm="0">
                                          <p:val>
                                            <p:strVal val="ppt_y"/>
                                          </p:val>
                                        </p:tav>
                                        <p:tav tm="100000">
                                          <p:val>
                                            <p:strVal val="ppt_y+.1"/>
                                          </p:val>
                                        </p:tav>
                                      </p:tavLst>
                                    </p:anim>
                                    <p:set>
                                      <p:cBhvr>
                                        <p:cTn id="73" dur="1" fill="hold">
                                          <p:stCondLst>
                                            <p:cond delay="999"/>
                                          </p:stCondLst>
                                        </p:cTn>
                                        <p:tgtEl>
                                          <p:spTgt spid="2066"/>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6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45182" y="457375"/>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3.</a:t>
            </a:r>
            <a:endParaRPr lang="x-none"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id="{A84076FA-FA65-007B-6EDD-80DDB03C23A4}"/>
              </a:ext>
            </a:extLst>
          </p:cNvPr>
          <p:cNvSpPr txBox="1"/>
          <p:nvPr/>
        </p:nvSpPr>
        <p:spPr>
          <a:xfrm>
            <a:off x="3679446" y="463614"/>
            <a:ext cx="7365215"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Bài giải </a:t>
            </a:r>
            <a:endParaRPr lang="x-none" sz="468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827999" y="1397296"/>
            <a:ext cx="10750079" cy="813749"/>
          </a:xfrm>
          <a:prstGeom prst="rect">
            <a:avLst/>
          </a:prstGeom>
          <a:noFill/>
        </p:spPr>
        <p:txBody>
          <a:bodyPr wrap="square" rtlCol="0">
            <a:spAutoFit/>
          </a:bodyPr>
          <a:lstStyle/>
          <a:p>
            <a:pPr defTabSz="682358">
              <a:buClrTx/>
              <a:defRPr/>
            </a:pPr>
            <a:r>
              <a:rPr lang="fr-FR" sz="4688" b="1" kern="1200">
                <a:solidFill>
                  <a:srgbClr val="7030A0"/>
                </a:solidFill>
                <a:latin typeface="HP001 4 hàng" panose="020B0603050302020204" pitchFamily="34" charset="0"/>
                <a:cs typeface="HP001 5H Normal" panose="020B0603050302020204" pitchFamily="34" charset="0"/>
              </a:rPr>
              <a:t>C</a:t>
            </a:r>
            <a:r>
              <a:rPr lang="el-GR" sz="4688" b="1" kern="1200">
                <a:solidFill>
                  <a:srgbClr val="7030A0"/>
                </a:solidFill>
                <a:latin typeface="HP001 4 hàng" panose="020B0603050302020204" pitchFamily="34" charset="0"/>
                <a:cs typeface="HP001 5H Normal" panose="020B0603050302020204" pitchFamily="34" charset="0"/>
              </a:rPr>
              <a:t>Ϊ </a:t>
            </a:r>
            <a:r>
              <a:rPr lang="fr-FR" sz="4688" b="1" kern="1200">
                <a:solidFill>
                  <a:srgbClr val="7030A0"/>
                </a:solidFill>
                <a:latin typeface="HP001 4 hàng" panose="020B0603050302020204" pitchFamily="34" charset="0"/>
                <a:cs typeface="HP001 5H Normal" panose="020B0603050302020204" pitchFamily="34" charset="0"/>
              </a:rPr>
              <a:t>bò cân wặng số ki-lô-gam là:</a:t>
            </a:r>
            <a:endParaRPr lang="en-US" sz="4688" b="1" kern="1200">
              <a:solidFill>
                <a:srgbClr val="7030A0"/>
              </a:solidFill>
              <a:latin typeface="HP001 4 hàng" panose="020B0603050302020204" pitchFamily="34" charset="0"/>
              <a:cs typeface="HP001 5H Normal" panose="020B0603050302020204" pitchFamily="34" charset="0"/>
            </a:endParaRPr>
          </a:p>
        </p:txBody>
      </p:sp>
      <p:sp>
        <p:nvSpPr>
          <p:cNvPr id="19" name="TextBox 18">
            <a:extLst>
              <a:ext uri="{FF2B5EF4-FFF2-40B4-BE49-F238E27FC236}">
                <a16:creationId xmlns:a16="http://schemas.microsoft.com/office/drawing/2014/main" id="{9680D1E6-6855-85E0-2A45-50CCEC651220}"/>
              </a:ext>
            </a:extLst>
          </p:cNvPr>
          <p:cNvSpPr txBox="1"/>
          <p:nvPr/>
        </p:nvSpPr>
        <p:spPr>
          <a:xfrm>
            <a:off x="2739887" y="2353532"/>
            <a:ext cx="8304773" cy="830997"/>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120 </a:t>
            </a:r>
            <a:r>
              <a:rPr lang="en-US" sz="3600" kern="1200">
                <a:solidFill>
                  <a:srgbClr val="7030A0"/>
                </a:solidFill>
                <a:cs typeface="HP001 5H Normal" panose="020B0603050302020204" pitchFamily="34" charset="0"/>
              </a:rPr>
              <a:t>x</a:t>
            </a:r>
            <a:r>
              <a:rPr lang="en-US" sz="4688" b="1" kern="1200">
                <a:solidFill>
                  <a:srgbClr val="7030A0"/>
                </a:solidFill>
                <a:latin typeface="HP001 4 hàng" panose="020B0603050302020204" pitchFamily="34" charset="0"/>
                <a:ea typeface="+mn-ea"/>
                <a:cs typeface="HP001 5H Normal" panose="020B0603050302020204" pitchFamily="34" charset="0"/>
              </a:rPr>
              <a:t> 3 = 360 (</a:t>
            </a:r>
            <a:r>
              <a:rPr lang="fr-FR" sz="4688" b="1" kern="1200">
                <a:solidFill>
                  <a:srgbClr val="7030A0"/>
                </a:solidFill>
                <a:latin typeface="HP001 4 hàng" panose="020B0603050302020204" pitchFamily="34" charset="0"/>
                <a:ea typeface="+mn-ea"/>
                <a:cs typeface="HP001 5H Normal" panose="020B0603050302020204" pitchFamily="34" charset="0"/>
              </a:rPr>
              <a:t>kg</a:t>
            </a:r>
            <a:r>
              <a:rPr lang="en-US" sz="4688" b="1" kern="1200">
                <a:solidFill>
                  <a:srgbClr val="7030A0"/>
                </a:solidFill>
                <a:latin typeface="HP001 4 hàng" panose="020B0603050302020204" pitchFamily="34" charset="0"/>
                <a:ea typeface="+mn-ea"/>
                <a:cs typeface="HP001 5H Normal" panose="020B0603050302020204" pitchFamily="34" charset="0"/>
              </a:rPr>
              <a:t>)</a:t>
            </a:r>
          </a:p>
        </p:txBody>
      </p:sp>
      <p:sp>
        <p:nvSpPr>
          <p:cNvPr id="20" name="TextBox 19">
            <a:extLst>
              <a:ext uri="{FF2B5EF4-FFF2-40B4-BE49-F238E27FC236}">
                <a16:creationId xmlns:a16="http://schemas.microsoft.com/office/drawing/2014/main" id="{EFCE61B4-597D-6A77-CF1C-425FA5B19461}"/>
              </a:ext>
            </a:extLst>
          </p:cNvPr>
          <p:cNvSpPr txBox="1"/>
          <p:nvPr/>
        </p:nvSpPr>
        <p:spPr>
          <a:xfrm>
            <a:off x="3786126" y="5172317"/>
            <a:ext cx="7695733"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Đáp số: 480 kg.</a:t>
            </a:r>
          </a:p>
        </p:txBody>
      </p:sp>
      <p:sp>
        <p:nvSpPr>
          <p:cNvPr id="2" name="TextBox 1">
            <a:extLst>
              <a:ext uri="{FF2B5EF4-FFF2-40B4-BE49-F238E27FC236}">
                <a16:creationId xmlns:a16="http://schemas.microsoft.com/office/drawing/2014/main" id="{B69A9027-5E13-5128-8320-4C8C603E6759}"/>
              </a:ext>
            </a:extLst>
          </p:cNvPr>
          <p:cNvSpPr txBox="1"/>
          <p:nvPr/>
        </p:nvSpPr>
        <p:spPr>
          <a:xfrm>
            <a:off x="1827999" y="3277654"/>
            <a:ext cx="11423894" cy="813749"/>
          </a:xfrm>
          <a:prstGeom prst="rect">
            <a:avLst/>
          </a:prstGeom>
          <a:noFill/>
        </p:spPr>
        <p:txBody>
          <a:bodyPr wrap="square" rtlCol="0">
            <a:spAutoFit/>
          </a:bodyPr>
          <a:lstStyle/>
          <a:p>
            <a:pPr defTabSz="682358">
              <a:buClrTx/>
              <a:defRPr/>
            </a:pPr>
            <a:r>
              <a:rPr lang="fr-FR" sz="4688" b="1" kern="1200">
                <a:solidFill>
                  <a:srgbClr val="7030A0"/>
                </a:solidFill>
                <a:latin typeface="HP001 4 hàng" panose="020B0603050302020204" pitchFamily="34" charset="0"/>
                <a:cs typeface="HP001 5H Normal" panose="020B0603050302020204" pitchFamily="34" charset="0"/>
              </a:rPr>
              <a:t>Cả hai c</a:t>
            </a:r>
            <a:r>
              <a:rPr lang="el-GR" sz="4688" b="1" kern="1200">
                <a:solidFill>
                  <a:srgbClr val="7030A0"/>
                </a:solidFill>
                <a:latin typeface="HP001 4 hàng" panose="020B0603050302020204" pitchFamily="34" charset="0"/>
                <a:cs typeface="HP001 5H Normal" panose="020B0603050302020204" pitchFamily="34" charset="0"/>
              </a:rPr>
              <a:t>Ϊ </a:t>
            </a:r>
            <a:r>
              <a:rPr lang="fr-FR" sz="4688" b="1" kern="1200">
                <a:solidFill>
                  <a:srgbClr val="7030A0"/>
                </a:solidFill>
                <a:latin typeface="HP001 4 hàng" panose="020B0603050302020204" pitchFamily="34" charset="0"/>
                <a:cs typeface="HP001 5H Normal" panose="020B0603050302020204" pitchFamily="34" charset="0"/>
              </a:rPr>
              <a:t>cân wặng số ki-lô-gam là:</a:t>
            </a:r>
            <a:endParaRPr lang="en-US" sz="4688" b="1" kern="1200">
              <a:solidFill>
                <a:srgbClr val="7030A0"/>
              </a:solidFill>
              <a:latin typeface="HP001 4 hàng" panose="020B0603050302020204" pitchFamily="34" charset="0"/>
              <a:cs typeface="HP001 5H Normal" panose="020B0603050302020204" pitchFamily="34" charset="0"/>
            </a:endParaRPr>
          </a:p>
        </p:txBody>
      </p:sp>
      <p:sp>
        <p:nvSpPr>
          <p:cNvPr id="3" name="TextBox 2">
            <a:extLst>
              <a:ext uri="{FF2B5EF4-FFF2-40B4-BE49-F238E27FC236}">
                <a16:creationId xmlns:a16="http://schemas.microsoft.com/office/drawing/2014/main" id="{FDF7230B-0DAE-53B2-9015-91D3639D0A75}"/>
              </a:ext>
            </a:extLst>
          </p:cNvPr>
          <p:cNvSpPr txBox="1"/>
          <p:nvPr/>
        </p:nvSpPr>
        <p:spPr>
          <a:xfrm>
            <a:off x="2617967" y="4232697"/>
            <a:ext cx="8304773" cy="830997"/>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120 </a:t>
            </a:r>
            <a:r>
              <a:rPr lang="en-US" sz="3600" kern="1200">
                <a:solidFill>
                  <a:srgbClr val="7030A0"/>
                </a:solidFill>
                <a:cs typeface="HP001 5H Normal" panose="020B0603050302020204" pitchFamily="34" charset="0"/>
              </a:rPr>
              <a:t>+</a:t>
            </a:r>
            <a:r>
              <a:rPr lang="en-US" sz="4688" b="1" kern="1200">
                <a:solidFill>
                  <a:srgbClr val="7030A0"/>
                </a:solidFill>
                <a:latin typeface="HP001 4 hàng" panose="020B0603050302020204" pitchFamily="34" charset="0"/>
                <a:cs typeface="HP001 5H Normal" panose="020B0603050302020204" pitchFamily="34" charset="0"/>
              </a:rPr>
              <a:t> 360 = 480 (kg)</a:t>
            </a:r>
            <a:endParaRPr lang="en-US" sz="4688" b="1" kern="120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1138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45182" y="457375"/>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3.</a:t>
            </a:r>
            <a:endParaRPr lang="x-none"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id="{A84076FA-FA65-007B-6EDD-80DDB03C23A4}"/>
              </a:ext>
            </a:extLst>
          </p:cNvPr>
          <p:cNvSpPr txBox="1"/>
          <p:nvPr/>
        </p:nvSpPr>
        <p:spPr>
          <a:xfrm>
            <a:off x="3679446" y="463614"/>
            <a:ext cx="7365215"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Bài giải </a:t>
            </a:r>
            <a:endParaRPr lang="x-none" sz="468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827999" y="1397296"/>
            <a:ext cx="10750079" cy="813749"/>
          </a:xfrm>
          <a:prstGeom prst="rect">
            <a:avLst/>
          </a:prstGeom>
          <a:noFill/>
        </p:spPr>
        <p:txBody>
          <a:bodyPr wrap="square" rtlCol="0">
            <a:spAutoFit/>
          </a:bodyPr>
          <a:lstStyle/>
          <a:p>
            <a:pPr defTabSz="682358">
              <a:buClrTx/>
              <a:defRPr/>
            </a:pPr>
            <a:r>
              <a:rPr lang="fr-FR" sz="4688" b="1" kern="1200">
                <a:solidFill>
                  <a:srgbClr val="7030A0"/>
                </a:solidFill>
                <a:latin typeface="HP001 4 hàng" panose="020B0603050302020204" pitchFamily="34" charset="0"/>
                <a:cs typeface="HP001 5H Normal" panose="020B0603050302020204" pitchFamily="34" charset="0"/>
              </a:rPr>
              <a:t>Cả hai c</a:t>
            </a:r>
            <a:r>
              <a:rPr lang="el-GR" sz="4688" b="1" kern="1200">
                <a:solidFill>
                  <a:srgbClr val="7030A0"/>
                </a:solidFill>
                <a:latin typeface="HP001 4 hàng" panose="020B0603050302020204" pitchFamily="34" charset="0"/>
                <a:cs typeface="HP001 5H Normal" panose="020B0603050302020204" pitchFamily="34" charset="0"/>
              </a:rPr>
              <a:t>Ϊ </a:t>
            </a:r>
            <a:r>
              <a:rPr lang="fr-FR" sz="4688" b="1" kern="1200">
                <a:solidFill>
                  <a:srgbClr val="7030A0"/>
                </a:solidFill>
                <a:latin typeface="HP001 4 hàng" panose="020B0603050302020204" pitchFamily="34" charset="0"/>
                <a:cs typeface="HP001 5H Normal" panose="020B0603050302020204" pitchFamily="34" charset="0"/>
              </a:rPr>
              <a:t>cân wặng số ki-lô-gam là:</a:t>
            </a:r>
            <a:endParaRPr lang="en-US" sz="4688" b="1" kern="1200">
              <a:solidFill>
                <a:srgbClr val="7030A0"/>
              </a:solidFill>
              <a:latin typeface="HP001 4 hàng" panose="020B0603050302020204" pitchFamily="34" charset="0"/>
              <a:cs typeface="HP001 5H Normal" panose="020B0603050302020204" pitchFamily="34" charset="0"/>
            </a:endParaRPr>
          </a:p>
        </p:txBody>
      </p:sp>
      <p:sp>
        <p:nvSpPr>
          <p:cNvPr id="19" name="TextBox 18">
            <a:extLst>
              <a:ext uri="{FF2B5EF4-FFF2-40B4-BE49-F238E27FC236}">
                <a16:creationId xmlns:a16="http://schemas.microsoft.com/office/drawing/2014/main" id="{9680D1E6-6855-85E0-2A45-50CCEC651220}"/>
              </a:ext>
            </a:extLst>
          </p:cNvPr>
          <p:cNvSpPr txBox="1"/>
          <p:nvPr/>
        </p:nvSpPr>
        <p:spPr>
          <a:xfrm>
            <a:off x="2739887" y="2276042"/>
            <a:ext cx="8304773" cy="830997"/>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120</a:t>
            </a:r>
            <a:r>
              <a:rPr lang="en-US" sz="4800" kern="1200">
                <a:solidFill>
                  <a:srgbClr val="7030A0"/>
                </a:solidFill>
                <a:cs typeface="HP001 5H Normal" panose="020B0603050302020204" pitchFamily="34" charset="0"/>
              </a:rPr>
              <a:t> </a:t>
            </a:r>
            <a:r>
              <a:rPr lang="en-US" sz="3600" kern="1200">
                <a:solidFill>
                  <a:srgbClr val="7030A0"/>
                </a:solidFill>
                <a:cs typeface="HP001 5H Normal" panose="020B0603050302020204" pitchFamily="34" charset="0"/>
              </a:rPr>
              <a:t>+</a:t>
            </a:r>
            <a:r>
              <a:rPr lang="en-US" sz="4688" b="1" kern="1200">
                <a:solidFill>
                  <a:srgbClr val="7030A0"/>
                </a:solidFill>
                <a:latin typeface="HP001 4 hàng" panose="020B0603050302020204" pitchFamily="34" charset="0"/>
                <a:cs typeface="HP001 5H Normal" panose="020B0603050302020204" pitchFamily="34" charset="0"/>
              </a:rPr>
              <a:t> </a:t>
            </a:r>
            <a:r>
              <a:rPr lang="en-US" sz="4688" b="1" kern="1200">
                <a:solidFill>
                  <a:srgbClr val="7030A0"/>
                </a:solidFill>
                <a:latin typeface="HP001 4 hàng" panose="020B0603050302020204" pitchFamily="34" charset="0"/>
                <a:ea typeface="+mn-ea"/>
                <a:cs typeface="HP001 5H Normal" panose="020B0603050302020204" pitchFamily="34" charset="0"/>
              </a:rPr>
              <a:t>(120 </a:t>
            </a:r>
            <a:r>
              <a:rPr lang="en-US" sz="3600" kern="1200">
                <a:solidFill>
                  <a:srgbClr val="7030A0"/>
                </a:solidFill>
                <a:cs typeface="HP001 5H Normal" panose="020B0603050302020204" pitchFamily="34" charset="0"/>
              </a:rPr>
              <a:t>x</a:t>
            </a:r>
            <a:r>
              <a:rPr lang="en-US" sz="4688" b="1" kern="1200">
                <a:solidFill>
                  <a:srgbClr val="7030A0"/>
                </a:solidFill>
                <a:latin typeface="HP001 4 hàng" panose="020B0603050302020204" pitchFamily="34" charset="0"/>
                <a:ea typeface="+mn-ea"/>
                <a:cs typeface="HP001 5H Normal" panose="020B0603050302020204" pitchFamily="34" charset="0"/>
              </a:rPr>
              <a:t> 3) = </a:t>
            </a:r>
            <a:r>
              <a:rPr lang="en-US" sz="4688" b="1" kern="1200">
                <a:solidFill>
                  <a:srgbClr val="7030A0"/>
                </a:solidFill>
                <a:latin typeface="HP001 4 hàng" panose="020B0603050302020204" pitchFamily="34" charset="0"/>
                <a:cs typeface="HP001 5H Normal" panose="020B0603050302020204" pitchFamily="34" charset="0"/>
              </a:rPr>
              <a:t>480 (kg)</a:t>
            </a:r>
            <a:endParaRPr lang="en-US" sz="4688" b="1" kern="120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id="{EFCE61B4-597D-6A77-CF1C-425FA5B19461}"/>
              </a:ext>
            </a:extLst>
          </p:cNvPr>
          <p:cNvSpPr txBox="1"/>
          <p:nvPr/>
        </p:nvSpPr>
        <p:spPr>
          <a:xfrm>
            <a:off x="3755131" y="3278772"/>
            <a:ext cx="7695733"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Đáp số: </a:t>
            </a:r>
            <a:r>
              <a:rPr lang="en-US" sz="4688" b="1" kern="1200">
                <a:solidFill>
                  <a:srgbClr val="7030A0"/>
                </a:solidFill>
                <a:latin typeface="HP001 4 hàng" panose="020B0603050302020204" pitchFamily="34" charset="0"/>
                <a:cs typeface="HP001 5H Normal" panose="020B0603050302020204" pitchFamily="34" charset="0"/>
              </a:rPr>
              <a:t>480 kg</a:t>
            </a:r>
            <a:r>
              <a:rPr lang="en-US" sz="4688" b="1" kern="1200">
                <a:solidFill>
                  <a:srgbClr val="7030A0"/>
                </a:solidFill>
                <a:latin typeface="HP001 4 hàng" panose="020B0603050302020204" pitchFamily="34" charset="0"/>
                <a:ea typeface="+mn-ea"/>
                <a:cs typeface="HP001 5H Normal" panose="020B0603050302020204" pitchFamily="34" charset="0"/>
              </a:rPr>
              <a:t>.</a:t>
            </a:r>
          </a:p>
        </p:txBody>
      </p:sp>
    </p:spTree>
    <p:extLst>
      <p:ext uri="{BB962C8B-B14F-4D97-AF65-F5344CB8AC3E}">
        <p14:creationId xmlns:p14="http://schemas.microsoft.com/office/powerpoint/2010/main" val="39821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theme/theme1.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3270</TotalTime>
  <Words>374</Words>
  <Application>Microsoft Office PowerPoint</Application>
  <PresentationFormat>Custom</PresentationFormat>
  <Paragraphs>94</Paragraphs>
  <Slides>10</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Karla</vt:lpstr>
      <vt:lpstr>SimSun</vt:lpstr>
      <vt:lpstr>Arial</vt:lpstr>
      <vt:lpstr>Hind</vt:lpstr>
      <vt:lpstr>Times New Roman</vt:lpstr>
      <vt:lpstr>HP001 5H Normal</vt:lpstr>
      <vt:lpstr>Varela Round</vt:lpstr>
      <vt:lpstr>Laila</vt:lpstr>
      <vt:lpstr>SVN-Billo</vt:lpstr>
      <vt:lpstr>HP001 4 hàng</vt:lpstr>
      <vt:lpstr>Calibri</vt:lpstr>
      <vt:lpstr>Happy Indian Independence Day! by Slidesgo</vt:lpstr>
      <vt:lpstr>Tuần 16</vt:lpstr>
      <vt:lpstr>Trang 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Tập làm việc nhà, việc trường</dc:title>
  <dc:creator>Kim Lien</dc:creator>
  <cp:lastModifiedBy>Asus</cp:lastModifiedBy>
  <cp:revision>235</cp:revision>
  <dcterms:modified xsi:type="dcterms:W3CDTF">2025-01-03T07:29:31Z</dcterms:modified>
</cp:coreProperties>
</file>