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59" r:id="rId4"/>
    <p:sldId id="260" r:id="rId5"/>
    <p:sldId id="261" r:id="rId6"/>
    <p:sldId id="280" r:id="rId7"/>
    <p:sldId id="263" r:id="rId8"/>
    <p:sldId id="265" r:id="rId9"/>
    <p:sldId id="281" r:id="rId10"/>
    <p:sldId id="266" r:id="rId11"/>
    <p:sldId id="277" r:id="rId12"/>
    <p:sldId id="276" r:id="rId13"/>
    <p:sldId id="269" r:id="rId14"/>
    <p:sldId id="270" r:id="rId15"/>
    <p:sldId id="28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FF99FF"/>
    <a:srgbClr val="FFFF99"/>
    <a:srgbClr val="FF0000"/>
    <a:srgbClr val="FF00F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75BF8-D5B7-4E7A-BA3A-90E0DEFB9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A3FC5-4228-4213-8A0D-0E6438DF41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43307-A3FF-44D0-AB43-B01178C59A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7A1A9-BE9D-48E9-BBC2-40BDB623B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2F25C-47AB-43C7-93FE-42D2B71385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83663-0389-4B6B-9E14-938FB9E460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EC478-88F5-4B07-85FB-3F042F37BB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4722B-F67F-49DF-A3F7-030342C45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5B9AD-8B77-4432-A4A0-B9895F4A1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090A6-5BA4-461E-9051-7553ACF5AB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0C591-9BE9-4E4C-8385-F85FEFFE7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7A7971C-C081-4579-A0BC-D26EC831C2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ITPRO\My%20Documents\Downloads\e97a45f2196635af84ad3cff029f9434.mp3" TargetMode="Externa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204dangohhau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90800" y="914400"/>
            <a:ext cx="4038600" cy="762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  </a:t>
            </a:r>
            <a:r>
              <a:rPr lang="en-US" altLang="en-US" b="1" smtClean="0">
                <a:solidFill>
                  <a:srgbClr val="FF0000"/>
                </a:solidFill>
              </a:rPr>
              <a:t>Tự nhiên – Xã hội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28600" y="2133600"/>
            <a:ext cx="4435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u="sng">
                <a:solidFill>
                  <a:schemeClr val="folHlink"/>
                </a:solidFill>
              </a:rPr>
              <a:t>Kiểm tra bài cũ: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52400" y="3276600"/>
            <a:ext cx="503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1. Hãy nêu địa chỉ nhà em ở.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52400" y="4191000"/>
            <a:ext cx="5770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2. Nêu tên đồ dùng có trong tranh?</a:t>
            </a:r>
          </a:p>
        </p:txBody>
      </p:sp>
      <p:sp>
        <p:nvSpPr>
          <p:cNvPr id="205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  <p:bldP spid="358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457200"/>
            <a:ext cx="40386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  </a:t>
            </a:r>
            <a:r>
              <a:rPr lang="en-US" altLang="en-US" sz="2400" b="1" smtClean="0">
                <a:solidFill>
                  <a:srgbClr val="FF0000"/>
                </a:solidFill>
              </a:rPr>
              <a:t>Tự nhiên – Xã hội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667000" y="91440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u="sng">
                <a:solidFill>
                  <a:schemeClr val="folHlink"/>
                </a:solidFill>
              </a:rPr>
              <a:t>Bài 13</a:t>
            </a:r>
            <a:r>
              <a:rPr lang="en-US" altLang="en-US" sz="2000" b="1">
                <a:solidFill>
                  <a:schemeClr val="folHlink"/>
                </a:solidFill>
              </a:rPr>
              <a:t>: Công việc ở nhà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533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3333FF"/>
                </a:solidFill>
              </a:rPr>
              <a:t>*Quan sát hình và trả lời câu hỏi: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733800" y="2057400"/>
            <a:ext cx="5181600" cy="2286000"/>
            <a:chOff x="2352" y="1296"/>
            <a:chExt cx="3264" cy="1440"/>
          </a:xfrm>
        </p:grpSpPr>
        <p:pic>
          <p:nvPicPr>
            <p:cNvPr id="11278" name="Picture 6" descr="hinh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2" y="1296"/>
              <a:ext cx="3264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9" name="Oval 8"/>
            <p:cNvSpPr>
              <a:spLocks noChangeArrowheads="1"/>
            </p:cNvSpPr>
            <p:nvPr/>
          </p:nvSpPr>
          <p:spPr bwMode="auto">
            <a:xfrm>
              <a:off x="4032" y="2592"/>
              <a:ext cx="192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400" b="1">
                  <a:solidFill>
                    <a:srgbClr val="FF00FF"/>
                  </a:solidFill>
                </a:rPr>
                <a:t>1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810000" y="4419600"/>
            <a:ext cx="5181600" cy="2133600"/>
            <a:chOff x="2400" y="2784"/>
            <a:chExt cx="3264" cy="1344"/>
          </a:xfrm>
        </p:grpSpPr>
        <p:pic>
          <p:nvPicPr>
            <p:cNvPr id="11276" name="Picture 7" descr="hinh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" y="2784"/>
              <a:ext cx="3264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7" name="Oval 10"/>
            <p:cNvSpPr>
              <a:spLocks noChangeArrowheads="1"/>
            </p:cNvSpPr>
            <p:nvPr/>
          </p:nvSpPr>
          <p:spPr bwMode="auto">
            <a:xfrm>
              <a:off x="4080" y="3984"/>
              <a:ext cx="192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400" b="1">
                  <a:solidFill>
                    <a:srgbClr val="FF00FF"/>
                  </a:solidFill>
                </a:rPr>
                <a:t>2</a:t>
              </a:r>
            </a:p>
          </p:txBody>
        </p:sp>
      </p:grp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0" y="19050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1800" b="1">
                <a:solidFill>
                  <a:srgbClr val="FF00FF"/>
                </a:solidFill>
              </a:rPr>
              <a:t> Căn phòng ở hình 1 và hình 2 có điểm gì giống nhau và khác nhau?</a:t>
            </a:r>
          </a:p>
          <a:p>
            <a:pPr eaLnBrk="1" hangingPunct="1">
              <a:buFontTx/>
              <a:buChar char="-"/>
            </a:pPr>
            <a:endParaRPr lang="en-US" altLang="en-US" sz="1800" b="1">
              <a:solidFill>
                <a:srgbClr val="FF00FF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0" y="3581400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800" b="1">
                <a:solidFill>
                  <a:srgbClr val="FF00FF"/>
                </a:solidFill>
              </a:rPr>
              <a:t>- Bạn thích căn phòng nào? Vì sao?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0" y="4800600"/>
            <a:ext cx="3581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800" b="1">
                <a:solidFill>
                  <a:srgbClr val="FF00FF"/>
                </a:solidFill>
              </a:rPr>
              <a:t>- Để có nhà cửa sạch sẽ em phải làm gì để giúp bố mẹ?</a:t>
            </a:r>
          </a:p>
          <a:p>
            <a:pPr eaLnBrk="1" hangingPunct="1"/>
            <a:endParaRPr lang="en-US" altLang="en-US" sz="1800" b="1">
              <a:solidFill>
                <a:srgbClr val="FF00FF"/>
              </a:solidFill>
            </a:endParaRPr>
          </a:p>
          <a:p>
            <a:pPr eaLnBrk="1" hangingPunct="1"/>
            <a:endParaRPr lang="en-US" altLang="en-US" sz="140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0" y="3276600"/>
            <a:ext cx="3962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800" b="1">
                <a:solidFill>
                  <a:srgbClr val="FF00FF"/>
                </a:solidFill>
              </a:rPr>
              <a:t>+ Giống nhau: Cả 2 căn phòng đều là phòng ngủ và đều có các đồ dùng như: Giường, bàn ghế, rèm cửa…</a:t>
            </a:r>
          </a:p>
          <a:p>
            <a:pPr eaLnBrk="1" hangingPunct="1"/>
            <a:r>
              <a:rPr lang="en-US" altLang="en-US" sz="1800" b="1">
                <a:solidFill>
                  <a:srgbClr val="FF00FF"/>
                </a:solidFill>
              </a:rPr>
              <a:t>+ Khác nhau: </a:t>
            </a:r>
          </a:p>
          <a:p>
            <a:pPr eaLnBrk="1" hangingPunct="1"/>
            <a:r>
              <a:rPr lang="en-US" altLang="en-US" sz="1800" b="1">
                <a:solidFill>
                  <a:srgbClr val="FF00FF"/>
                </a:solidFill>
              </a:rPr>
              <a:t>Căn phòng ở hình 1 bừa bộn, lộn xộn, bẩn. Còn căn phòng ở hình 2 gọn gàng, sạch sẽ.</a:t>
            </a:r>
          </a:p>
        </p:txBody>
      </p:sp>
      <p:sp>
        <p:nvSpPr>
          <p:cNvPr id="11275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8" grpId="0"/>
      <p:bldP spid="14348" grpId="1"/>
      <p:bldP spid="14349" grpId="0"/>
      <p:bldP spid="14349" grpId="1"/>
      <p:bldP spid="14349" grpId="2"/>
      <p:bldP spid="14349" grpId="3"/>
      <p:bldP spid="14350" grpId="0"/>
      <p:bldP spid="14350" grpId="1"/>
      <p:bldP spid="14350" grpId="2"/>
      <p:bldP spid="14351" grpId="0"/>
      <p:bldP spid="1435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98453xo1hm9zk3l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4343400" y="6858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>
                <a:solidFill>
                  <a:srgbClr val="FF00FF"/>
                </a:solidFill>
              </a:rPr>
              <a:t>  </a:t>
            </a:r>
            <a:r>
              <a:rPr lang="en-US" altLang="en-US" sz="3200" b="1">
                <a:solidFill>
                  <a:srgbClr val="FF0000"/>
                </a:solidFill>
              </a:rPr>
              <a:t>Tự nhiên – Xã hội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4495800" y="13716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u="sng">
                <a:solidFill>
                  <a:schemeClr val="folHlink"/>
                </a:solidFill>
              </a:rPr>
              <a:t>Bài 13</a:t>
            </a:r>
            <a:r>
              <a:rPr lang="en-US" altLang="en-US" b="1">
                <a:solidFill>
                  <a:schemeClr val="folHlink"/>
                </a:solidFill>
              </a:rPr>
              <a:t>: Công việc ở nhà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295400" y="2667000"/>
            <a:ext cx="51816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u="sng">
                <a:solidFill>
                  <a:srgbClr val="FF00FF"/>
                </a:solidFill>
              </a:rPr>
              <a:t>Kết luận</a:t>
            </a:r>
            <a:r>
              <a:rPr lang="en-US" altLang="en-US" b="1">
                <a:solidFill>
                  <a:srgbClr val="FF00FF"/>
                </a:solidFill>
              </a:rPr>
              <a:t>: </a:t>
            </a:r>
          </a:p>
          <a:p>
            <a:pPr eaLnBrk="1" hangingPunct="1"/>
            <a:endParaRPr lang="en-US" altLang="en-US" sz="2400" b="1">
              <a:solidFill>
                <a:schemeClr val="folHlink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chemeClr val="folHlink"/>
                </a:solidFill>
              </a:rPr>
              <a:t> </a:t>
            </a:r>
            <a:r>
              <a:rPr lang="en-US" altLang="en-US" sz="2400" b="1">
                <a:solidFill>
                  <a:srgbClr val="3333FF"/>
                </a:solidFill>
              </a:rPr>
              <a:t>- Nếu mọi người trong nhà đều quan tâm đến việc dọn dẹp nhà cửa, nhà ở sẽ gọn gàng, sạch sẽ.</a:t>
            </a:r>
          </a:p>
          <a:p>
            <a:pPr eaLnBrk="1" hangingPunct="1"/>
            <a:r>
              <a:rPr lang="en-US" altLang="en-US" sz="2400" b="1">
                <a:solidFill>
                  <a:srgbClr val="3333FF"/>
                </a:solidFill>
              </a:rPr>
              <a:t>- Ngoài giờ học, để có được nhà ở gọn gàng sạch sẽ, mỗi học sinh nên giúp đỡ bố mẹ những công việc tùy theo sức của mình.</a:t>
            </a:r>
            <a:endParaRPr lang="en-US" altLang="en-US" sz="2400">
              <a:solidFill>
                <a:srgbClr val="3333FF"/>
              </a:solidFill>
            </a:endParaRPr>
          </a:p>
        </p:txBody>
      </p:sp>
      <p:sp>
        <p:nvSpPr>
          <p:cNvPr id="1229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298453xo1hm9zk3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448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4191000" y="9144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  </a:t>
            </a:r>
            <a:r>
              <a:rPr lang="en-US" altLang="en-US" sz="3200" b="1">
                <a:solidFill>
                  <a:srgbClr val="FF0000"/>
                </a:solidFill>
              </a:rPr>
              <a:t>Tự nhiên – Xã hội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4191000" y="16764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u="sng">
                <a:solidFill>
                  <a:schemeClr val="folHlink"/>
                </a:solidFill>
              </a:rPr>
              <a:t>Bài 13</a:t>
            </a:r>
            <a:r>
              <a:rPr lang="en-US" altLang="en-US" b="1">
                <a:solidFill>
                  <a:schemeClr val="folHlink"/>
                </a:solidFill>
              </a:rPr>
              <a:t>: Công việc ở nhà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19200" y="2971800"/>
            <a:ext cx="5638800" cy="2743200"/>
            <a:chOff x="768" y="1872"/>
            <a:chExt cx="3552" cy="1728"/>
          </a:xfrm>
        </p:grpSpPr>
        <p:pic>
          <p:nvPicPr>
            <p:cNvPr id="13318" name="Picture 9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1872"/>
              <a:ext cx="302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9" name="Text Box 10"/>
            <p:cNvSpPr txBox="1">
              <a:spLocks noChangeArrowheads="1"/>
            </p:cNvSpPr>
            <p:nvPr/>
          </p:nvSpPr>
          <p:spPr bwMode="auto">
            <a:xfrm rot="-251652">
              <a:off x="768" y="2400"/>
              <a:ext cx="355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3200" b="1">
                  <a:solidFill>
                    <a:srgbClr val="FF00FF"/>
                  </a:solidFill>
                </a:rPr>
                <a:t>Trò chơi: </a:t>
              </a:r>
            </a:p>
            <a:p>
              <a:pPr algn="ctr" eaLnBrk="1" hangingPunct="1"/>
              <a:r>
                <a:rPr lang="en-US" altLang="en-US" sz="3200" b="1">
                  <a:solidFill>
                    <a:srgbClr val="FF00FF"/>
                  </a:solidFill>
                </a:rPr>
                <a:t>Nối nhanh, nối đúng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28600" y="838200"/>
            <a:ext cx="4648200" cy="609600"/>
            <a:chOff x="144" y="528"/>
            <a:chExt cx="2928" cy="384"/>
          </a:xfrm>
        </p:grpSpPr>
        <p:sp>
          <p:nvSpPr>
            <p:cNvPr id="14364" name="Rectangle 4"/>
            <p:cNvSpPr>
              <a:spLocks noChangeArrowheads="1"/>
            </p:cNvSpPr>
            <p:nvPr/>
          </p:nvSpPr>
          <p:spPr bwMode="auto">
            <a:xfrm>
              <a:off x="432" y="528"/>
              <a:ext cx="2640" cy="38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/>
                <a:t>Hằng ngày em làm gì để giúp mẹ?</a:t>
              </a:r>
            </a:p>
          </p:txBody>
        </p:sp>
        <p:sp>
          <p:nvSpPr>
            <p:cNvPr id="14365" name="Oval 16"/>
            <p:cNvSpPr>
              <a:spLocks noChangeArrowheads="1"/>
            </p:cNvSpPr>
            <p:nvPr/>
          </p:nvSpPr>
          <p:spPr bwMode="auto">
            <a:xfrm>
              <a:off x="144" y="576"/>
              <a:ext cx="192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 b="1">
                  <a:solidFill>
                    <a:srgbClr val="FF00FF"/>
                  </a:solidFill>
                </a:rPr>
                <a:t>1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28600" y="2209800"/>
            <a:ext cx="4648200" cy="609600"/>
            <a:chOff x="144" y="1392"/>
            <a:chExt cx="2928" cy="384"/>
          </a:xfrm>
        </p:grpSpPr>
        <p:sp>
          <p:nvSpPr>
            <p:cNvPr id="14362" name="Rectangle 5"/>
            <p:cNvSpPr>
              <a:spLocks noChangeArrowheads="1"/>
            </p:cNvSpPr>
            <p:nvPr/>
          </p:nvSpPr>
          <p:spPr bwMode="auto">
            <a:xfrm>
              <a:off x="432" y="1392"/>
              <a:ext cx="2640" cy="38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/>
                <a:t>Ai giúp em học tập?</a:t>
              </a:r>
            </a:p>
          </p:txBody>
        </p:sp>
        <p:sp>
          <p:nvSpPr>
            <p:cNvPr id="14363" name="Oval 18"/>
            <p:cNvSpPr>
              <a:spLocks noChangeArrowheads="1"/>
            </p:cNvSpPr>
            <p:nvPr/>
          </p:nvSpPr>
          <p:spPr bwMode="auto">
            <a:xfrm>
              <a:off x="144" y="1488"/>
              <a:ext cx="192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>
                  <a:solidFill>
                    <a:srgbClr val="FF00FF"/>
                  </a:solidFill>
                </a:rPr>
                <a:t>2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28600" y="3733800"/>
            <a:ext cx="4572000" cy="685800"/>
            <a:chOff x="144" y="2352"/>
            <a:chExt cx="2880" cy="432"/>
          </a:xfrm>
        </p:grpSpPr>
        <p:sp>
          <p:nvSpPr>
            <p:cNvPr id="14360" name="Rectangle 7"/>
            <p:cNvSpPr>
              <a:spLocks noChangeArrowheads="1"/>
            </p:cNvSpPr>
            <p:nvPr/>
          </p:nvSpPr>
          <p:spPr bwMode="auto">
            <a:xfrm>
              <a:off x="432" y="2352"/>
              <a:ext cx="2592" cy="43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/>
                <a:t>Mọi người trong nhà cần phải</a:t>
              </a:r>
            </a:p>
            <a:p>
              <a:pPr algn="ctr" eaLnBrk="1" hangingPunct="1"/>
              <a:r>
                <a:rPr lang="en-US" altLang="en-US" sz="2000"/>
                <a:t> làm gì?</a:t>
              </a:r>
            </a:p>
          </p:txBody>
        </p:sp>
        <p:sp>
          <p:nvSpPr>
            <p:cNvPr id="14361" name="Oval 20"/>
            <p:cNvSpPr>
              <a:spLocks noChangeArrowheads="1"/>
            </p:cNvSpPr>
            <p:nvPr/>
          </p:nvSpPr>
          <p:spPr bwMode="auto">
            <a:xfrm>
              <a:off x="144" y="2448"/>
              <a:ext cx="192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>
                  <a:solidFill>
                    <a:srgbClr val="FF00FF"/>
                  </a:solidFill>
                </a:rPr>
                <a:t>3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28600" y="5181600"/>
            <a:ext cx="4648200" cy="685800"/>
            <a:chOff x="144" y="3264"/>
            <a:chExt cx="2928" cy="432"/>
          </a:xfrm>
        </p:grpSpPr>
        <p:sp>
          <p:nvSpPr>
            <p:cNvPr id="14358" name="Rectangle 6"/>
            <p:cNvSpPr>
              <a:spLocks noChangeArrowheads="1"/>
            </p:cNvSpPr>
            <p:nvPr/>
          </p:nvSpPr>
          <p:spPr bwMode="auto">
            <a:xfrm>
              <a:off x="432" y="3264"/>
              <a:ext cx="2640" cy="43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/>
                <a:t>Để nhà cửa sạch sẽ, gọn gàng </a:t>
              </a:r>
            </a:p>
            <a:p>
              <a:pPr algn="ctr" eaLnBrk="1" hangingPunct="1"/>
              <a:r>
                <a:rPr lang="en-US" altLang="en-US" sz="2000"/>
                <a:t>mọi người trong nhà phải làm gì?</a:t>
              </a:r>
            </a:p>
          </p:txBody>
        </p:sp>
        <p:sp>
          <p:nvSpPr>
            <p:cNvPr id="14359" name="Oval 22"/>
            <p:cNvSpPr>
              <a:spLocks noChangeArrowheads="1"/>
            </p:cNvSpPr>
            <p:nvPr/>
          </p:nvSpPr>
          <p:spPr bwMode="auto">
            <a:xfrm>
              <a:off x="144" y="3360"/>
              <a:ext cx="192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>
                  <a:solidFill>
                    <a:srgbClr val="FF00FF"/>
                  </a:solidFill>
                </a:rPr>
                <a:t>4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5638800" y="838200"/>
            <a:ext cx="3276600" cy="609600"/>
            <a:chOff x="3552" y="528"/>
            <a:chExt cx="2064" cy="384"/>
          </a:xfrm>
        </p:grpSpPr>
        <p:sp>
          <p:nvSpPr>
            <p:cNvPr id="14356" name="Rectangle 8"/>
            <p:cNvSpPr>
              <a:spLocks noChangeArrowheads="1"/>
            </p:cNvSpPr>
            <p:nvPr/>
          </p:nvSpPr>
          <p:spPr bwMode="auto">
            <a:xfrm>
              <a:off x="3552" y="528"/>
              <a:ext cx="1728" cy="38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/>
                <a:t>Bố, mẹ</a:t>
              </a:r>
            </a:p>
          </p:txBody>
        </p:sp>
        <p:sp>
          <p:nvSpPr>
            <p:cNvPr id="14357" name="Oval 24"/>
            <p:cNvSpPr>
              <a:spLocks noChangeArrowheads="1"/>
            </p:cNvSpPr>
            <p:nvPr/>
          </p:nvSpPr>
          <p:spPr bwMode="auto">
            <a:xfrm>
              <a:off x="5424" y="576"/>
              <a:ext cx="192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>
                  <a:solidFill>
                    <a:srgbClr val="FF00FF"/>
                  </a:solidFill>
                </a:rPr>
                <a:t>a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5638800" y="2133600"/>
            <a:ext cx="3276600" cy="685800"/>
            <a:chOff x="3552" y="1344"/>
            <a:chExt cx="2064" cy="432"/>
          </a:xfrm>
        </p:grpSpPr>
        <p:sp>
          <p:nvSpPr>
            <p:cNvPr id="14354" name="Rectangle 10"/>
            <p:cNvSpPr>
              <a:spLocks noChangeArrowheads="1"/>
            </p:cNvSpPr>
            <p:nvPr/>
          </p:nvSpPr>
          <p:spPr bwMode="auto">
            <a:xfrm>
              <a:off x="3552" y="1344"/>
              <a:ext cx="1728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/>
                <a:t>Rửa chén, quét nhà…</a:t>
              </a:r>
            </a:p>
          </p:txBody>
        </p:sp>
        <p:sp>
          <p:nvSpPr>
            <p:cNvPr id="14355" name="Oval 26"/>
            <p:cNvSpPr>
              <a:spLocks noChangeArrowheads="1"/>
            </p:cNvSpPr>
            <p:nvPr/>
          </p:nvSpPr>
          <p:spPr bwMode="auto">
            <a:xfrm>
              <a:off x="5424" y="1440"/>
              <a:ext cx="192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>
                  <a:solidFill>
                    <a:srgbClr val="FF00FF"/>
                  </a:solidFill>
                </a:rPr>
                <a:t>b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638800" y="3429000"/>
            <a:ext cx="3352800" cy="1143000"/>
            <a:chOff x="3552" y="2160"/>
            <a:chExt cx="2112" cy="720"/>
          </a:xfrm>
        </p:grpSpPr>
        <p:sp>
          <p:nvSpPr>
            <p:cNvPr id="14352" name="Rectangle 12"/>
            <p:cNvSpPr>
              <a:spLocks noChangeArrowheads="1"/>
            </p:cNvSpPr>
            <p:nvPr/>
          </p:nvSpPr>
          <p:spPr bwMode="auto">
            <a:xfrm>
              <a:off x="3552" y="2160"/>
              <a:ext cx="1776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/>
                <a:t>Làm việc tùy theo </a:t>
              </a:r>
            </a:p>
            <a:p>
              <a:pPr algn="ctr" eaLnBrk="1" hangingPunct="1"/>
              <a:r>
                <a:rPr lang="en-US" altLang="en-US" sz="2000"/>
                <a:t>sức của mình</a:t>
              </a:r>
            </a:p>
          </p:txBody>
        </p:sp>
        <p:sp>
          <p:nvSpPr>
            <p:cNvPr id="14353" name="Oval 28"/>
            <p:cNvSpPr>
              <a:spLocks noChangeArrowheads="1"/>
            </p:cNvSpPr>
            <p:nvPr/>
          </p:nvSpPr>
          <p:spPr bwMode="auto">
            <a:xfrm>
              <a:off x="5472" y="2304"/>
              <a:ext cx="192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>
                  <a:solidFill>
                    <a:srgbClr val="FF00FF"/>
                  </a:solidFill>
                </a:rPr>
                <a:t>c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5638800" y="5181600"/>
            <a:ext cx="3352800" cy="685800"/>
            <a:chOff x="3552" y="3264"/>
            <a:chExt cx="2112" cy="432"/>
          </a:xfrm>
        </p:grpSpPr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3552" y="3264"/>
              <a:ext cx="1776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/>
                <a:t>Quan tâm đến việc nhà</a:t>
              </a:r>
            </a:p>
          </p:txBody>
        </p:sp>
        <p:sp>
          <p:nvSpPr>
            <p:cNvPr id="14351" name="Oval 30"/>
            <p:cNvSpPr>
              <a:spLocks noChangeArrowheads="1"/>
            </p:cNvSpPr>
            <p:nvPr/>
          </p:nvSpPr>
          <p:spPr bwMode="auto">
            <a:xfrm>
              <a:off x="5472" y="3360"/>
              <a:ext cx="192" cy="24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600">
                  <a:solidFill>
                    <a:srgbClr val="FF00FF"/>
                  </a:solidFill>
                </a:rPr>
                <a:t>d</a:t>
              </a:r>
            </a:p>
          </p:txBody>
        </p:sp>
      </p:grp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4800600" y="4038600"/>
            <a:ext cx="838200" cy="152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V="1">
            <a:off x="4876800" y="3962400"/>
            <a:ext cx="7620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4876800" y="1143000"/>
            <a:ext cx="762000" cy="1371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V="1">
            <a:off x="4876800" y="1143000"/>
            <a:ext cx="762000" cy="1371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0" grpId="0" animBg="1"/>
      <p:bldP spid="17441" grpId="0" animBg="1"/>
      <p:bldP spid="17442" grpId="0" animBg="1"/>
      <p:bldP spid="174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2" name="e97a45f2196635af84ad3cff029f943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2"/>
          <p:cNvSpPr>
            <a:spLocks noChangeArrowheads="1"/>
          </p:cNvSpPr>
          <p:nvPr/>
        </p:nvSpPr>
        <p:spPr bwMode="auto">
          <a:xfrm>
            <a:off x="2819400" y="10668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  </a:t>
            </a:r>
            <a:r>
              <a:rPr lang="en-US" altLang="en-US" sz="3200" b="1">
                <a:solidFill>
                  <a:srgbClr val="FF0000"/>
                </a:solidFill>
              </a:rPr>
              <a:t>Tự nhiên – Xã hội</a:t>
            </a:r>
          </a:p>
        </p:txBody>
      </p:sp>
      <p:sp>
        <p:nvSpPr>
          <p:cNvPr id="15364" name="Text Box 23"/>
          <p:cNvSpPr txBox="1">
            <a:spLocks noChangeArrowheads="1"/>
          </p:cNvSpPr>
          <p:nvPr/>
        </p:nvSpPr>
        <p:spPr bwMode="auto">
          <a:xfrm>
            <a:off x="2819400" y="18288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u="sng">
                <a:solidFill>
                  <a:schemeClr val="folHlink"/>
                </a:solidFill>
              </a:rPr>
              <a:t>Bài 13</a:t>
            </a:r>
            <a:r>
              <a:rPr lang="en-US" altLang="en-US" b="1">
                <a:solidFill>
                  <a:schemeClr val="folHlink"/>
                </a:solidFill>
              </a:rPr>
              <a:t>: Công việc ở nhà</a:t>
            </a:r>
          </a:p>
        </p:txBody>
      </p:sp>
      <p:pic>
        <p:nvPicPr>
          <p:cNvPr id="15365" name="Picture 24" descr="l1308b5b15dviw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114800"/>
            <a:ext cx="1828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5" descr="l1308b5b15dviw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1910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11" fill="hold"/>
                                        <p:tgtEl>
                                          <p:spTgt spid="18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5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298453xo1hm9zk3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67200" y="762000"/>
            <a:ext cx="4038600" cy="762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 </a:t>
            </a:r>
            <a:r>
              <a:rPr lang="en-US" altLang="en-US" b="1" smtClean="0">
                <a:solidFill>
                  <a:srgbClr val="FF0000"/>
                </a:solidFill>
              </a:rPr>
              <a:t>Tự nhiên – Xã hội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343400" y="15240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u="sng">
                <a:solidFill>
                  <a:schemeClr val="folHlink"/>
                </a:solidFill>
              </a:rPr>
              <a:t>Bài 13</a:t>
            </a:r>
            <a:r>
              <a:rPr lang="en-US" altLang="en-US" b="1">
                <a:solidFill>
                  <a:schemeClr val="folHlink"/>
                </a:solidFill>
              </a:rPr>
              <a:t>: Công việc ở nhà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752600" y="3200400"/>
            <a:ext cx="3733800" cy="2517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b="1" u="sng">
                <a:solidFill>
                  <a:srgbClr val="FF00FF"/>
                </a:solidFill>
              </a:rPr>
              <a:t>Dặn dò: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en-US" altLang="en-US" sz="2400" b="1">
                <a:solidFill>
                  <a:schemeClr val="folHlink"/>
                </a:solidFill>
              </a:rPr>
              <a:t>Về nhà tự sắp xếp, trang trí góc học tập của em.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en-US" altLang="en-US" sz="2400" b="1">
                <a:solidFill>
                  <a:schemeClr val="folHlink"/>
                </a:solidFill>
              </a:rPr>
              <a:t>Chuẩn bị bài: An toàn khi ở nhà</a:t>
            </a:r>
          </a:p>
        </p:txBody>
      </p:sp>
      <p:sp>
        <p:nvSpPr>
          <p:cNvPr id="1639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914400"/>
            <a:ext cx="40386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 </a:t>
            </a:r>
            <a:r>
              <a:rPr lang="en-US" altLang="en-US" b="1" smtClean="0">
                <a:solidFill>
                  <a:srgbClr val="FF0000"/>
                </a:solidFill>
              </a:rPr>
              <a:t>Tự nhiên – Xã hội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4435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u="sng">
                <a:solidFill>
                  <a:schemeClr val="folHlink"/>
                </a:solidFill>
              </a:rPr>
              <a:t>Kiểm tra bài cũ:</a:t>
            </a:r>
          </a:p>
        </p:txBody>
      </p:sp>
      <p:pic>
        <p:nvPicPr>
          <p:cNvPr id="5127" name="Picture 7" descr="Dong 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86200"/>
            <a:ext cx="16764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Tivi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1148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Tiv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200400"/>
            <a:ext cx="2057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04800" y="6172200"/>
            <a:ext cx="1524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 b="1">
                <a:solidFill>
                  <a:srgbClr val="FF00FF"/>
                </a:solidFill>
              </a:rPr>
              <a:t>Đồng hồ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657600" y="6172200"/>
            <a:ext cx="1295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 b="1">
                <a:solidFill>
                  <a:srgbClr val="FF00FF"/>
                </a:solidFill>
              </a:rPr>
              <a:t>Quạt điện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934200" y="6172200"/>
            <a:ext cx="13716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 b="1">
                <a:solidFill>
                  <a:srgbClr val="FF00FF"/>
                </a:solidFill>
              </a:rPr>
              <a:t>Ti vi</a:t>
            </a:r>
          </a:p>
        </p:txBody>
      </p:sp>
      <p:sp>
        <p:nvSpPr>
          <p:cNvPr id="3082" name="Text Box 16"/>
          <p:cNvSpPr txBox="1">
            <a:spLocks noChangeArrowheads="1"/>
          </p:cNvSpPr>
          <p:nvPr/>
        </p:nvSpPr>
        <p:spPr bwMode="auto">
          <a:xfrm>
            <a:off x="1219200" y="2592388"/>
            <a:ext cx="703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(?) Nêu tên các đồ dùng có trong tranh?</a:t>
            </a:r>
          </a:p>
        </p:txBody>
      </p:sp>
      <p:sp>
        <p:nvSpPr>
          <p:cNvPr id="308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2" grpId="0" animBg="1"/>
      <p:bldP spid="51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914400"/>
            <a:ext cx="40386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  </a:t>
            </a:r>
            <a:r>
              <a:rPr lang="en-US" altLang="en-US" b="1" smtClean="0">
                <a:solidFill>
                  <a:srgbClr val="FF0000"/>
                </a:solidFill>
              </a:rPr>
              <a:t>Tự nhiên – Xã hội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4435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u="sng">
                <a:solidFill>
                  <a:schemeClr val="folHlink"/>
                </a:solidFill>
              </a:rPr>
              <a:t>Kiểm tra bài cũ: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33400" y="6172200"/>
            <a:ext cx="1524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 b="1">
                <a:solidFill>
                  <a:srgbClr val="FF00FF"/>
                </a:solidFill>
              </a:rPr>
              <a:t>Máy giặt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429000" y="6172200"/>
            <a:ext cx="1295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 b="1">
                <a:solidFill>
                  <a:srgbClr val="FF00FF"/>
                </a:solidFill>
              </a:rPr>
              <a:t>Xoong nồi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934200" y="6172200"/>
            <a:ext cx="13716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 b="1">
                <a:solidFill>
                  <a:srgbClr val="FF00FF"/>
                </a:solidFill>
              </a:rPr>
              <a:t>Bàn ghế</a:t>
            </a: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1219200" y="2592388"/>
            <a:ext cx="703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(?) Nêu tên các đồ dùng có trong tranh?</a:t>
            </a:r>
          </a:p>
        </p:txBody>
      </p:sp>
      <p:pic>
        <p:nvPicPr>
          <p:cNvPr id="6156" name="Picture 12" descr="media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3733800"/>
            <a:ext cx="24384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1092009_74436_bo ban ghe nha hang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6576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h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8100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6"/>
          <p:cNvSpPr>
            <a:spLocks noChangeArrowheads="1"/>
          </p:cNvSpPr>
          <p:nvPr/>
        </p:nvSpPr>
        <p:spPr bwMode="auto">
          <a:xfrm>
            <a:off x="2286000" y="32004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  </a:t>
            </a:r>
            <a:r>
              <a:rPr lang="en-US" altLang="en-US" sz="3200" b="1">
                <a:solidFill>
                  <a:srgbClr val="FF0000"/>
                </a:solidFill>
              </a:rPr>
              <a:t>Tự nhiên – Xã hội</a:t>
            </a:r>
          </a:p>
        </p:txBody>
      </p:sp>
      <p:sp>
        <p:nvSpPr>
          <p:cNvPr id="5124" name="Text Box 17"/>
          <p:cNvSpPr txBox="1">
            <a:spLocks noChangeArrowheads="1"/>
          </p:cNvSpPr>
          <p:nvPr/>
        </p:nvSpPr>
        <p:spPr bwMode="auto">
          <a:xfrm>
            <a:off x="2133600" y="4343400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 u="sng">
                <a:solidFill>
                  <a:srgbClr val="FF00FF"/>
                </a:solidFill>
              </a:rPr>
              <a:t>Bài 13</a:t>
            </a:r>
            <a:r>
              <a:rPr lang="en-US" altLang="en-US" sz="4000" b="1">
                <a:solidFill>
                  <a:srgbClr val="FF00FF"/>
                </a:solidFill>
              </a:rPr>
              <a:t>: Công việc ở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>
            <a:spLocks noChangeArrowheads="1"/>
          </p:cNvSpPr>
          <p:nvPr>
            <p:ph type="title"/>
          </p:nvPr>
        </p:nvSpPr>
        <p:spPr>
          <a:xfrm>
            <a:off x="609600" y="152400"/>
            <a:ext cx="8229600" cy="838200"/>
          </a:xfrm>
          <a:noFill/>
        </p:spPr>
        <p:txBody>
          <a:bodyPr/>
          <a:lstStyle/>
          <a:p>
            <a:pPr algn="l" eaLnBrk="1" hangingPunct="1"/>
            <a:r>
              <a:rPr lang="en-US" altLang="en-US" sz="4000" b="1" smtClean="0">
                <a:solidFill>
                  <a:srgbClr val="FF00FF"/>
                </a:solidFill>
              </a:rPr>
              <a:t>    *</a:t>
            </a:r>
            <a:r>
              <a:rPr lang="en-US" altLang="en-US" sz="2400" b="1" smtClean="0">
                <a:solidFill>
                  <a:srgbClr val="FF00FF"/>
                </a:solidFill>
              </a:rPr>
              <a:t>Quan sát hình trong SGK và cho biết những người trong hình đang làm gì? Tác dụng của những việc làm đó?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2400" y="1295400"/>
            <a:ext cx="4114800" cy="2514600"/>
            <a:chOff x="96" y="672"/>
            <a:chExt cx="2592" cy="1728"/>
          </a:xfrm>
        </p:grpSpPr>
        <p:pic>
          <p:nvPicPr>
            <p:cNvPr id="6157" name="Picture 5" descr="hinh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672"/>
              <a:ext cx="2592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8" name="Oval 9"/>
            <p:cNvSpPr>
              <a:spLocks noChangeArrowheads="1"/>
            </p:cNvSpPr>
            <p:nvPr/>
          </p:nvSpPr>
          <p:spPr bwMode="auto">
            <a:xfrm>
              <a:off x="1200" y="2208"/>
              <a:ext cx="192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 b="1">
                  <a:solidFill>
                    <a:srgbClr val="FF00FF"/>
                  </a:solidFill>
                </a:rPr>
                <a:t>1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24400" y="1295400"/>
            <a:ext cx="3886200" cy="2438400"/>
            <a:chOff x="2976" y="768"/>
            <a:chExt cx="2448" cy="1536"/>
          </a:xfrm>
        </p:grpSpPr>
        <p:pic>
          <p:nvPicPr>
            <p:cNvPr id="6155" name="Picture 6" descr="hinh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768"/>
              <a:ext cx="2448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4176" y="2112"/>
              <a:ext cx="192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 b="1">
                  <a:solidFill>
                    <a:srgbClr val="FF00FF"/>
                  </a:solidFill>
                </a:rPr>
                <a:t>2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3886200"/>
            <a:ext cx="4114800" cy="2514600"/>
            <a:chOff x="96" y="2448"/>
            <a:chExt cx="2448" cy="1584"/>
          </a:xfrm>
        </p:grpSpPr>
        <p:pic>
          <p:nvPicPr>
            <p:cNvPr id="6153" name="Picture 7" descr="hinh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2448"/>
              <a:ext cx="244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4" name="Oval 15"/>
            <p:cNvSpPr>
              <a:spLocks noChangeArrowheads="1"/>
            </p:cNvSpPr>
            <p:nvPr/>
          </p:nvSpPr>
          <p:spPr bwMode="auto">
            <a:xfrm>
              <a:off x="1104" y="3840"/>
              <a:ext cx="192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 b="1">
                  <a:solidFill>
                    <a:srgbClr val="FF00FF"/>
                  </a:solidFill>
                </a:rPr>
                <a:t>3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648200" y="3886200"/>
            <a:ext cx="4038600" cy="2438400"/>
            <a:chOff x="2928" y="2448"/>
            <a:chExt cx="2544" cy="1536"/>
          </a:xfrm>
        </p:grpSpPr>
        <p:pic>
          <p:nvPicPr>
            <p:cNvPr id="6151" name="Picture 8" descr="hinh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8" y="2448"/>
              <a:ext cx="2544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Oval 18"/>
            <p:cNvSpPr>
              <a:spLocks noChangeArrowheads="1"/>
            </p:cNvSpPr>
            <p:nvPr/>
          </p:nvSpPr>
          <p:spPr bwMode="auto">
            <a:xfrm>
              <a:off x="4224" y="3792"/>
              <a:ext cx="192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 b="1">
                  <a:solidFill>
                    <a:srgbClr val="FF00FF"/>
                  </a:solidFill>
                </a:rPr>
                <a:t>4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298453xo1hm9zk3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95800" y="685800"/>
            <a:ext cx="4038600" cy="762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  </a:t>
            </a:r>
            <a:r>
              <a:rPr lang="en-US" altLang="en-US" b="1" smtClean="0">
                <a:solidFill>
                  <a:srgbClr val="FF0000"/>
                </a:solidFill>
              </a:rPr>
              <a:t>Tự nhiên – Xã hội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4648200" y="13716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u="sng">
                <a:solidFill>
                  <a:schemeClr val="folHlink"/>
                </a:solidFill>
              </a:rPr>
              <a:t>Bài 13</a:t>
            </a:r>
            <a:r>
              <a:rPr lang="en-US" altLang="en-US" b="1">
                <a:solidFill>
                  <a:schemeClr val="folHlink"/>
                </a:solidFill>
              </a:rPr>
              <a:t>: Công việc ở nhà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752600" y="2819400"/>
            <a:ext cx="54102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u="sng">
                <a:solidFill>
                  <a:srgbClr val="FF00FF"/>
                </a:solidFill>
              </a:rPr>
              <a:t>Kết luận</a:t>
            </a:r>
            <a:r>
              <a:rPr lang="en-US" altLang="en-US" b="1">
                <a:solidFill>
                  <a:srgbClr val="FF00FF"/>
                </a:solidFill>
              </a:rPr>
              <a:t>: </a:t>
            </a:r>
          </a:p>
          <a:p>
            <a:pPr eaLnBrk="1" hangingPunct="1"/>
            <a:endParaRPr lang="en-US" altLang="en-US" b="1">
              <a:solidFill>
                <a:schemeClr val="folHlink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chemeClr val="folHlink"/>
                </a:solidFill>
              </a:rPr>
              <a:t>Làm công việc ở nhà vừa giúp cho nhà cửa sạch sẽ, gọn gàng vừa thể hiện sự quan tâm, gắn bó của những người thân trong gia đình</a:t>
            </a:r>
            <a:r>
              <a:rPr lang="en-US" altLang="en-US" sz="1800"/>
              <a:t>.</a:t>
            </a:r>
          </a:p>
        </p:txBody>
      </p:sp>
      <p:sp>
        <p:nvSpPr>
          <p:cNvPr id="717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838200"/>
            <a:ext cx="40386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 </a:t>
            </a:r>
            <a:r>
              <a:rPr lang="en-US" altLang="en-US" b="1" smtClean="0">
                <a:solidFill>
                  <a:srgbClr val="FF0000"/>
                </a:solidFill>
              </a:rPr>
              <a:t>Tự nhiên – Xã hội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667000" y="15240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u="sng">
                <a:solidFill>
                  <a:schemeClr val="folHlink"/>
                </a:solidFill>
              </a:rPr>
              <a:t>Bài 13</a:t>
            </a:r>
            <a:r>
              <a:rPr lang="en-US" altLang="en-US" b="1">
                <a:solidFill>
                  <a:schemeClr val="folHlink"/>
                </a:solidFill>
              </a:rPr>
              <a:t>: Công việc ở nhà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22860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u="sng">
                <a:solidFill>
                  <a:srgbClr val="FF00FF"/>
                </a:solidFill>
              </a:rPr>
              <a:t>Thảo luận nhóm 2:</a:t>
            </a:r>
            <a:endParaRPr lang="en-US" altLang="en-US" b="1" u="sng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52400" y="28956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chemeClr val="folHlink"/>
                </a:solidFill>
              </a:rPr>
              <a:t>    - Kể cho nhau nghe về công việc ở nhà của mọi người trong gia đình mình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9600" y="3886200"/>
            <a:ext cx="34750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FF"/>
                </a:solidFill>
              </a:rPr>
              <a:t>+ Ai đi chợ?</a:t>
            </a:r>
          </a:p>
          <a:p>
            <a:pPr eaLnBrk="1" hangingPunct="1"/>
            <a:r>
              <a:rPr lang="en-US" altLang="en-US" sz="2400" b="1">
                <a:solidFill>
                  <a:srgbClr val="FF00FF"/>
                </a:solidFill>
              </a:rPr>
              <a:t>+ Ai giúp bạn học tập?</a:t>
            </a:r>
          </a:p>
          <a:p>
            <a:pPr eaLnBrk="1" hangingPunct="1"/>
            <a:r>
              <a:rPr lang="en-US" altLang="en-US" sz="2400" b="1">
                <a:solidFill>
                  <a:srgbClr val="FF00FF"/>
                </a:solidFill>
              </a:rPr>
              <a:t>+ Ai nấu cơm?</a:t>
            </a:r>
          </a:p>
          <a:p>
            <a:pPr eaLnBrk="1" hangingPunct="1"/>
            <a:r>
              <a:rPr lang="en-US" altLang="en-US" sz="2400" b="1">
                <a:solidFill>
                  <a:srgbClr val="FF00FF"/>
                </a:solidFill>
              </a:rPr>
              <a:t>+ …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6246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chemeClr val="folHlink"/>
                </a:solidFill>
              </a:rPr>
              <a:t>- Ở nhà, bạn đã làm gì để giúp đỡ bố mẹ?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65813" y="3352800"/>
            <a:ext cx="3278187" cy="3275013"/>
            <a:chOff x="1776" y="1296"/>
            <a:chExt cx="2065" cy="2063"/>
          </a:xfrm>
        </p:grpSpPr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3456" y="1968"/>
              <a:ext cx="3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600" b="1">
                  <a:solidFill>
                    <a:srgbClr val="006600"/>
                  </a:solidFill>
                </a:rPr>
                <a:t>30s</a:t>
              </a:r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1776" y="2016"/>
              <a:ext cx="3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600" b="1">
                  <a:solidFill>
                    <a:srgbClr val="006600"/>
                  </a:solidFill>
                </a:rPr>
                <a:t>90s</a:t>
              </a: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2592" y="1296"/>
              <a:ext cx="5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600" b="1">
                  <a:solidFill>
                    <a:srgbClr val="006600"/>
                  </a:solidFill>
                </a:rPr>
                <a:t>120s</a:t>
              </a:r>
            </a:p>
          </p:txBody>
        </p:sp>
        <p:grpSp>
          <p:nvGrpSpPr>
            <p:cNvPr id="8208" name="Group 16"/>
            <p:cNvGrpSpPr>
              <a:grpSpLocks/>
            </p:cNvGrpSpPr>
            <p:nvPr/>
          </p:nvGrpSpPr>
          <p:grpSpPr bwMode="auto">
            <a:xfrm>
              <a:off x="2110" y="1488"/>
              <a:ext cx="1343" cy="1871"/>
              <a:chOff x="2110" y="1488"/>
              <a:chExt cx="1343" cy="1871"/>
            </a:xfrm>
          </p:grpSpPr>
          <p:sp>
            <p:nvSpPr>
              <p:cNvPr id="8210" name="Oval 17"/>
              <p:cNvSpPr>
                <a:spLocks noChangeAspect="1" noChangeArrowheads="1"/>
              </p:cNvSpPr>
              <p:nvPr/>
            </p:nvSpPr>
            <p:spPr bwMode="auto">
              <a:xfrm>
                <a:off x="2160" y="1536"/>
                <a:ext cx="1248" cy="120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8211" name="Oval 18"/>
              <p:cNvSpPr>
                <a:spLocks noChangeAspect="1" noChangeArrowheads="1"/>
              </p:cNvSpPr>
              <p:nvPr/>
            </p:nvSpPr>
            <p:spPr bwMode="auto">
              <a:xfrm rot="-132654">
                <a:off x="2736" y="1488"/>
                <a:ext cx="93" cy="8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8212" name="Oval 19"/>
              <p:cNvSpPr>
                <a:spLocks noChangeAspect="1" noChangeArrowheads="1"/>
              </p:cNvSpPr>
              <p:nvPr/>
            </p:nvSpPr>
            <p:spPr bwMode="auto">
              <a:xfrm rot="-132654">
                <a:off x="2736" y="2688"/>
                <a:ext cx="93" cy="8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8213" name="Oval 20"/>
              <p:cNvSpPr>
                <a:spLocks noChangeAspect="1" noChangeArrowheads="1"/>
              </p:cNvSpPr>
              <p:nvPr/>
            </p:nvSpPr>
            <p:spPr bwMode="auto">
              <a:xfrm rot="-132654">
                <a:off x="3360" y="2021"/>
                <a:ext cx="93" cy="8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8214" name="Oval 21"/>
              <p:cNvSpPr>
                <a:spLocks noChangeAspect="1" noChangeArrowheads="1"/>
              </p:cNvSpPr>
              <p:nvPr/>
            </p:nvSpPr>
            <p:spPr bwMode="auto">
              <a:xfrm rot="-132654">
                <a:off x="2110" y="2070"/>
                <a:ext cx="93" cy="8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11286" name="Oval 22"/>
              <p:cNvSpPr>
                <a:spLocks noChangeArrowheads="1"/>
              </p:cNvSpPr>
              <p:nvPr/>
            </p:nvSpPr>
            <p:spPr bwMode="auto">
              <a:xfrm>
                <a:off x="2544" y="3120"/>
                <a:ext cx="585" cy="239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50000">
                    <a:schemeClr val="bg1"/>
                  </a:gs>
                  <a:gs pos="100000">
                    <a:srgbClr val="CC66FF"/>
                  </a:gs>
                </a:gsLst>
                <a:lin ang="5400000" scaled="1"/>
              </a:gradFill>
              <a:ln w="28575">
                <a:solidFill>
                  <a:srgbClr val="66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0000"/>
                    </a:solidFill>
                    <a:latin typeface="Arial"/>
                  </a:rPr>
                  <a:t>Bắt đầu</a:t>
                </a:r>
              </a:p>
            </p:txBody>
          </p:sp>
        </p:grpSp>
        <p:sp>
          <p:nvSpPr>
            <p:cNvPr id="8209" name="Text Box 23"/>
            <p:cNvSpPr txBox="1">
              <a:spLocks noChangeArrowheads="1"/>
            </p:cNvSpPr>
            <p:nvPr/>
          </p:nvSpPr>
          <p:spPr bwMode="auto">
            <a:xfrm>
              <a:off x="2640" y="2784"/>
              <a:ext cx="3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600" b="1">
                  <a:solidFill>
                    <a:srgbClr val="006600"/>
                  </a:solidFill>
                </a:rPr>
                <a:t>60s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467600" y="3733800"/>
            <a:ext cx="77788" cy="1252538"/>
            <a:chOff x="2784" y="1728"/>
            <a:chExt cx="0" cy="789"/>
          </a:xfrm>
        </p:grpSpPr>
        <p:sp>
          <p:nvSpPr>
            <p:cNvPr id="8203" name="Line 25"/>
            <p:cNvSpPr>
              <a:spLocks noChangeAspect="1" noChangeShapeType="1"/>
            </p:cNvSpPr>
            <p:nvPr/>
          </p:nvSpPr>
          <p:spPr bwMode="auto">
            <a:xfrm flipV="1">
              <a:off x="2784" y="2120"/>
              <a:ext cx="0" cy="39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26"/>
            <p:cNvSpPr>
              <a:spLocks noChangeAspect="1" noChangeShapeType="1"/>
            </p:cNvSpPr>
            <p:nvPr/>
          </p:nvSpPr>
          <p:spPr bwMode="auto">
            <a:xfrm flipV="1">
              <a:off x="2784" y="1728"/>
              <a:ext cx="0" cy="39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2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838200"/>
            <a:ext cx="4114800" cy="26670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219" name="Picture 6" descr="img0463vj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733800"/>
            <a:ext cx="4038600" cy="25908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220" name="Picture 7" descr="quan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38200"/>
            <a:ext cx="4114800" cy="26670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221" name="Picture 8" descr="nhieu-hanh-dong-do-hoi-nhung-nam-gioi-cho-la-lang-man-1-VinaT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733800"/>
            <a:ext cx="4114800" cy="26670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298453xo1hm9zk3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4724400" y="914400"/>
            <a:ext cx="3762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>
                <a:solidFill>
                  <a:srgbClr val="FF0000"/>
                </a:solidFill>
              </a:rPr>
              <a:t>  </a:t>
            </a:r>
            <a:r>
              <a:rPr lang="en-US" altLang="en-US" b="1">
                <a:solidFill>
                  <a:srgbClr val="FF0000"/>
                </a:solidFill>
              </a:rPr>
              <a:t>Tự nhiên – Xã hội</a:t>
            </a: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4724400" y="1600200"/>
            <a:ext cx="3975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u="sng">
                <a:solidFill>
                  <a:srgbClr val="3333FF"/>
                </a:solidFill>
              </a:rPr>
              <a:t>Bài 13</a:t>
            </a:r>
            <a:r>
              <a:rPr lang="en-US" altLang="en-US" sz="2400" b="1">
                <a:solidFill>
                  <a:srgbClr val="3333FF"/>
                </a:solidFill>
              </a:rPr>
              <a:t>: Công việc ở nhà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295400" y="3657600"/>
            <a:ext cx="5181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u="sng">
                <a:solidFill>
                  <a:srgbClr val="FF00FF"/>
                </a:solidFill>
              </a:rPr>
              <a:t>Kết luận</a:t>
            </a:r>
            <a:r>
              <a:rPr lang="en-US" altLang="en-US" sz="2400" b="1">
                <a:solidFill>
                  <a:srgbClr val="FF00FF"/>
                </a:solidFill>
              </a:rPr>
              <a:t>: </a:t>
            </a:r>
          </a:p>
          <a:p>
            <a:pPr eaLnBrk="1" hangingPunct="1"/>
            <a:endParaRPr lang="en-US" altLang="en-US" sz="2400" b="1">
              <a:solidFill>
                <a:schemeClr val="folHlink"/>
              </a:solidFill>
            </a:endParaRPr>
          </a:p>
          <a:p>
            <a:pPr eaLnBrk="1" hangingPunct="1"/>
            <a:r>
              <a:rPr lang="en-US" altLang="en-US" sz="2000" b="1">
                <a:solidFill>
                  <a:srgbClr val="3333FF"/>
                </a:solidFill>
              </a:rPr>
              <a:t>    Mọi người trong gia đình đều phải tham gia làm việc nhà tùy theo sức của mình.</a:t>
            </a:r>
            <a:endParaRPr lang="en-US" altLang="en-US" sz="20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629</Words>
  <Application>Microsoft Office PowerPoint</Application>
  <PresentationFormat>On-screen Show (4:3)</PresentationFormat>
  <Paragraphs>94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    *Quan sát hình trong SGK và cho biết những người trong hình đang làm gì? Tác dụng của những việc làm đó?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OEM</dc:creator>
  <cp:lastModifiedBy>CSTeam</cp:lastModifiedBy>
  <cp:revision>19</cp:revision>
  <dcterms:created xsi:type="dcterms:W3CDTF">2011-11-16T12:53:57Z</dcterms:created>
  <dcterms:modified xsi:type="dcterms:W3CDTF">2016-06-29T08:31:46Z</dcterms:modified>
</cp:coreProperties>
</file>