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Lst>
  <p:notesMasterIdLst>
    <p:notesMasterId r:id="rId13"/>
  </p:notesMasterIdLst>
  <p:sldIdLst>
    <p:sldId id="256" r:id="rId2"/>
    <p:sldId id="293" r:id="rId3"/>
    <p:sldId id="262" r:id="rId4"/>
    <p:sldId id="263" r:id="rId5"/>
    <p:sldId id="307" r:id="rId6"/>
    <p:sldId id="308" r:id="rId7"/>
    <p:sldId id="267" r:id="rId8"/>
    <p:sldId id="325" r:id="rId9"/>
    <p:sldId id="314" r:id="rId10"/>
    <p:sldId id="315" r:id="rId11"/>
    <p:sldId id="318"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Lst>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C3F"/>
    <a:srgbClr val="5F0F40"/>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449" autoAdjust="0"/>
  </p:normalViewPr>
  <p:slideViewPr>
    <p:cSldViewPr snapToGrid="0">
      <p:cViewPr varScale="1">
        <p:scale>
          <a:sx n="71" d="100"/>
          <a:sy n="71" d="100"/>
        </p:scale>
        <p:origin x="33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08/01/2025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1/8/2025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 name="9Slide.vn - 2019">
            <a:extLst>
              <a:ext uri="{FF2B5EF4-FFF2-40B4-BE49-F238E27FC236}">
                <a16:creationId xmlns:a16="http://schemas.microsoft.com/office/drawing/2014/main" id="{A2A1BFF9-D0C0-4651-AE08-5EA40F2DA2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1/8/2025</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14" name="Picture 13">
            <a:extLst>
              <a:ext uri="{FF2B5EF4-FFF2-40B4-BE49-F238E27FC236}">
                <a16:creationId xmlns:a16="http://schemas.microsoft.com/office/drawing/2014/main" id="{ACCDB4D6-8885-49E2-941F-4786023E78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0" y="0"/>
            <a:ext cx="12191999" cy="6858000"/>
          </a:xfrm>
          <a:prstGeom prst="rect">
            <a:avLst/>
          </a:prstGeom>
        </p:spPr>
      </p:pic>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pic>
        <p:nvPicPr>
          <p:cNvPr id="10" name="Picture 9">
            <a:extLst>
              <a:ext uri="{FF2B5EF4-FFF2-40B4-BE49-F238E27FC236}">
                <a16:creationId xmlns:a16="http://schemas.microsoft.com/office/drawing/2014/main" id="{92414CDA-AF1B-4E58-97B0-44A99D2BB854}"/>
              </a:ext>
            </a:extLst>
          </p:cNvPr>
          <p:cNvPicPr>
            <a:picLocks noChangeAspect="1"/>
          </p:cNvPicPr>
          <p:nvPr/>
        </p:nvPicPr>
        <p:blipFill>
          <a:blip r:embed="rId6"/>
          <a:stretch>
            <a:fillRect/>
          </a:stretch>
        </p:blipFill>
        <p:spPr>
          <a:xfrm>
            <a:off x="4833926" y="707823"/>
            <a:ext cx="2115495" cy="1201016"/>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39FC34-3C75-48A0-B53B-D05C42F8F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32780" y="2586544"/>
            <a:ext cx="3966029" cy="3966029"/>
          </a:xfrm>
          <a:prstGeom prst="rect">
            <a:avLst/>
          </a:prstGeom>
        </p:spPr>
      </p:pic>
      <p:pic>
        <p:nvPicPr>
          <p:cNvPr id="9" name="Picture 8">
            <a:extLst>
              <a:ext uri="{FF2B5EF4-FFF2-40B4-BE49-F238E27FC236}">
                <a16:creationId xmlns:a16="http://schemas.microsoft.com/office/drawing/2014/main" id="{30CC4FF6-0DDA-4303-BB6E-0AE3C492A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294802" y="2522978"/>
            <a:ext cx="3930675" cy="3708401"/>
          </a:xfrm>
          <a:prstGeom prst="rect">
            <a:avLst/>
          </a:prstGeom>
        </p:spPr>
      </p:pic>
      <p:grpSp>
        <p:nvGrpSpPr>
          <p:cNvPr id="10" name="Group 9">
            <a:extLst>
              <a:ext uri="{FF2B5EF4-FFF2-40B4-BE49-F238E27FC236}">
                <a16:creationId xmlns:a16="http://schemas.microsoft.com/office/drawing/2014/main" id="{C19A1270-6759-41D4-B999-F15551D80707}"/>
              </a:ext>
            </a:extLst>
          </p:cNvPr>
          <p:cNvGrpSpPr/>
          <p:nvPr/>
        </p:nvGrpSpPr>
        <p:grpSpPr>
          <a:xfrm>
            <a:off x="3179005" y="401759"/>
            <a:ext cx="4764992" cy="2728140"/>
            <a:chOff x="270421" y="163779"/>
            <a:chExt cx="4764992" cy="2728140"/>
          </a:xfrm>
        </p:grpSpPr>
        <p:sp>
          <p:nvSpPr>
            <p:cNvPr id="12" name="Rounded Rectangular Callout 9">
              <a:extLst>
                <a:ext uri="{FF2B5EF4-FFF2-40B4-BE49-F238E27FC236}">
                  <a16:creationId xmlns:a16="http://schemas.microsoft.com/office/drawing/2014/main" id="{4D98DA28-C53D-4A06-A1E2-81F4D11A27C0}"/>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14" name="Rectangle 13">
              <a:extLst>
                <a:ext uri="{FF2B5EF4-FFF2-40B4-BE49-F238E27FC236}">
                  <a16:creationId xmlns:a16="http://schemas.microsoft.com/office/drawing/2014/main" id="{20AD2D1E-4EC2-4EDA-A668-65B44A03B4A5}"/>
                </a:ext>
              </a:extLst>
            </p:cNvPr>
            <p:cNvSpPr/>
            <p:nvPr/>
          </p:nvSpPr>
          <p:spPr>
            <a:xfrm flipH="1">
              <a:off x="427535" y="732259"/>
              <a:ext cx="4607878" cy="553998"/>
            </a:xfrm>
            <a:prstGeom prst="rect">
              <a:avLst/>
            </a:prstGeom>
          </p:spPr>
          <p:txBody>
            <a:bodyPr wrap="square">
              <a:spAutoFit/>
            </a:bodyPr>
            <a:lstStyle/>
            <a:p>
              <a:pPr algn="ctr"/>
              <a:r>
                <a:rPr lang="en-US" sz="3000" i="1" dirty="0">
                  <a:solidFill>
                    <a:prstClr val="black"/>
                  </a:solidFill>
                  <a:latin typeface="UTM Avo" panose="02040603050506020204" pitchFamily="18" charset="0"/>
                </a:rPr>
                <a:t>THẢO LUẬN NHÓM 4</a:t>
              </a:r>
              <a:endParaRPr lang="en-GB" sz="3000" i="1" dirty="0">
                <a:solidFill>
                  <a:prstClr val="black"/>
                </a:solidFill>
              </a:endParaRPr>
            </a:p>
          </p:txBody>
        </p:sp>
      </p:grpSp>
      <p:pic>
        <p:nvPicPr>
          <p:cNvPr id="15" name="Picture 14">
            <a:extLst>
              <a:ext uri="{FF2B5EF4-FFF2-40B4-BE49-F238E27FC236}">
                <a16:creationId xmlns:a16="http://schemas.microsoft.com/office/drawing/2014/main" id="{374BD81E-E738-441E-80C9-D5237406CE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6" name="Picture 15">
            <a:extLst>
              <a:ext uri="{FF2B5EF4-FFF2-40B4-BE49-F238E27FC236}">
                <a16:creationId xmlns:a16="http://schemas.microsoft.com/office/drawing/2014/main" id="{938CF577-528E-459C-A02D-8B39E49DC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157541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9757" y="4415337"/>
            <a:ext cx="103436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Đ</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ồng hồ đang chỉ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6</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giờ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10</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phút</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chiều</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bố dặn Na nấu cơm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lúc</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5 giờ 30 phút</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Na chưa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588" y="1836382"/>
            <a:ext cx="3914040" cy="1825792"/>
          </a:xfrm>
          <a:prstGeom prst="rect">
            <a:avLst/>
          </a:prstGeom>
        </p:spPr>
      </p:pic>
      <p:pic>
        <p:nvPicPr>
          <p:cNvPr id="8" name="Picture 7">
            <a:extLst>
              <a:ext uri="{FF2B5EF4-FFF2-40B4-BE49-F238E27FC236}">
                <a16:creationId xmlns:a16="http://schemas.microsoft.com/office/drawing/2014/main" id="{BD45FBA8-359C-489B-81C1-E6EC4865B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77" y="781301"/>
            <a:ext cx="7113935" cy="3550754"/>
          </a:xfrm>
          <a:prstGeom prst="rect">
            <a:avLst/>
          </a:prstGeom>
        </p:spPr>
      </p:pic>
    </p:spTree>
    <p:extLst>
      <p:ext uri="{BB962C8B-B14F-4D97-AF65-F5344CB8AC3E}">
        <p14:creationId xmlns:p14="http://schemas.microsoft.com/office/powerpoint/2010/main" val="163400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1663" y="462993"/>
            <a:ext cx="10912388" cy="584775"/>
          </a:xfrm>
          <a:prstGeom prst="rect">
            <a:avLst/>
          </a:prstGeom>
          <a:noFill/>
        </p:spPr>
        <p:txBody>
          <a:bodyPr wrap="square" rtlCol="0">
            <a:spAutoFit/>
          </a:bodyPr>
          <a:lstStyle/>
          <a:p>
            <a:pPr algn="ctr"/>
            <a:r>
              <a:rPr lang="en-US" sz="3200">
                <a:solidFill>
                  <a:prstClr val="black"/>
                </a:solidFill>
                <a:latin typeface="UTM Avo" panose="02040603050506020204" pitchFamily="18" charset="0"/>
              </a:rPr>
              <a:t>N</a:t>
            </a:r>
            <a:r>
              <a:rPr lang="vi-VN" sz="3200">
                <a:solidFill>
                  <a:prstClr val="black"/>
                </a:solidFill>
                <a:latin typeface="UTM Avo" panose="02040603050506020204" pitchFamily="18" charset="0"/>
              </a:rPr>
              <a:t>hững </a:t>
            </a:r>
            <a:r>
              <a:rPr lang="vi-VN" sz="3200" dirty="0">
                <a:solidFill>
                  <a:prstClr val="black"/>
                </a:solidFill>
                <a:latin typeface="UTM Avo" panose="02040603050506020204" pitchFamily="18" charset="0"/>
              </a:rPr>
              <a:t>nhiệm vụ ở nhà mà Tin đã hoàn thành?</a:t>
            </a:r>
          </a:p>
        </p:txBody>
      </p:sp>
      <p:grpSp>
        <p:nvGrpSpPr>
          <p:cNvPr id="5" name="Group 4">
            <a:extLst>
              <a:ext uri="{FF2B5EF4-FFF2-40B4-BE49-F238E27FC236}">
                <a16:creationId xmlns:a16="http://schemas.microsoft.com/office/drawing/2014/main" id="{703E724C-06FD-4F29-8EC4-A430180D2545}"/>
              </a:ext>
            </a:extLst>
          </p:cNvPr>
          <p:cNvGrpSpPr/>
          <p:nvPr/>
        </p:nvGrpSpPr>
        <p:grpSpPr>
          <a:xfrm>
            <a:off x="456113" y="1186063"/>
            <a:ext cx="2889223" cy="3037191"/>
            <a:chOff x="1035365" y="2594268"/>
            <a:chExt cx="2889223" cy="3037191"/>
          </a:xfrm>
        </p:grpSpPr>
        <p:pic>
          <p:nvPicPr>
            <p:cNvPr id="16" name="Picture 15">
              <a:extLst>
                <a:ext uri="{FF2B5EF4-FFF2-40B4-BE49-F238E27FC236}">
                  <a16:creationId xmlns:a16="http://schemas.microsoft.com/office/drawing/2014/main" id="{904664F5-AF1E-4306-98B6-85306487D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447" r="75021" b="35536"/>
            <a:stretch/>
          </p:blipFill>
          <p:spPr>
            <a:xfrm>
              <a:off x="1360915" y="2660275"/>
              <a:ext cx="2226004" cy="2971184"/>
            </a:xfrm>
            <a:prstGeom prst="rect">
              <a:avLst/>
            </a:prstGeom>
          </p:spPr>
        </p:pic>
        <p:sp>
          <p:nvSpPr>
            <p:cNvPr id="4" name="Oval 3">
              <a:extLst>
                <a:ext uri="{FF2B5EF4-FFF2-40B4-BE49-F238E27FC236}">
                  <a16:creationId xmlns:a16="http://schemas.microsoft.com/office/drawing/2014/main" id="{C691B1D6-6047-4EC4-B6B5-AB7499269B0B}"/>
                </a:ext>
              </a:extLst>
            </p:cNvPr>
            <p:cNvSpPr/>
            <p:nvPr/>
          </p:nvSpPr>
          <p:spPr>
            <a:xfrm>
              <a:off x="1035365" y="2594268"/>
              <a:ext cx="2889223"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01E3117-1963-4F8C-BDA3-32E32C7279C6}"/>
              </a:ext>
            </a:extLst>
          </p:cNvPr>
          <p:cNvGrpSpPr/>
          <p:nvPr/>
        </p:nvGrpSpPr>
        <p:grpSpPr>
          <a:xfrm>
            <a:off x="8108402" y="1493312"/>
            <a:ext cx="3583876" cy="2905177"/>
            <a:chOff x="8964377" y="2456828"/>
            <a:chExt cx="3583876" cy="2905177"/>
          </a:xfrm>
        </p:grpSpPr>
        <p:pic>
          <p:nvPicPr>
            <p:cNvPr id="18" name="Picture 17">
              <a:extLst>
                <a:ext uri="{FF2B5EF4-FFF2-40B4-BE49-F238E27FC236}">
                  <a16:creationId xmlns:a16="http://schemas.microsoft.com/office/drawing/2014/main" id="{C362901A-DD30-4CDE-BE63-652850F646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294" t="33823" r="6913" b="39962"/>
            <a:stretch/>
          </p:blipFill>
          <p:spPr>
            <a:xfrm>
              <a:off x="9151994" y="2783549"/>
              <a:ext cx="3189758" cy="2224333"/>
            </a:xfrm>
            <a:prstGeom prst="rect">
              <a:avLst/>
            </a:prstGeom>
          </p:spPr>
        </p:pic>
        <p:sp>
          <p:nvSpPr>
            <p:cNvPr id="19" name="Oval 18">
              <a:extLst>
                <a:ext uri="{FF2B5EF4-FFF2-40B4-BE49-F238E27FC236}">
                  <a16:creationId xmlns:a16="http://schemas.microsoft.com/office/drawing/2014/main" id="{7D4697BD-0BC8-47AF-9D62-4563CFBDEC0E}"/>
                </a:ext>
              </a:extLst>
            </p:cNvPr>
            <p:cNvSpPr/>
            <p:nvPr/>
          </p:nvSpPr>
          <p:spPr>
            <a:xfrm>
              <a:off x="8964377" y="2456828"/>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6FD65DF-8B8A-4B84-A146-BD8105E148C7}"/>
              </a:ext>
            </a:extLst>
          </p:cNvPr>
          <p:cNvGrpSpPr/>
          <p:nvPr/>
        </p:nvGrpSpPr>
        <p:grpSpPr>
          <a:xfrm>
            <a:off x="4088510" y="2730955"/>
            <a:ext cx="3444652" cy="2812717"/>
            <a:chOff x="7464235" y="1078712"/>
            <a:chExt cx="3658752" cy="2987539"/>
          </a:xfrm>
        </p:grpSpPr>
        <p:pic>
          <p:nvPicPr>
            <p:cNvPr id="17" name="Picture 16">
              <a:extLst>
                <a:ext uri="{FF2B5EF4-FFF2-40B4-BE49-F238E27FC236}">
                  <a16:creationId xmlns:a16="http://schemas.microsoft.com/office/drawing/2014/main" id="{3D7A88F0-A827-47E1-9682-5F0E011C28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99" t="6779" r="37508" b="58204"/>
            <a:stretch/>
          </p:blipFill>
          <p:spPr>
            <a:xfrm>
              <a:off x="7933229" y="1095068"/>
              <a:ext cx="3189758" cy="2971183"/>
            </a:xfrm>
            <a:prstGeom prst="rect">
              <a:avLst/>
            </a:prstGeom>
          </p:spPr>
        </p:pic>
        <p:sp>
          <p:nvSpPr>
            <p:cNvPr id="20" name="Oval 19">
              <a:extLst>
                <a:ext uri="{FF2B5EF4-FFF2-40B4-BE49-F238E27FC236}">
                  <a16:creationId xmlns:a16="http://schemas.microsoft.com/office/drawing/2014/main" id="{6326D43E-1599-4BF5-8BB8-26BAD6CF90D9}"/>
                </a:ext>
              </a:extLst>
            </p:cNvPr>
            <p:cNvSpPr/>
            <p:nvPr/>
          </p:nvSpPr>
          <p:spPr>
            <a:xfrm>
              <a:off x="7464235" y="1078712"/>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2075562" y="5448504"/>
            <a:ext cx="7470548" cy="1191816"/>
          </a:xfrm>
          <a:prstGeom prst="roundRect">
            <a:avLst/>
          </a:prstGeom>
          <a:solidFill>
            <a:schemeClr val="accent4">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dirty="0">
                <a:solidFill>
                  <a:prstClr val="black"/>
                </a:solidFill>
                <a:latin typeface="UTM Avo" panose="02040603050506020204" pitchFamily="18" charset="0"/>
              </a:rPr>
              <a:t>Tin đã rất tích cực hoàn thành nhiệm vụ đó và được bố mẹ khen.</a:t>
            </a:r>
          </a:p>
        </p:txBody>
      </p:sp>
      <p:sp>
        <p:nvSpPr>
          <p:cNvPr id="8" name="Rounded Rectangle 7"/>
          <p:cNvSpPr/>
          <p:nvPr/>
        </p:nvSpPr>
        <p:spPr>
          <a:xfrm>
            <a:off x="3670886" y="1063167"/>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dirty="0" err="1">
                <a:solidFill>
                  <a:prstClr val="black"/>
                </a:solidFill>
                <a:latin typeface="UTM Avo" panose="02040603050506020204" pitchFamily="18" charset="0"/>
              </a:rPr>
              <a:t>Vứt</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rác</a:t>
            </a:r>
            <a:endParaRPr lang="en-GB" sz="3200" dirty="0">
              <a:solidFill>
                <a:prstClr val="black"/>
              </a:solidFill>
              <a:latin typeface="UTM Avo" panose="02040603050506020204" pitchFamily="18" charset="0"/>
            </a:endParaRPr>
          </a:p>
          <a:p>
            <a:pPr algn="ctr"/>
            <a:r>
              <a:rPr lang="en-GB" sz="3200" dirty="0" err="1">
                <a:solidFill>
                  <a:prstClr val="black"/>
                </a:solidFill>
                <a:latin typeface="UTM Avo" panose="02040603050506020204" pitchFamily="18" charset="0"/>
              </a:rPr>
              <a:t>Gấp</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quần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áo</a:t>
            </a:r>
            <a:endParaRPr lang="en-GB" sz="3200" dirty="0">
              <a:solidFill>
                <a:prstClr val="black"/>
              </a:solidFill>
              <a:latin typeface="UTM Avo" panose="02040603050506020204" pitchFamily="18" charset="0"/>
            </a:endParaRPr>
          </a:p>
          <a:p>
            <a:pPr algn="ctr"/>
            <a:r>
              <a:rPr lang="en-GB" sz="3200" dirty="0">
                <a:solidFill>
                  <a:prstClr val="black"/>
                </a:solidFill>
                <a:latin typeface="UTM Avo" panose="02040603050506020204" pitchFamily="18" charset="0"/>
              </a:rPr>
              <a:t>Cho </a:t>
            </a:r>
            <a:r>
              <a:rPr lang="en-GB" sz="3200" dirty="0" err="1">
                <a:solidFill>
                  <a:prstClr val="black"/>
                </a:solidFill>
                <a:latin typeface="UTM Avo" panose="02040603050506020204" pitchFamily="18" charset="0"/>
              </a:rPr>
              <a:t>chó</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ăn</a:t>
            </a:r>
            <a:endParaRPr lang="en-GB" sz="32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14273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363" y="0"/>
            <a:ext cx="8073895" cy="7435177"/>
          </a:xfrm>
          <a:prstGeom prst="rect">
            <a:avLst/>
          </a:prstGeom>
        </p:spPr>
      </p:pic>
      <p:sp>
        <p:nvSpPr>
          <p:cNvPr id="5" name="Rectangle 4"/>
          <p:cNvSpPr/>
          <p:nvPr/>
        </p:nvSpPr>
        <p:spPr>
          <a:xfrm>
            <a:off x="2707657" y="1002323"/>
            <a:ext cx="7043305" cy="2123658"/>
          </a:xfrm>
          <a:prstGeom prst="rect">
            <a:avLst/>
          </a:prstGeom>
        </p:spPr>
        <p:txBody>
          <a:bodyPr wrap="square">
            <a:spAutoFit/>
          </a:bodyPr>
          <a:lstStyle/>
          <a:p>
            <a:pPr algn="ctr"/>
            <a:r>
              <a:rPr lang="vi-VN" sz="4400" dirty="0">
                <a:solidFill>
                  <a:srgbClr val="663300"/>
                </a:solidFill>
                <a:latin typeface="UTM Avo" panose="02040603050506020204" pitchFamily="18" charset="0"/>
                <a:ea typeface="Times New Roman" panose="02020603050405020304" pitchFamily="18" charset="0"/>
              </a:rPr>
              <a:t>Khi hoàn thành tốt nhiệm vụ ở nhà, cảm xúc của em như thế nào?</a:t>
            </a:r>
          </a:p>
        </p:txBody>
      </p:sp>
      <p:sp>
        <p:nvSpPr>
          <p:cNvPr id="4" name="Rectangle: Rounded Corners 3">
            <a:extLst>
              <a:ext uri="{FF2B5EF4-FFF2-40B4-BE49-F238E27FC236}">
                <a16:creationId xmlns:a16="http://schemas.microsoft.com/office/drawing/2014/main" id="{8BC6ECFB-F8FA-403E-8BC3-ECCBA2279877}"/>
              </a:ext>
            </a:extLst>
          </p:cNvPr>
          <p:cNvSpPr/>
          <p:nvPr/>
        </p:nvSpPr>
        <p:spPr>
          <a:xfrm>
            <a:off x="2210079" y="3429000"/>
            <a:ext cx="8056179" cy="227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UTM Avo" panose="02040603050506020204" pitchFamily="18" charset="0"/>
              </a:rPr>
              <a:t>Khi hoàn thành tốt nhiệm vụ ở nhà,em cảm thấy rất vui và tự hào vì có thể giúp đỡ được cho bố mẹ.</a:t>
            </a:r>
            <a:endParaRPr lang="vi-VN" sz="3200" i="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464153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14956" y="705555"/>
            <a:ext cx="9820187" cy="1200329"/>
          </a:xfrm>
          <a:prstGeom prst="rect">
            <a:avLst/>
          </a:prstGeom>
          <a:noFill/>
        </p:spPr>
        <p:txBody>
          <a:bodyPr wrap="square" rtlCol="0">
            <a:spAutoFit/>
          </a:bodyPr>
          <a:lstStyle/>
          <a:p>
            <a:pPr algn="ctr"/>
            <a:r>
              <a:rPr lang="en-GB" sz="3600" dirty="0" err="1">
                <a:latin typeface="UTM Avo" panose="02040603050506020204" pitchFamily="18" charset="0"/>
              </a:rPr>
              <a:t>Bạn</a:t>
            </a:r>
            <a:r>
              <a:rPr lang="en-GB" sz="3600" dirty="0">
                <a:latin typeface="UTM Avo" panose="02040603050506020204" pitchFamily="18" charset="0"/>
              </a:rPr>
              <a:t> </a:t>
            </a:r>
            <a:r>
              <a:rPr lang="en-GB" sz="3600" dirty="0" err="1">
                <a:latin typeface="UTM Avo" panose="02040603050506020204" pitchFamily="18" charset="0"/>
              </a:rPr>
              <a:t>nhỏ</a:t>
            </a:r>
            <a:r>
              <a:rPr lang="en-GB" sz="3600" dirty="0">
                <a:latin typeface="UTM Avo" panose="02040603050506020204" pitchFamily="18" charset="0"/>
              </a:rPr>
              <a:t> </a:t>
            </a:r>
            <a:r>
              <a:rPr lang="en-GB" sz="3600" dirty="0" err="1">
                <a:latin typeface="UTM Avo" panose="02040603050506020204" pitchFamily="18" charset="0"/>
              </a:rPr>
              <a:t>trong</a:t>
            </a:r>
            <a:r>
              <a:rPr lang="en-GB" sz="3600" dirty="0">
                <a:latin typeface="UTM Avo" panose="02040603050506020204" pitchFamily="18" charset="0"/>
              </a:rPr>
              <a:t> </a:t>
            </a:r>
            <a:r>
              <a:rPr lang="en-GB" sz="3600" dirty="0" err="1">
                <a:latin typeface="UTM Avo" panose="02040603050506020204" pitchFamily="18" charset="0"/>
              </a:rPr>
              <a:t>những</a:t>
            </a:r>
            <a:r>
              <a:rPr lang="en-GB" sz="3600" dirty="0">
                <a:latin typeface="UTM Avo" panose="02040603050506020204" pitchFamily="18" charset="0"/>
              </a:rPr>
              <a:t> </a:t>
            </a:r>
            <a:r>
              <a:rPr lang="en-GB" sz="3600" dirty="0" err="1">
                <a:latin typeface="UTM Avo" panose="02040603050506020204" pitchFamily="18" charset="0"/>
              </a:rPr>
              <a:t>tranh</a:t>
            </a:r>
            <a:r>
              <a:rPr lang="en-GB" sz="3600" dirty="0">
                <a:latin typeface="UTM Avo" panose="02040603050506020204" pitchFamily="18" charset="0"/>
              </a:rPr>
              <a:t> </a:t>
            </a:r>
            <a:r>
              <a:rPr lang="en-GB" sz="3600" dirty="0" err="1">
                <a:latin typeface="UTM Avo" panose="02040603050506020204" pitchFamily="18" charset="0"/>
              </a:rPr>
              <a:t>nào</a:t>
            </a:r>
            <a:r>
              <a:rPr lang="en-GB" sz="3600" dirty="0">
                <a:latin typeface="UTM Avo" panose="02040603050506020204" pitchFamily="18" charset="0"/>
              </a:rPr>
              <a:t> </a:t>
            </a:r>
            <a:r>
              <a:rPr lang="en-GB" sz="3600" dirty="0" err="1">
                <a:latin typeface="UTM Avo" panose="02040603050506020204" pitchFamily="18" charset="0"/>
              </a:rPr>
              <a:t>tích</a:t>
            </a:r>
            <a:r>
              <a:rPr lang="en-GB" sz="3600" dirty="0">
                <a:latin typeface="UTM Avo" panose="02040603050506020204" pitchFamily="18" charset="0"/>
              </a:rPr>
              <a:t> </a:t>
            </a:r>
            <a:r>
              <a:rPr lang="en-GB" sz="3600" dirty="0" err="1">
                <a:latin typeface="UTM Avo" panose="02040603050506020204" pitchFamily="18" charset="0"/>
              </a:rPr>
              <a:t>cực</a:t>
            </a:r>
            <a:r>
              <a:rPr lang="en-GB" sz="3600" dirty="0">
                <a:latin typeface="UTM Avo" panose="02040603050506020204" pitchFamily="18" charset="0"/>
              </a:rPr>
              <a:t> </a:t>
            </a:r>
            <a:r>
              <a:rPr lang="en-GB" sz="3600" dirty="0" err="1">
                <a:latin typeface="UTM Avo" panose="02040603050506020204" pitchFamily="18" charset="0"/>
              </a:rPr>
              <a:t>hoàn</a:t>
            </a:r>
            <a:r>
              <a:rPr lang="en-GB" sz="3600" dirty="0">
                <a:latin typeface="UTM Avo" panose="02040603050506020204" pitchFamily="18" charset="0"/>
              </a:rPr>
              <a:t> </a:t>
            </a:r>
            <a:r>
              <a:rPr lang="en-GB" sz="3600" dirty="0" err="1">
                <a:latin typeface="UTM Avo" panose="02040603050506020204" pitchFamily="18" charset="0"/>
              </a:rPr>
              <a:t>thành</a:t>
            </a:r>
            <a:r>
              <a:rPr lang="en-GB" sz="3600" dirty="0">
                <a:latin typeface="UTM Avo" panose="02040603050506020204" pitchFamily="18" charset="0"/>
              </a:rPr>
              <a:t> </a:t>
            </a:r>
            <a:r>
              <a:rPr lang="en-GB" sz="3600" dirty="0" err="1">
                <a:latin typeface="UTM Avo" panose="02040603050506020204" pitchFamily="18" charset="0"/>
              </a:rPr>
              <a:t>nhiệm</a:t>
            </a:r>
            <a:r>
              <a:rPr lang="en-GB" sz="3600" dirty="0">
                <a:latin typeface="UTM Avo" panose="02040603050506020204" pitchFamily="18" charset="0"/>
              </a:rPr>
              <a:t> </a:t>
            </a:r>
            <a:r>
              <a:rPr lang="en-GB" sz="3600" dirty="0" err="1">
                <a:latin typeface="UTM Avo" panose="02040603050506020204" pitchFamily="18" charset="0"/>
              </a:rPr>
              <a:t>vụ</a:t>
            </a:r>
            <a:r>
              <a:rPr lang="en-GB" sz="3600" dirty="0">
                <a:latin typeface="UTM Avo" panose="02040603050506020204" pitchFamily="18" charset="0"/>
              </a:rPr>
              <a:t> ở </a:t>
            </a:r>
            <a:r>
              <a:rPr lang="en-GB" sz="3600" dirty="0" err="1">
                <a:latin typeface="UTM Avo" panose="02040603050506020204" pitchFamily="18" charset="0"/>
              </a:rPr>
              <a:t>nhà</a:t>
            </a:r>
            <a:r>
              <a:rPr lang="en-GB" sz="3600" dirty="0">
                <a:latin typeface="UTM Avo" panose="02040603050506020204" pitchFamily="18" charset="0"/>
              </a:rPr>
              <a:t>.</a:t>
            </a:r>
          </a:p>
        </p:txBody>
      </p:sp>
      <p:pic>
        <p:nvPicPr>
          <p:cNvPr id="3" name="Picture 2">
            <a:extLst>
              <a:ext uri="{FF2B5EF4-FFF2-40B4-BE49-F238E27FC236}">
                <a16:creationId xmlns:a16="http://schemas.microsoft.com/office/drawing/2014/main" id="{4CAA6437-91F6-4D68-AADF-223828D38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36" y="2180866"/>
            <a:ext cx="2848607" cy="3229713"/>
          </a:xfrm>
          <a:prstGeom prst="rect">
            <a:avLst/>
          </a:prstGeom>
        </p:spPr>
      </p:pic>
      <p:pic>
        <p:nvPicPr>
          <p:cNvPr id="8" name="Picture 7">
            <a:extLst>
              <a:ext uri="{FF2B5EF4-FFF2-40B4-BE49-F238E27FC236}">
                <a16:creationId xmlns:a16="http://schemas.microsoft.com/office/drawing/2014/main" id="{C6BD6C39-2CD0-413F-9531-8CF69E8A7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622" y="2429089"/>
            <a:ext cx="2739989" cy="2981490"/>
          </a:xfrm>
          <a:prstGeom prst="rect">
            <a:avLst/>
          </a:prstGeom>
        </p:spPr>
      </p:pic>
      <p:pic>
        <p:nvPicPr>
          <p:cNvPr id="10" name="Picture 9">
            <a:extLst>
              <a:ext uri="{FF2B5EF4-FFF2-40B4-BE49-F238E27FC236}">
                <a16:creationId xmlns:a16="http://schemas.microsoft.com/office/drawing/2014/main" id="{FA608631-F27D-4D22-8C94-51B7269F2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090" y="2581353"/>
            <a:ext cx="2740269" cy="2868640"/>
          </a:xfrm>
          <a:prstGeom prst="rect">
            <a:avLst/>
          </a:prstGeom>
        </p:spPr>
      </p:pic>
      <p:pic>
        <p:nvPicPr>
          <p:cNvPr id="12" name="Picture 11">
            <a:extLst>
              <a:ext uri="{FF2B5EF4-FFF2-40B4-BE49-F238E27FC236}">
                <a16:creationId xmlns:a16="http://schemas.microsoft.com/office/drawing/2014/main" id="{DF295B46-314E-4C47-A38F-23C0A5D58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5987" y="2495965"/>
            <a:ext cx="2857283" cy="2954028"/>
          </a:xfrm>
          <a:prstGeom prst="rect">
            <a:avLst/>
          </a:prstGeom>
        </p:spPr>
      </p:pic>
    </p:spTree>
    <p:extLst>
      <p:ext uri="{BB962C8B-B14F-4D97-AF65-F5344CB8AC3E}">
        <p14:creationId xmlns:p14="http://schemas.microsoft.com/office/powerpoint/2010/main" val="129121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866901" y="2935262"/>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849915" y="2935262"/>
            <a:ext cx="3930675" cy="3708401"/>
          </a:xfrm>
          <a:prstGeom prst="rect">
            <a:avLst/>
          </a:prstGeom>
        </p:spPr>
      </p:pic>
      <p:grpSp>
        <p:nvGrpSpPr>
          <p:cNvPr id="18" name="Group 17"/>
          <p:cNvGrpSpPr/>
          <p:nvPr/>
        </p:nvGrpSpPr>
        <p:grpSpPr>
          <a:xfrm>
            <a:off x="790353" y="493354"/>
            <a:ext cx="4764991" cy="2728140"/>
            <a:chOff x="270422" y="201657"/>
            <a:chExt cx="4764991" cy="2728140"/>
          </a:xfrm>
        </p:grpSpPr>
        <p:sp>
          <p:nvSpPr>
            <p:cNvPr id="10" name="Rounded Rectangular Callout 9"/>
            <p:cNvSpPr/>
            <p:nvPr/>
          </p:nvSpPr>
          <p:spPr>
            <a:xfrm>
              <a:off x="270422" y="201657"/>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H="1">
              <a:off x="427535" y="732259"/>
              <a:ext cx="460787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nhỏ</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tranh</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đang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7141030" y="638314"/>
            <a:ext cx="1895834" cy="1901685"/>
            <a:chOff x="7900319" y="638315"/>
            <a:chExt cx="1606537" cy="1876286"/>
          </a:xfrm>
        </p:grpSpPr>
        <p:sp>
          <p:nvSpPr>
            <p:cNvPr id="15" name="Rounded Rectangular Callout 9"/>
            <p:cNvSpPr/>
            <p:nvPr/>
          </p:nvSpPr>
          <p:spPr>
            <a:xfrm flipH="1">
              <a:off x="7900319" y="638315"/>
              <a:ext cx="1606537" cy="1876286"/>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3943" h="146988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578832" y="890521"/>
                    <a:pt x="1596572" y="958254"/>
                  </a:cubicBezTo>
                  <a:lnTo>
                    <a:pt x="1954598" y="1469884"/>
                  </a:lnTo>
                  <a:cubicBezTo>
                    <a:pt x="1757846" y="1284827"/>
                    <a:pt x="1764295" y="1244911"/>
                    <a:pt x="1567543" y="105985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8085968" y="761243"/>
              <a:ext cx="14125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4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p:cNvGrpSpPr/>
          <p:nvPr/>
        </p:nvGrpSpPr>
        <p:grpSpPr>
          <a:xfrm>
            <a:off x="6590745" y="358758"/>
            <a:ext cx="4810902" cy="3361722"/>
            <a:chOff x="6597986" y="87265"/>
            <a:chExt cx="4810902" cy="3361722"/>
          </a:xfrm>
        </p:grpSpPr>
        <p:sp>
          <p:nvSpPr>
            <p:cNvPr id="20" name="Rounded Rectangular Callout 9"/>
            <p:cNvSpPr/>
            <p:nvPr/>
          </p:nvSpPr>
          <p:spPr>
            <a:xfrm flipH="1">
              <a:off x="6597986" y="87265"/>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794259" y="521630"/>
              <a:ext cx="441835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đã</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tích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cực</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hoàn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thành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nhiệm</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vụ</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chưa</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48238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24408" y="671432"/>
            <a:ext cx="5637766" cy="3046988"/>
          </a:xfrm>
          <a:prstGeom prst="rect">
            <a:avLst/>
          </a:prstGeom>
        </p:spPr>
        <p:txBody>
          <a:bodyPr wrap="square">
            <a:spAutoFit/>
          </a:bodyPr>
          <a:lstStyle/>
          <a:p>
            <a:pPr lvl="0" algn="ctr"/>
            <a:r>
              <a:rPr lang="vi-VN" sz="3200">
                <a:solidFill>
                  <a:prstClr val="black"/>
                </a:solidFill>
                <a:latin typeface="UTM Avo" panose="02040603050506020204" pitchFamily="18" charset="0"/>
                <a:ea typeface="Times New Roman" panose="02020603050405020304" pitchFamily="18" charset="0"/>
              </a:rPr>
              <a:t>Cốm được mẹ giao nhiệm vụ quét dọn nhà cửa nhưng khi mẹ đi làm về bạn vẫn nằm xem ti vi, trên nên nhà còn rác và đồ đạc chưa gọn gàng. </a:t>
            </a:r>
            <a:endParaRPr lang="vi-VN" sz="32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88461" y="4037110"/>
            <a:ext cx="5063019" cy="228147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3200">
                <a:solidFill>
                  <a:prstClr val="black"/>
                </a:solidFill>
                <a:latin typeface="UTM Avo" panose="02040603050506020204" pitchFamily="18" charset="0"/>
              </a:rPr>
              <a:t>Bạn Cốm chưa hoàn thành nhiệm vụ mẹ giao, chưa tích cực hoàn thành nhiệm vụ.</a:t>
            </a:r>
          </a:p>
        </p:txBody>
      </p:sp>
      <p:pic>
        <p:nvPicPr>
          <p:cNvPr id="9" name="Picture 8">
            <a:extLst>
              <a:ext uri="{FF2B5EF4-FFF2-40B4-BE49-F238E27FC236}">
                <a16:creationId xmlns:a16="http://schemas.microsoft.com/office/drawing/2014/main" id="{FC875EFB-0006-47D6-A1EA-814307761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99" y="590362"/>
            <a:ext cx="4774740" cy="5195583"/>
          </a:xfrm>
          <a:prstGeom prst="rect">
            <a:avLst/>
          </a:prstGeom>
        </p:spPr>
      </p:pic>
    </p:spTree>
    <p:extLst>
      <p:ext uri="{BB962C8B-B14F-4D97-AF65-F5344CB8AC3E}">
        <p14:creationId xmlns:p14="http://schemas.microsoft.com/office/powerpoint/2010/main" val="2380334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73" y="0"/>
            <a:ext cx="8073895" cy="7435177"/>
          </a:xfrm>
          <a:prstGeom prst="rect">
            <a:avLst/>
          </a:prstGeom>
        </p:spPr>
      </p:pic>
      <p:sp>
        <p:nvSpPr>
          <p:cNvPr id="5" name="Rectangle 4"/>
          <p:cNvSpPr/>
          <p:nvPr/>
        </p:nvSpPr>
        <p:spPr>
          <a:xfrm>
            <a:off x="3022967" y="1122025"/>
            <a:ext cx="7043305" cy="3416320"/>
          </a:xfrm>
          <a:prstGeom prst="rect">
            <a:avLst/>
          </a:prstGeom>
        </p:spPr>
        <p:txBody>
          <a:bodyPr wrap="square">
            <a:spAutoFit/>
          </a:bodyPr>
          <a:lstStyle/>
          <a:p>
            <a:pPr algn="ctr"/>
            <a:r>
              <a:rPr lang="nl-NL" sz="5400" u="sng" dirty="0">
                <a:solidFill>
                  <a:srgbClr val="C00000"/>
                </a:solidFill>
                <a:latin typeface="UTM Avo" panose="02040603050506020204" pitchFamily="18" charset="0"/>
                <a:ea typeface="Times New Roman" panose="02020603050405020304" pitchFamily="18" charset="0"/>
              </a:rPr>
              <a:t>Chia sẻ</a:t>
            </a:r>
          </a:p>
          <a:p>
            <a:pPr algn="ctr"/>
            <a:r>
              <a:rPr lang="nl-NL" sz="5400">
                <a:solidFill>
                  <a:srgbClr val="784B1E"/>
                </a:solidFill>
                <a:latin typeface="UTM Avo" panose="02040603050506020204" pitchFamily="18" charset="0"/>
                <a:ea typeface="Times New Roman" panose="02020603050405020304" pitchFamily="18" charset="0"/>
              </a:rPr>
              <a:t>Kể thêm các </a:t>
            </a:r>
            <a:r>
              <a:rPr lang="nl-NL" sz="5400" dirty="0">
                <a:solidFill>
                  <a:srgbClr val="784B1E"/>
                </a:solidFill>
                <a:latin typeface="UTM Avo" panose="02040603050506020204" pitchFamily="18" charset="0"/>
                <a:ea typeface="Times New Roman" panose="02020603050405020304" pitchFamily="18" charset="0"/>
              </a:rPr>
              <a:t>biểu hiện hoàn thành nhiệm vụ ở nhà.</a:t>
            </a:r>
          </a:p>
        </p:txBody>
      </p:sp>
    </p:spTree>
    <p:extLst>
      <p:ext uri="{BB962C8B-B14F-4D97-AF65-F5344CB8AC3E}">
        <p14:creationId xmlns:p14="http://schemas.microsoft.com/office/powerpoint/2010/main" val="50125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C0B9-0FBA-45F5-87FB-D07AC2FB7C10}"/>
              </a:ext>
            </a:extLst>
          </p:cNvPr>
          <p:cNvPicPr>
            <a:picLocks noChangeAspect="1"/>
          </p:cNvPicPr>
          <p:nvPr/>
        </p:nvPicPr>
        <p:blipFill>
          <a:blip r:embed="rId2"/>
          <a:stretch>
            <a:fillRect/>
          </a:stretch>
        </p:blipFill>
        <p:spPr>
          <a:xfrm>
            <a:off x="2656316" y="4736935"/>
            <a:ext cx="6437934" cy="1798476"/>
          </a:xfrm>
          <a:prstGeom prst="rect">
            <a:avLst/>
          </a:prstGeom>
        </p:spPr>
      </p:pic>
    </p:spTree>
    <p:extLst>
      <p:ext uri="{BB962C8B-B14F-4D97-AF65-F5344CB8AC3E}">
        <p14:creationId xmlns:p14="http://schemas.microsoft.com/office/powerpoint/2010/main" val="29193795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54803" y="5595671"/>
            <a:ext cx="9820187" cy="1077218"/>
          </a:xfrm>
          <a:prstGeom prst="rect">
            <a:avLst/>
          </a:prstGeom>
          <a:noFill/>
        </p:spPr>
        <p:txBody>
          <a:bodyPr wrap="square" rtlCol="0">
            <a:spAutoFit/>
          </a:bodyPr>
          <a:lstStyle/>
          <a:p>
            <a:pPr lvl="0" algn="ctr"/>
            <a:r>
              <a:rPr lang="vi-VN" sz="3200" i="1">
                <a:solidFill>
                  <a:prstClr val="black"/>
                </a:solidFill>
                <a:latin typeface="UTM Avo" panose="02040603050506020204" pitchFamily="18" charset="0"/>
              </a:rPr>
              <a:t>Hình ảnh nào thể hiện Bin hoàn thành nhiệm vụ có chất lượng? Vì sao?</a:t>
            </a:r>
            <a:endParaRPr lang="vi-VN" sz="3200" i="1" dirty="0">
              <a:solidFill>
                <a:prstClr val="black"/>
              </a:solidFill>
              <a:latin typeface="UTM Avo" panose="02040603050506020204" pitchFamily="18" charset="0"/>
            </a:endParaRP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Quan sát tình huống</a:t>
            </a:r>
            <a:r>
              <a:rPr kumimoji="0" lang="en-US"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2</a:t>
            </a: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và trả lời câu hỏi</a:t>
            </a:r>
            <a:endParaRPr kumimoji="0" lang="vi-VN" sz="32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CA5457EE-7198-4187-A316-0D799A4C2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2090" y="834051"/>
            <a:ext cx="4532359" cy="2776756"/>
          </a:xfrm>
          <a:prstGeom prst="rect">
            <a:avLst/>
          </a:prstGeom>
        </p:spPr>
      </p:pic>
      <p:pic>
        <p:nvPicPr>
          <p:cNvPr id="11" name="Picture 10">
            <a:extLst>
              <a:ext uri="{FF2B5EF4-FFF2-40B4-BE49-F238E27FC236}">
                <a16:creationId xmlns:a16="http://schemas.microsoft.com/office/drawing/2014/main" id="{DBCED157-291E-4525-8A3F-17A2E6F12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74" y="3299647"/>
            <a:ext cx="3430834" cy="2296024"/>
          </a:xfrm>
          <a:prstGeom prst="rect">
            <a:avLst/>
          </a:prstGeom>
        </p:spPr>
      </p:pic>
      <p:pic>
        <p:nvPicPr>
          <p:cNvPr id="13" name="Picture 12">
            <a:extLst>
              <a:ext uri="{FF2B5EF4-FFF2-40B4-BE49-F238E27FC236}">
                <a16:creationId xmlns:a16="http://schemas.microsoft.com/office/drawing/2014/main" id="{CDF8AD68-F278-47C7-A17D-D0FD60E22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993" y="3326327"/>
            <a:ext cx="3430680" cy="2269344"/>
          </a:xfrm>
          <a:prstGeom prst="rect">
            <a:avLst/>
          </a:prstGeom>
        </p:spPr>
      </p:pic>
    </p:spTree>
    <p:extLst>
      <p:ext uri="{BB962C8B-B14F-4D97-AF65-F5344CB8AC3E}">
        <p14:creationId xmlns:p14="http://schemas.microsoft.com/office/powerpoint/2010/main" val="352492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612</TotalTime>
  <Words>241</Words>
  <Application>Microsoft Office PowerPoint</Application>
  <PresentationFormat>Widescreen</PresentationFormat>
  <Paragraphs>19</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Calibri Light</vt:lpstr>
      <vt:lpstr>Times New Roman</vt:lpstr>
      <vt:lpstr>Arial</vt:lpstr>
      <vt:lpstr>UTM Avo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Asus</cp:lastModifiedBy>
  <cp:revision>4</cp:revision>
  <dcterms:created xsi:type="dcterms:W3CDTF">2022-07-20T08:28:28Z</dcterms:created>
  <dcterms:modified xsi:type="dcterms:W3CDTF">2025-01-08T00:54:28Z</dcterms:modified>
</cp:coreProperties>
</file>