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6" r:id="rId1"/>
  </p:sldMasterIdLst>
  <p:notesMasterIdLst>
    <p:notesMasterId r:id="rId14"/>
  </p:notesMasterIdLst>
  <p:sldIdLst>
    <p:sldId id="4308" r:id="rId2"/>
    <p:sldId id="4319" r:id="rId3"/>
    <p:sldId id="4245" r:id="rId4"/>
    <p:sldId id="4286" r:id="rId5"/>
    <p:sldId id="4303" r:id="rId6"/>
    <p:sldId id="4322" r:id="rId7"/>
    <p:sldId id="4313" r:id="rId8"/>
    <p:sldId id="4315" r:id="rId9"/>
    <p:sldId id="4292" r:id="rId10"/>
    <p:sldId id="4317" r:id="rId11"/>
    <p:sldId id="4306" r:id="rId12"/>
    <p:sldId id="4289" r:id="rId13"/>
  </p:sldIdLst>
  <p:sldSz cx="12192000" cy="6858000"/>
  <p:notesSz cx="6858000" cy="9144000"/>
  <p:embeddedFontLst>
    <p:embeddedFont>
      <p:font typeface="Roboto Black" panose="02000000000000000000" pitchFamily="2" charset="0"/>
      <p:regular r:id="rId15"/>
      <p:bold r:id="rId16"/>
      <p:bold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Roboto" panose="02000000000000000000" pitchFamily="2" charset="0"/>
      <p:regular r:id="rId24"/>
      <p:bold r:id="rId25"/>
      <p:italic r:id="rId26"/>
      <p:boldItalic r:id="rId27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6624"/>
    <a:srgbClr val="EE1D25"/>
    <a:srgbClr val="AAE1FA"/>
    <a:srgbClr val="95624C"/>
    <a:srgbClr val="E3E9EA"/>
    <a:srgbClr val="F19054"/>
    <a:srgbClr val="81A7D4"/>
    <a:srgbClr val="BB8CBF"/>
    <a:srgbClr val="FEF26C"/>
    <a:srgbClr val="31B7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83484" autoAdjust="0"/>
  </p:normalViewPr>
  <p:slideViewPr>
    <p:cSldViewPr snapToGrid="0">
      <p:cViewPr varScale="1">
        <p:scale>
          <a:sx n="56" d="100"/>
          <a:sy n="56" d="100"/>
        </p:scale>
        <p:origin x="1108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  <a:t>08/01/2025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06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32883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 HS quan sát lá</a:t>
            </a:r>
            <a:r>
              <a:rPr lang="en-US" baseline="0"/>
              <a:t> </a:t>
            </a:r>
            <a:r>
              <a:rPr lang="en-US"/>
              <a:t>cây và</a:t>
            </a:r>
            <a:r>
              <a:rPr lang="en-US" baseline="0"/>
              <a:t> trả lời câu hỏi: lá cây có mấy bộ phận? (3) Gồm những bộ phận nào? (Gân lá, phiến lá, cuống lá) Em hãy chỉ ra 3 bộ phận đó của chiếc lá trên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984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9924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 HS quan sát,</a:t>
            </a:r>
            <a:r>
              <a:rPr lang="en-US" baseline="0"/>
              <a:t> nhận xét đặc điểm của 2 loại rễ, sau đó tổng kết. Rễ cây 1 gọi là rễ cọc, rễ cây 2 gọi là rễ chùm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300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 HS quan sát cây</a:t>
            </a:r>
            <a:r>
              <a:rPr lang="en-US" baseline="0"/>
              <a:t> và mô tả đặc điểm thân cây 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682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08186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2377EC-8417-C0B2-0B5F-F6FBA0C58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6BE386-B215-239A-E241-61BD31CFD5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16293A-1999-CCC5-D354-731BA8DAC3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 HS quan sát cây</a:t>
            </a:r>
            <a:r>
              <a:rPr lang="en-US" baseline="0"/>
              <a:t> và mô tả đặc điểm thân cây </a:t>
            </a:r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DE95FC-EC00-28FA-7C68-046C2E9686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664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B8BB53-9AB2-D4FC-53DB-48C919099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FE80DC-4FAA-B674-4B38-B80765B837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DD6F2F-08E3-3BF0-F27F-D1B33F3142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 HS quan sát cây</a:t>
            </a:r>
            <a:r>
              <a:rPr lang="en-US" baseline="0"/>
              <a:t> và mô tả đặc điểm thân cây </a:t>
            </a:r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A453BF-DE09-3197-3082-BCAF855709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234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 HS quan sát cây</a:t>
            </a:r>
            <a:r>
              <a:rPr lang="en-US" baseline="0"/>
              <a:t> và phân loại thân cây dựa vào đặc điểm của cây thân gỗ, cây thân thảo.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4295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EF899-EB96-8027-F090-9FED991AC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CDC6F1-3019-2E3B-339C-2C865B0407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493FE2-0A7D-F1F4-49E8-FDC1F7EC07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 HS quan sát cây</a:t>
            </a:r>
            <a:r>
              <a:rPr lang="en-US" baseline="0"/>
              <a:t> và phân loại thân cây dựa vào đặc điểm của cây thân gỗ, cây thân thảo.</a:t>
            </a:r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F3EA8B-60DB-EA11-4FE7-4E9A669BD3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445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519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527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003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350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211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879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667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488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367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366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81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24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A1B14CB-284C-EF14-61E6-3A18D9C606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03" y="299901"/>
            <a:ext cx="2008263" cy="12401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Arrow: Pentagon 25">
            <a:extLst>
              <a:ext uri="{FF2B5EF4-FFF2-40B4-BE49-F238E27FC236}">
                <a16:creationId xmlns:a16="http://schemas.microsoft.com/office/drawing/2014/main" id="{2A5FCBF3-804A-5AD0-0797-CBD06386B953}"/>
              </a:ext>
            </a:extLst>
          </p:cNvPr>
          <p:cNvSpPr/>
          <p:nvPr/>
        </p:nvSpPr>
        <p:spPr>
          <a:xfrm>
            <a:off x="4369514" y="1195647"/>
            <a:ext cx="1169026" cy="981137"/>
          </a:xfrm>
          <a:prstGeom prst="ellipse">
            <a:avLst/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Tiết 1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54D753-E3C8-16B2-B1E9-94F0878C72AB}"/>
              </a:ext>
            </a:extLst>
          </p:cNvPr>
          <p:cNvSpPr txBox="1"/>
          <p:nvPr/>
        </p:nvSpPr>
        <p:spPr>
          <a:xfrm>
            <a:off x="522513" y="2336253"/>
            <a:ext cx="8218715" cy="2175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altLang="zh-CN" sz="4800" b="1">
                <a:solidFill>
                  <a:srgbClr val="0070C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BÀI HỌC STEM: </a:t>
            </a:r>
            <a:r>
              <a:rPr lang="en-US" altLang="zh-CN" sz="4800" b="1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CÁC BỘ PHẬN CỦA THỰC VẬT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00967B-1834-2A72-D357-76970FA2FA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436418"/>
            <a:ext cx="3810000" cy="597526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2649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D5E4F1-1253-A19D-0B2F-BF3D0D9FD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AB32F280-84C7-E1D0-FFF3-7C10195A2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721" y="3518184"/>
            <a:ext cx="2925387" cy="2604396"/>
          </a:xfrm>
          <a:prstGeom prst="roundRect">
            <a:avLst>
              <a:gd name="adj" fmla="val 152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6033DF3-4E42-2CDD-ACA2-18356E8EC3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145" y="1693748"/>
            <a:ext cx="2565707" cy="2792461"/>
          </a:xfrm>
          <a:prstGeom prst="roundRect">
            <a:avLst>
              <a:gd name="adj" fmla="val 152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9723ACB-5A5D-9624-932D-A5B178A538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4" y="3536081"/>
            <a:ext cx="2934138" cy="2710495"/>
          </a:xfrm>
          <a:prstGeom prst="roundRect">
            <a:avLst>
              <a:gd name="adj" fmla="val 152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69B1E5-5811-2A3E-DB04-E8CA849AA7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95" y="813638"/>
            <a:ext cx="3003299" cy="2548450"/>
          </a:xfrm>
          <a:prstGeom prst="roundRect">
            <a:avLst>
              <a:gd name="adj" fmla="val 152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8CEF0C-131E-CF8A-8365-44BC6DC5EC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245" y="1693748"/>
            <a:ext cx="2998899" cy="2954451"/>
          </a:xfrm>
          <a:prstGeom prst="roundRect">
            <a:avLst>
              <a:gd name="adj" fmla="val 152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CCE0EE1-1720-CCE3-BA80-A4E5C552FE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38" y="713147"/>
            <a:ext cx="2872218" cy="2625078"/>
          </a:xfrm>
          <a:prstGeom prst="roundRect">
            <a:avLst>
              <a:gd name="adj" fmla="val 152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D69329-C856-C929-37ED-E0EB92EDFF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953" y="-30720"/>
            <a:ext cx="1885899" cy="8443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BD876EF-FC06-E55F-6580-D3C039133B72}"/>
              </a:ext>
            </a:extLst>
          </p:cNvPr>
          <p:cNvSpPr txBox="1"/>
          <p:nvPr/>
        </p:nvSpPr>
        <p:spPr>
          <a:xfrm>
            <a:off x="0" y="-13008"/>
            <a:ext cx="10274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</a:t>
            </a:r>
            <a:r>
              <a:rPr lang="vi-VN" sz="320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HỈ RA CÂY THÂN GỖ VÀ CÂY THÂN THẢO</a:t>
            </a:r>
            <a:endParaRPr lang="en-US" sz="3200">
              <a:solidFill>
                <a:srgbClr val="00206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DB06C7B-11D1-769B-67CE-5ABE0F90DAA4}"/>
              </a:ext>
            </a:extLst>
          </p:cNvPr>
          <p:cNvSpPr/>
          <p:nvPr/>
        </p:nvSpPr>
        <p:spPr>
          <a:xfrm>
            <a:off x="2253771" y="2881025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E2EF58F-F9F0-B6CB-60CB-A606E5F8D5AC}"/>
              </a:ext>
            </a:extLst>
          </p:cNvPr>
          <p:cNvSpPr/>
          <p:nvPr/>
        </p:nvSpPr>
        <p:spPr>
          <a:xfrm>
            <a:off x="5405794" y="2824695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F7AB204-0D0C-777E-EA3A-3BFCC0D89825}"/>
              </a:ext>
            </a:extLst>
          </p:cNvPr>
          <p:cNvSpPr/>
          <p:nvPr/>
        </p:nvSpPr>
        <p:spPr>
          <a:xfrm>
            <a:off x="9118369" y="4126679"/>
            <a:ext cx="457200" cy="45609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58B568-EE43-BBD4-331B-489F6DC64F74}"/>
              </a:ext>
            </a:extLst>
          </p:cNvPr>
          <p:cNvSpPr txBox="1"/>
          <p:nvPr/>
        </p:nvSpPr>
        <p:spPr>
          <a:xfrm>
            <a:off x="170223" y="679432"/>
            <a:ext cx="198558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 đỗ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53E4822-319D-D0AD-CE59-B3304E2A6E4F}"/>
              </a:ext>
            </a:extLst>
          </p:cNvPr>
          <p:cNvSpPr txBox="1"/>
          <p:nvPr/>
        </p:nvSpPr>
        <p:spPr>
          <a:xfrm>
            <a:off x="3401362" y="735420"/>
            <a:ext cx="164427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 bí đỏ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D19B83A-3955-6BBA-E6E7-925E0A3F0AE9}"/>
              </a:ext>
            </a:extLst>
          </p:cNvPr>
          <p:cNvSpPr txBox="1"/>
          <p:nvPr/>
        </p:nvSpPr>
        <p:spPr>
          <a:xfrm>
            <a:off x="6487246" y="1685059"/>
            <a:ext cx="174072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 xoài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7CA2853-BACC-86A3-B700-2F60D5502EBF}"/>
              </a:ext>
            </a:extLst>
          </p:cNvPr>
          <p:cNvSpPr txBox="1"/>
          <p:nvPr/>
        </p:nvSpPr>
        <p:spPr>
          <a:xfrm>
            <a:off x="40821" y="3550664"/>
            <a:ext cx="162369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 nho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DF046CD-FF88-2316-C541-EE3D1297B8DF}"/>
              </a:ext>
            </a:extLst>
          </p:cNvPr>
          <p:cNvSpPr txBox="1"/>
          <p:nvPr/>
        </p:nvSpPr>
        <p:spPr>
          <a:xfrm>
            <a:off x="3001807" y="3518184"/>
            <a:ext cx="193723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 dưa hấu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462B428-1350-8D30-D827-E0A6F24E968D}"/>
              </a:ext>
            </a:extLst>
          </p:cNvPr>
          <p:cNvSpPr txBox="1"/>
          <p:nvPr/>
        </p:nvSpPr>
        <p:spPr>
          <a:xfrm>
            <a:off x="9486145" y="1693142"/>
            <a:ext cx="188589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 phượng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832AB26-183C-92D2-3B27-22BDBBC724B1}"/>
              </a:ext>
            </a:extLst>
          </p:cNvPr>
          <p:cNvSpPr/>
          <p:nvPr/>
        </p:nvSpPr>
        <p:spPr>
          <a:xfrm>
            <a:off x="2406963" y="5771479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4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7C126CC-93B5-9C57-FF21-04D4C5C825AB}"/>
              </a:ext>
            </a:extLst>
          </p:cNvPr>
          <p:cNvSpPr/>
          <p:nvPr/>
        </p:nvSpPr>
        <p:spPr>
          <a:xfrm>
            <a:off x="5581421" y="5771479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5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EBC73666-52E1-AB6E-BF7E-4C44D7284289}"/>
              </a:ext>
            </a:extLst>
          </p:cNvPr>
          <p:cNvSpPr/>
          <p:nvPr/>
        </p:nvSpPr>
        <p:spPr>
          <a:xfrm>
            <a:off x="11702730" y="4079230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D43407C-A923-9B77-6F0F-B655C527501D}"/>
              </a:ext>
            </a:extLst>
          </p:cNvPr>
          <p:cNvSpPr txBox="1"/>
          <p:nvPr/>
        </p:nvSpPr>
        <p:spPr>
          <a:xfrm>
            <a:off x="8577358" y="4702587"/>
            <a:ext cx="1996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THÂN GỖ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5BA6CB0-1291-5BA6-1F64-25DDCD379A85}"/>
              </a:ext>
            </a:extLst>
          </p:cNvPr>
          <p:cNvSpPr txBox="1"/>
          <p:nvPr/>
        </p:nvSpPr>
        <p:spPr>
          <a:xfrm>
            <a:off x="1978992" y="6302539"/>
            <a:ext cx="2121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THÂN THẢO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42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 animBg="1"/>
      <p:bldP spid="14" grpId="0" animBg="1"/>
      <p:bldP spid="17" grpId="0" animBg="1"/>
      <p:bldP spid="22" grpId="0" animBg="1"/>
      <p:bldP spid="23" grpId="0" animBg="1"/>
      <p:bldP spid="25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34" grpId="0"/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F72812A-2998-74F7-6CB4-C2DBEC1278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30605" cy="17507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15EB31-2E55-0975-32A4-9FBBE0436B74}"/>
              </a:ext>
            </a:extLst>
          </p:cNvPr>
          <p:cNvSpPr txBox="1"/>
          <p:nvPr/>
        </p:nvSpPr>
        <p:spPr>
          <a:xfrm>
            <a:off x="1286107" y="2359745"/>
            <a:ext cx="96197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000">
                <a:solidFill>
                  <a:srgbClr val="EF6624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THỰC HÀNH</a:t>
            </a:r>
          </a:p>
          <a:p>
            <a:pPr lvl="0" algn="ctr">
              <a:defRPr/>
            </a:pPr>
            <a:r>
              <a:rPr lang="en-US" altLang="zh-CN" sz="4000">
                <a:solidFill>
                  <a:srgbClr val="EF6624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Quan sát và nêu đặc điểm lá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95A7C8-42A8-C8BC-007D-969949B6099B}"/>
              </a:ext>
            </a:extLst>
          </p:cNvPr>
          <p:cNvSpPr txBox="1"/>
          <p:nvPr/>
        </p:nvSpPr>
        <p:spPr>
          <a:xfrm>
            <a:off x="3102429" y="732489"/>
            <a:ext cx="6879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ĐẶC ĐIỂM CỦA LÁ CÂY</a:t>
            </a:r>
            <a:endParaRPr lang="vi-VN" sz="4000" b="1">
              <a:solidFill>
                <a:srgbClr val="002060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447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418" y="1494493"/>
            <a:ext cx="7526299" cy="3882099"/>
          </a:xfrm>
          <a:prstGeom prst="roundRect">
            <a:avLst>
              <a:gd name="adj" fmla="val 152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7" name="TextBox 116"/>
          <p:cNvSpPr txBox="1"/>
          <p:nvPr/>
        </p:nvSpPr>
        <p:spPr>
          <a:xfrm>
            <a:off x="2857500" y="-16825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TÌM HIỂU CÁC LOẠI LÁ CÂY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3007430" y="724675"/>
            <a:ext cx="6772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Gọi tên các bộ phận của lá cây</a:t>
            </a:r>
            <a:endParaRPr lang="en-US" sz="4000">
              <a:solidFill>
                <a:srgbClr val="002060"/>
              </a:solidFill>
              <a:latin typeface="+mj-lt"/>
              <a:ea typeface="Roboto" panose="020000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461933" y="1559095"/>
            <a:ext cx="1623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Gân lá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43760" y="4560760"/>
            <a:ext cx="19433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Phiến lá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31767" y="5471629"/>
            <a:ext cx="2428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Cuống lá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6173030" y="1843015"/>
            <a:ext cx="2472206" cy="111721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>
            <a:off x="7325591" y="1843015"/>
            <a:ext cx="1319645" cy="159252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23" idx="0"/>
          </p:cNvCxnSpPr>
          <p:nvPr/>
        </p:nvCxnSpPr>
        <p:spPr>
          <a:xfrm flipV="1">
            <a:off x="2515430" y="3813464"/>
            <a:ext cx="1547415" cy="7472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cxnSpLocks/>
            <a:stCxn id="25" idx="0"/>
          </p:cNvCxnSpPr>
          <p:nvPr/>
        </p:nvCxnSpPr>
        <p:spPr>
          <a:xfrm flipH="1" flipV="1">
            <a:off x="9273780" y="4478482"/>
            <a:ext cx="772007" cy="9931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002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3" grpId="0"/>
      <p:bldP spid="22" grpId="0"/>
      <p:bldP spid="23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AC87B-7A96-DEF7-4DD1-715DFA402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D4F8319-202D-2301-622A-50DCC7AF16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30605" cy="17507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D28F99-3A3B-A768-F79F-87D2FB2A6343}"/>
              </a:ext>
            </a:extLst>
          </p:cNvPr>
          <p:cNvSpPr txBox="1"/>
          <p:nvPr/>
        </p:nvSpPr>
        <p:spPr>
          <a:xfrm>
            <a:off x="1286107" y="2359745"/>
            <a:ext cx="96197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000">
                <a:solidFill>
                  <a:srgbClr val="EF6624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THỰC HÀNH</a:t>
            </a:r>
          </a:p>
          <a:p>
            <a:pPr lvl="0" algn="ctr">
              <a:defRPr/>
            </a:pPr>
            <a:r>
              <a:rPr lang="en-US" altLang="zh-CN" sz="4000">
                <a:solidFill>
                  <a:srgbClr val="EF6624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Quan sát và nêu đặc điểm rễ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F2F32D-F342-FE17-1759-7F3B932A214D}"/>
              </a:ext>
            </a:extLst>
          </p:cNvPr>
          <p:cNvSpPr txBox="1"/>
          <p:nvPr/>
        </p:nvSpPr>
        <p:spPr>
          <a:xfrm>
            <a:off x="3102429" y="732489"/>
            <a:ext cx="6879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ĐẶC ĐIỂM CỦA RỄ CÂY</a:t>
            </a:r>
            <a:endParaRPr lang="vi-VN" sz="4000" b="1">
              <a:solidFill>
                <a:srgbClr val="002060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851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322926" y="3333584"/>
            <a:ext cx="28440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>
                <a:solidFill>
                  <a:srgbClr val="C0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Rễ cọc</a:t>
            </a: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: Có một rễ chính và nhiều rễ con mọc xung quanh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857500" y="-16825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TÌM HIỂU ĐẶC ĐIỂM CỦA RỄ CÂY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943" y="1025568"/>
            <a:ext cx="2639374" cy="4081791"/>
          </a:xfrm>
          <a:prstGeom prst="roundRect">
            <a:avLst>
              <a:gd name="adj" fmla="val 152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766" y="1025568"/>
            <a:ext cx="2364058" cy="3920437"/>
          </a:xfrm>
          <a:prstGeom prst="roundRect">
            <a:avLst>
              <a:gd name="adj" fmla="val 152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355619" y="5267315"/>
            <a:ext cx="1710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RỄ CỌC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00632" y="5267315"/>
            <a:ext cx="1996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RỄ CHÙM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97741" y="3123284"/>
            <a:ext cx="26393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C0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Rễ chùm</a:t>
            </a: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: Không có rễ chính, chỉ có nhiều rễ phụ mọc xung quanh gốc thành chùm rộng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987117" y="2939782"/>
            <a:ext cx="457200" cy="457200"/>
          </a:xfrm>
          <a:prstGeom prst="ellipse">
            <a:avLst/>
          </a:prstGeom>
          <a:solidFill>
            <a:srgbClr val="95624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6855309" y="2918540"/>
            <a:ext cx="457200" cy="457200"/>
          </a:xfrm>
          <a:prstGeom prst="ellipse">
            <a:avLst/>
          </a:prstGeom>
          <a:solidFill>
            <a:srgbClr val="95624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400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  <p:bldP spid="8" grpId="0"/>
      <p:bldP spid="9" grpId="0"/>
      <p:bldP spid="10" grpId="0"/>
      <p:bldP spid="11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206" y="3808593"/>
            <a:ext cx="2925387" cy="2141265"/>
          </a:xfrm>
          <a:prstGeom prst="roundRect">
            <a:avLst>
              <a:gd name="adj" fmla="val 152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623" y="3839421"/>
            <a:ext cx="2820872" cy="2002501"/>
          </a:xfrm>
          <a:prstGeom prst="roundRect">
            <a:avLst>
              <a:gd name="adj" fmla="val 152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53" y="3839421"/>
            <a:ext cx="2934138" cy="2158556"/>
          </a:xfrm>
          <a:prstGeom prst="roundRect">
            <a:avLst>
              <a:gd name="adj" fmla="val 152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734" y="1200012"/>
            <a:ext cx="2921458" cy="1926729"/>
          </a:xfrm>
          <a:prstGeom prst="roundRect">
            <a:avLst>
              <a:gd name="adj" fmla="val 152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161" y="1200012"/>
            <a:ext cx="2860201" cy="1865640"/>
          </a:xfrm>
          <a:prstGeom prst="roundRect">
            <a:avLst>
              <a:gd name="adj" fmla="val 152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53" y="1223241"/>
            <a:ext cx="2872218" cy="2006276"/>
          </a:xfrm>
          <a:prstGeom prst="roundRect">
            <a:avLst>
              <a:gd name="adj" fmla="val 152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7" name="TextBox 116"/>
          <p:cNvSpPr txBox="1"/>
          <p:nvPr/>
        </p:nvSpPr>
        <p:spPr>
          <a:xfrm>
            <a:off x="2857500" y="-16825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TÌM HIỂU CÁC LOẠI THÂN CÂY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380407" y="674959"/>
            <a:ext cx="8239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Quan sát cây và chỉ ra cây có thân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leo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thân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bò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thân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đứng</a:t>
            </a:r>
          </a:p>
        </p:txBody>
      </p:sp>
      <p:sp>
        <p:nvSpPr>
          <p:cNvPr id="11" name="Oval 10"/>
          <p:cNvSpPr/>
          <p:nvPr/>
        </p:nvSpPr>
        <p:spPr>
          <a:xfrm>
            <a:off x="3412488" y="2825806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7326164" y="2736261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2</a:t>
            </a:r>
          </a:p>
        </p:txBody>
      </p:sp>
      <p:sp>
        <p:nvSpPr>
          <p:cNvPr id="17" name="Oval 16"/>
          <p:cNvSpPr/>
          <p:nvPr/>
        </p:nvSpPr>
        <p:spPr>
          <a:xfrm>
            <a:off x="11239840" y="2687387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1140" y="3255761"/>
            <a:ext cx="2934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 đỗ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32863" y="3163769"/>
            <a:ext cx="1644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 bí đỏ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103697" y="3075059"/>
            <a:ext cx="1740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 xoài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59240" y="6025082"/>
            <a:ext cx="1623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 nho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127384" y="6025082"/>
            <a:ext cx="1937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 dưa hấu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232231" y="5997977"/>
            <a:ext cx="1900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 phượng</a:t>
            </a:r>
          </a:p>
        </p:txBody>
      </p:sp>
      <p:sp>
        <p:nvSpPr>
          <p:cNvPr id="43" name="Oval 42"/>
          <p:cNvSpPr/>
          <p:nvPr/>
        </p:nvSpPr>
        <p:spPr>
          <a:xfrm>
            <a:off x="3412488" y="5657988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4</a:t>
            </a:r>
          </a:p>
        </p:txBody>
      </p:sp>
      <p:sp>
        <p:nvSpPr>
          <p:cNvPr id="44" name="Oval 43"/>
          <p:cNvSpPr/>
          <p:nvPr/>
        </p:nvSpPr>
        <p:spPr>
          <a:xfrm>
            <a:off x="7397750" y="5567882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5</a:t>
            </a:r>
          </a:p>
        </p:txBody>
      </p:sp>
      <p:sp>
        <p:nvSpPr>
          <p:cNvPr id="45" name="Oval 44"/>
          <p:cNvSpPr/>
          <p:nvPr/>
        </p:nvSpPr>
        <p:spPr>
          <a:xfrm>
            <a:off x="11258030" y="5613322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1818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3" grpId="0"/>
      <p:bldP spid="11" grpId="0" animBg="1"/>
      <p:bldP spid="14" grpId="0" animBg="1"/>
      <p:bldP spid="17" grpId="0" animBg="1"/>
      <p:bldP spid="22" grpId="0"/>
      <p:bldP spid="23" grpId="0"/>
      <p:bldP spid="25" grpId="0"/>
      <p:bldP spid="40" grpId="0"/>
      <p:bldP spid="41" grpId="0"/>
      <p:bldP spid="42" grpId="0"/>
      <p:bldP spid="43" grpId="0" animBg="1"/>
      <p:bldP spid="44" grpId="0" animBg="1"/>
      <p:bldP spid="4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73CC61A-68B3-3ED6-0903-BCE2A2712716}"/>
              </a:ext>
            </a:extLst>
          </p:cNvPr>
          <p:cNvSpPr txBox="1"/>
          <p:nvPr/>
        </p:nvSpPr>
        <p:spPr>
          <a:xfrm>
            <a:off x="1286107" y="698213"/>
            <a:ext cx="9619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600">
                <a:solidFill>
                  <a:srgbClr val="EF6624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PHIẾU BÀI TẬP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A73136-D600-9B35-AEF5-AD31B0EB670C}"/>
              </a:ext>
            </a:extLst>
          </p:cNvPr>
          <p:cNvSpPr txBox="1"/>
          <p:nvPr/>
        </p:nvSpPr>
        <p:spPr>
          <a:xfrm>
            <a:off x="1019178" y="1441628"/>
            <a:ext cx="10961649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4000" kern="1200">
              <a:solidFill>
                <a:srgbClr val="000000"/>
              </a:solidFill>
              <a:effectLst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4000" kern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Cây thân leo………………………………..………</a:t>
            </a:r>
          </a:p>
          <a:p>
            <a:pPr algn="just">
              <a:spcBef>
                <a:spcPts val="600"/>
              </a:spcBef>
            </a:pPr>
            <a:r>
              <a:rPr lang="en-US" sz="4000" kern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Cây thân đứng .........................................................</a:t>
            </a:r>
          </a:p>
          <a:p>
            <a:pPr algn="just">
              <a:spcBef>
                <a:spcPts val="600"/>
              </a:spcBef>
            </a:pPr>
            <a:r>
              <a:rPr lang="en-US" sz="4000" kern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Cây thân bò..............................................................</a:t>
            </a:r>
            <a:endParaRPr lang="vi-VN" sz="40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57687B-F194-091C-4B8B-0A6E6520A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8" y="52983"/>
            <a:ext cx="1885899" cy="1090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9839FF-D73F-2C24-11BF-1B20A99EB503}"/>
              </a:ext>
            </a:extLst>
          </p:cNvPr>
          <p:cNvSpPr txBox="1"/>
          <p:nvPr/>
        </p:nvSpPr>
        <p:spPr>
          <a:xfrm>
            <a:off x="0" y="1344544"/>
            <a:ext cx="12355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b="1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Quan sát cây và chỉ ra cây có thân 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leo</a:t>
            </a:r>
            <a:r>
              <a:rPr lang="vi-VN" sz="3600" b="1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, thân 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bò</a:t>
            </a:r>
            <a:r>
              <a:rPr lang="vi-VN" sz="3600" b="1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, thân 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đứng</a:t>
            </a:r>
            <a:endParaRPr lang="en-US" sz="3600" b="1">
              <a:solidFill>
                <a:srgbClr val="002060"/>
              </a:solidFill>
              <a:latin typeface="+mj-lt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32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E07AD-04D2-8692-D63E-1B3B12C80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C8839206-95B0-6DD4-3B01-1C3DFC2D2D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206" y="3808593"/>
            <a:ext cx="2925387" cy="2141265"/>
          </a:xfrm>
          <a:prstGeom prst="roundRect">
            <a:avLst>
              <a:gd name="adj" fmla="val 152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BFD6361-74DC-AD65-A5C7-91B0671542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623" y="3839421"/>
            <a:ext cx="2820872" cy="2002501"/>
          </a:xfrm>
          <a:prstGeom prst="roundRect">
            <a:avLst>
              <a:gd name="adj" fmla="val 152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1D53C8C-5D66-0AC4-1DDA-D896410764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53" y="3839421"/>
            <a:ext cx="2934138" cy="2158556"/>
          </a:xfrm>
          <a:prstGeom prst="roundRect">
            <a:avLst>
              <a:gd name="adj" fmla="val 152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41FBA3-66CC-DD35-A41D-61545A4C0C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734" y="1200012"/>
            <a:ext cx="2921458" cy="1926729"/>
          </a:xfrm>
          <a:prstGeom prst="roundRect">
            <a:avLst>
              <a:gd name="adj" fmla="val 152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1B57F5-1C59-D7CD-4802-89D3366B64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161" y="1200012"/>
            <a:ext cx="2860201" cy="1865640"/>
          </a:xfrm>
          <a:prstGeom prst="roundRect">
            <a:avLst>
              <a:gd name="adj" fmla="val 152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6AE1556-72EA-C1E8-1A16-6676C57A0F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53" y="1223241"/>
            <a:ext cx="2872218" cy="2006276"/>
          </a:xfrm>
          <a:prstGeom prst="roundRect">
            <a:avLst>
              <a:gd name="adj" fmla="val 152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7" name="TextBox 116">
            <a:extLst>
              <a:ext uri="{FF2B5EF4-FFF2-40B4-BE49-F238E27FC236}">
                <a16:creationId xmlns:a16="http://schemas.microsoft.com/office/drawing/2014/main" id="{D53F664B-D8D3-7104-3D47-FBA6C53A47CF}"/>
              </a:ext>
            </a:extLst>
          </p:cNvPr>
          <p:cNvSpPr txBox="1"/>
          <p:nvPr/>
        </p:nvSpPr>
        <p:spPr>
          <a:xfrm>
            <a:off x="2857500" y="-16825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TÌM HIỂU CÁC LOẠI THÂN CÂY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E2F7213-34BF-8660-D6E7-13C2994E81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6038639-2EA1-A019-C2C8-0B279831AC22}"/>
              </a:ext>
            </a:extLst>
          </p:cNvPr>
          <p:cNvSpPr txBox="1"/>
          <p:nvPr/>
        </p:nvSpPr>
        <p:spPr>
          <a:xfrm>
            <a:off x="2380407" y="674959"/>
            <a:ext cx="8239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Quan sát cây và chỉ ra cây có thân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leo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thân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bò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thân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đứng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FD8B8B7-D80E-18C6-AFB7-67CE8A960409}"/>
              </a:ext>
            </a:extLst>
          </p:cNvPr>
          <p:cNvSpPr/>
          <p:nvPr/>
        </p:nvSpPr>
        <p:spPr>
          <a:xfrm>
            <a:off x="3412488" y="2825806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F6D24D2-F5AD-F1E6-DC62-986E147E3EBB}"/>
              </a:ext>
            </a:extLst>
          </p:cNvPr>
          <p:cNvSpPr/>
          <p:nvPr/>
        </p:nvSpPr>
        <p:spPr>
          <a:xfrm>
            <a:off x="7326164" y="2736261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A729D20-0EC3-1B47-0010-980FED9586E3}"/>
              </a:ext>
            </a:extLst>
          </p:cNvPr>
          <p:cNvSpPr/>
          <p:nvPr/>
        </p:nvSpPr>
        <p:spPr>
          <a:xfrm>
            <a:off x="11239840" y="2687387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F99BD7-E171-C99B-2424-D5981132E204}"/>
              </a:ext>
            </a:extLst>
          </p:cNvPr>
          <p:cNvSpPr txBox="1"/>
          <p:nvPr/>
        </p:nvSpPr>
        <p:spPr>
          <a:xfrm>
            <a:off x="661140" y="3255761"/>
            <a:ext cx="2934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 đỗ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67C3D3-A48E-9A20-4FEC-9500F89AD805}"/>
              </a:ext>
            </a:extLst>
          </p:cNvPr>
          <p:cNvSpPr txBox="1"/>
          <p:nvPr/>
        </p:nvSpPr>
        <p:spPr>
          <a:xfrm>
            <a:off x="5232863" y="3163769"/>
            <a:ext cx="1644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 bí đỏ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79C6689-959A-5A5B-0255-8A768AE0EBF3}"/>
              </a:ext>
            </a:extLst>
          </p:cNvPr>
          <p:cNvSpPr txBox="1"/>
          <p:nvPr/>
        </p:nvSpPr>
        <p:spPr>
          <a:xfrm>
            <a:off x="9103697" y="3075059"/>
            <a:ext cx="1740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 xoài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D93BE60-8BA5-554F-1752-958CEA29335D}"/>
              </a:ext>
            </a:extLst>
          </p:cNvPr>
          <p:cNvSpPr txBox="1"/>
          <p:nvPr/>
        </p:nvSpPr>
        <p:spPr>
          <a:xfrm>
            <a:off x="1059240" y="6025082"/>
            <a:ext cx="1623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 nho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B75D7A5-FFBC-945A-D968-19CB118E0CAF}"/>
              </a:ext>
            </a:extLst>
          </p:cNvPr>
          <p:cNvSpPr txBox="1"/>
          <p:nvPr/>
        </p:nvSpPr>
        <p:spPr>
          <a:xfrm>
            <a:off x="5127384" y="6025082"/>
            <a:ext cx="1937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 dưa hấu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5341794-9F79-8B0F-6D52-98C592E348B6}"/>
              </a:ext>
            </a:extLst>
          </p:cNvPr>
          <p:cNvSpPr txBox="1"/>
          <p:nvPr/>
        </p:nvSpPr>
        <p:spPr>
          <a:xfrm>
            <a:off x="9232231" y="5997977"/>
            <a:ext cx="1900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 phượng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176DF6F-550E-B0F3-D130-A3CFE50E5928}"/>
              </a:ext>
            </a:extLst>
          </p:cNvPr>
          <p:cNvSpPr/>
          <p:nvPr/>
        </p:nvSpPr>
        <p:spPr>
          <a:xfrm>
            <a:off x="3412488" y="5657988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4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8E778D16-9E2A-F4F3-E613-B7F524646D79}"/>
              </a:ext>
            </a:extLst>
          </p:cNvPr>
          <p:cNvSpPr/>
          <p:nvPr/>
        </p:nvSpPr>
        <p:spPr>
          <a:xfrm>
            <a:off x="7397750" y="5567882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5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9D8159E-C80A-AAD8-FE2C-4A52CE2DA1A0}"/>
              </a:ext>
            </a:extLst>
          </p:cNvPr>
          <p:cNvSpPr/>
          <p:nvPr/>
        </p:nvSpPr>
        <p:spPr>
          <a:xfrm>
            <a:off x="11258030" y="5613322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76436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3" grpId="0"/>
      <p:bldP spid="11" grpId="0" animBg="1"/>
      <p:bldP spid="14" grpId="0" animBg="1"/>
      <p:bldP spid="17" grpId="0" animBg="1"/>
      <p:bldP spid="22" grpId="0"/>
      <p:bldP spid="23" grpId="0"/>
      <p:bldP spid="25" grpId="0"/>
      <p:bldP spid="40" grpId="0"/>
      <p:bldP spid="41" grpId="0"/>
      <p:bldP spid="42" grpId="0"/>
      <p:bldP spid="43" grpId="0" animBg="1"/>
      <p:bldP spid="44" grpId="0" animBg="1"/>
      <p:bldP spid="4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EA94E-D303-9CD8-6192-3D1CC562C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23457"/>
            <a:ext cx="10515600" cy="6749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4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PHIẾU BÀI TẬP</a:t>
            </a:r>
            <a:endParaRPr lang="vi-VN" sz="48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CAFBD9-91D7-1105-E734-F66F845B6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188029" cy="16207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43CAE3-9DC2-2E4B-3A5F-9DDE0AD96F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875" r="97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00" y="2960914"/>
            <a:ext cx="7449536" cy="262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5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ED5A27-9A26-91CB-4BC4-B247CF0C3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F9171891-9B43-36BF-D582-94DE3057E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73" y="4024857"/>
            <a:ext cx="2925387" cy="1886422"/>
          </a:xfrm>
          <a:prstGeom prst="roundRect">
            <a:avLst>
              <a:gd name="adj" fmla="val 152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7F143C0-A7C2-DA29-3732-93A146D63F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338" y="2421094"/>
            <a:ext cx="2603283" cy="1865640"/>
          </a:xfrm>
          <a:prstGeom prst="roundRect">
            <a:avLst>
              <a:gd name="adj" fmla="val 152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A6288B0-26BA-867B-D8DA-B91039CD56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377" y="1117725"/>
            <a:ext cx="2934138" cy="1899130"/>
          </a:xfrm>
          <a:prstGeom prst="roundRect">
            <a:avLst>
              <a:gd name="adj" fmla="val 152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C680BA-751C-2A31-1CAE-8F3AFE581A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319" y="4020900"/>
            <a:ext cx="2921458" cy="1913838"/>
          </a:xfrm>
          <a:prstGeom prst="roundRect">
            <a:avLst>
              <a:gd name="adj" fmla="val 152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81F5EF0-326B-323B-769C-6FF28C1366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094" y="2491503"/>
            <a:ext cx="2729356" cy="1739049"/>
          </a:xfrm>
          <a:prstGeom prst="roundRect">
            <a:avLst>
              <a:gd name="adj" fmla="val 152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E9067F7-C1B6-67AF-5E67-D32E5C56BC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53" y="1223241"/>
            <a:ext cx="2872218" cy="1851818"/>
          </a:xfrm>
          <a:prstGeom prst="roundRect">
            <a:avLst>
              <a:gd name="adj" fmla="val 152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7" name="TextBox 116">
            <a:extLst>
              <a:ext uri="{FF2B5EF4-FFF2-40B4-BE49-F238E27FC236}">
                <a16:creationId xmlns:a16="http://schemas.microsoft.com/office/drawing/2014/main" id="{D3DE4D8B-2ACD-7A1C-68AC-CBB88793057A}"/>
              </a:ext>
            </a:extLst>
          </p:cNvPr>
          <p:cNvSpPr txBox="1"/>
          <p:nvPr/>
        </p:nvSpPr>
        <p:spPr>
          <a:xfrm>
            <a:off x="2857500" y="-16825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TÌM HIỂU CÁC LOẠI THÂN CÂY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BA8A82-82B5-6B4C-2974-2F383703DE3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3"/>
            <a:ext cx="1201355" cy="8285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1B2FBE-70D2-EC82-BC8F-3E1366989ECF}"/>
              </a:ext>
            </a:extLst>
          </p:cNvPr>
          <p:cNvSpPr txBox="1"/>
          <p:nvPr/>
        </p:nvSpPr>
        <p:spPr>
          <a:xfrm>
            <a:off x="308704" y="578506"/>
            <a:ext cx="118318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200" b="1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Quan sát cây và chỉ ra cây có thân </a:t>
            </a:r>
            <a:r>
              <a:rPr lang="en-US" sz="2200" b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leo</a:t>
            </a:r>
            <a:r>
              <a:rPr lang="vi-VN" sz="2200" b="1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, thân </a:t>
            </a:r>
            <a:r>
              <a:rPr lang="en-US" sz="2200" b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bò</a:t>
            </a:r>
            <a:r>
              <a:rPr lang="vi-VN" sz="2200" b="1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, thân </a:t>
            </a:r>
            <a:r>
              <a:rPr lang="en-US" sz="2200" b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đứng</a:t>
            </a:r>
            <a:r>
              <a:rPr lang="en-US" sz="2200" b="1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 – </a:t>
            </a:r>
            <a:r>
              <a:rPr lang="en-US" sz="2200" b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Tìm ngoài bài một số loại cây khác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260B3AB-C246-922E-B0F7-1EB114A90A7F}"/>
              </a:ext>
            </a:extLst>
          </p:cNvPr>
          <p:cNvSpPr/>
          <p:nvPr/>
        </p:nvSpPr>
        <p:spPr>
          <a:xfrm>
            <a:off x="3413319" y="2491503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22C4936-7222-BD25-3EF5-D8FBACE749B8}"/>
              </a:ext>
            </a:extLst>
          </p:cNvPr>
          <p:cNvSpPr/>
          <p:nvPr/>
        </p:nvSpPr>
        <p:spPr>
          <a:xfrm>
            <a:off x="5967315" y="2491503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040803E-51B8-AB24-C20B-52ECE1A05052}"/>
              </a:ext>
            </a:extLst>
          </p:cNvPr>
          <p:cNvSpPr/>
          <p:nvPr/>
        </p:nvSpPr>
        <p:spPr>
          <a:xfrm>
            <a:off x="9262738" y="3896197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F2C08A8-2BF7-12BA-EE60-64FB58AD521D}"/>
              </a:ext>
            </a:extLst>
          </p:cNvPr>
          <p:cNvSpPr txBox="1"/>
          <p:nvPr/>
        </p:nvSpPr>
        <p:spPr>
          <a:xfrm>
            <a:off x="661140" y="3123082"/>
            <a:ext cx="2934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 đỗ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32F2A3B-0852-0124-F783-072C308A67B6}"/>
              </a:ext>
            </a:extLst>
          </p:cNvPr>
          <p:cNvSpPr txBox="1"/>
          <p:nvPr/>
        </p:nvSpPr>
        <p:spPr>
          <a:xfrm>
            <a:off x="4135306" y="5855016"/>
            <a:ext cx="1644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 bí đỏ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873F2DB-0B3E-800D-FDED-C6003B799E05}"/>
              </a:ext>
            </a:extLst>
          </p:cNvPr>
          <p:cNvSpPr txBox="1"/>
          <p:nvPr/>
        </p:nvSpPr>
        <p:spPr>
          <a:xfrm>
            <a:off x="7343087" y="4217029"/>
            <a:ext cx="1740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 xoài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DA29FC1-A801-DB77-FABF-1E5508B09365}"/>
              </a:ext>
            </a:extLst>
          </p:cNvPr>
          <p:cNvSpPr txBox="1"/>
          <p:nvPr/>
        </p:nvSpPr>
        <p:spPr>
          <a:xfrm>
            <a:off x="4242857" y="2971299"/>
            <a:ext cx="1623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 nho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F170BEE-BEA4-53C0-DF24-BC0E2131556A}"/>
              </a:ext>
            </a:extLst>
          </p:cNvPr>
          <p:cNvSpPr txBox="1"/>
          <p:nvPr/>
        </p:nvSpPr>
        <p:spPr>
          <a:xfrm>
            <a:off x="841199" y="5907121"/>
            <a:ext cx="1937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 dưa hấu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4F8F524-4156-9500-A671-90FEB689CE03}"/>
              </a:ext>
            </a:extLst>
          </p:cNvPr>
          <p:cNvSpPr txBox="1"/>
          <p:nvPr/>
        </p:nvSpPr>
        <p:spPr>
          <a:xfrm>
            <a:off x="10034464" y="4205509"/>
            <a:ext cx="1900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 phượng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F51FA37-9DB1-086F-E421-CD1F13742B6B}"/>
              </a:ext>
            </a:extLst>
          </p:cNvPr>
          <p:cNvSpPr/>
          <p:nvPr/>
        </p:nvSpPr>
        <p:spPr>
          <a:xfrm>
            <a:off x="2837660" y="5522753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4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B1B7FE3-041A-D741-B989-31FCB0436CFD}"/>
              </a:ext>
            </a:extLst>
          </p:cNvPr>
          <p:cNvSpPr/>
          <p:nvPr/>
        </p:nvSpPr>
        <p:spPr>
          <a:xfrm>
            <a:off x="5996036" y="5486930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5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4C1A885-292B-15F6-A244-CF9346AF6478}"/>
              </a:ext>
            </a:extLst>
          </p:cNvPr>
          <p:cNvSpPr/>
          <p:nvPr/>
        </p:nvSpPr>
        <p:spPr>
          <a:xfrm>
            <a:off x="11734800" y="3829534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C2E988-852E-7DA9-3E56-5FFC5102B948}"/>
              </a:ext>
            </a:extLst>
          </p:cNvPr>
          <p:cNvSpPr txBox="1"/>
          <p:nvPr/>
        </p:nvSpPr>
        <p:spPr>
          <a:xfrm>
            <a:off x="8623088" y="4678694"/>
            <a:ext cx="1996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THÂN ĐỨNG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A2EEEF-91F9-AB1A-EDDC-A294F37F428F}"/>
              </a:ext>
            </a:extLst>
          </p:cNvPr>
          <p:cNvSpPr txBox="1"/>
          <p:nvPr/>
        </p:nvSpPr>
        <p:spPr>
          <a:xfrm>
            <a:off x="2425424" y="3336517"/>
            <a:ext cx="1996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THÂN LEO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121966-D3CB-01B0-EDE2-E5223D3632D4}"/>
              </a:ext>
            </a:extLst>
          </p:cNvPr>
          <p:cNvSpPr txBox="1"/>
          <p:nvPr/>
        </p:nvSpPr>
        <p:spPr>
          <a:xfrm>
            <a:off x="2355124" y="6477118"/>
            <a:ext cx="1710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THÂN BÒ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75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3" grpId="0"/>
      <p:bldP spid="11" grpId="0" animBg="1"/>
      <p:bldP spid="14" grpId="0" animBg="1"/>
      <p:bldP spid="17" grpId="0" animBg="1"/>
      <p:bldP spid="22" grpId="0"/>
      <p:bldP spid="23" grpId="0"/>
      <p:bldP spid="25" grpId="0"/>
      <p:bldP spid="40" grpId="0"/>
      <p:bldP spid="41" grpId="0"/>
      <p:bldP spid="42" grpId="0"/>
      <p:bldP spid="43" grpId="0" animBg="1"/>
      <p:bldP spid="44" grpId="0" animBg="1"/>
      <p:bldP spid="45" grpId="0" animBg="1"/>
      <p:bldP spid="3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721" y="3646475"/>
            <a:ext cx="2925387" cy="2752346"/>
          </a:xfrm>
          <a:prstGeom prst="roundRect">
            <a:avLst>
              <a:gd name="adj" fmla="val 152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791" y="3622165"/>
            <a:ext cx="2820872" cy="2745011"/>
          </a:xfrm>
          <a:prstGeom prst="roundRect">
            <a:avLst>
              <a:gd name="adj" fmla="val 152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4" y="3603172"/>
            <a:ext cx="2934138" cy="2752346"/>
          </a:xfrm>
          <a:prstGeom prst="roundRect">
            <a:avLst>
              <a:gd name="adj" fmla="val 152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45" y="638949"/>
            <a:ext cx="2921458" cy="2596886"/>
          </a:xfrm>
          <a:prstGeom prst="roundRect">
            <a:avLst>
              <a:gd name="adj" fmla="val 152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328" y="620192"/>
            <a:ext cx="2860201" cy="2615644"/>
          </a:xfrm>
          <a:prstGeom prst="roundRect">
            <a:avLst>
              <a:gd name="adj" fmla="val 152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3" y="657943"/>
            <a:ext cx="2872218" cy="2596886"/>
          </a:xfrm>
          <a:prstGeom prst="roundRect">
            <a:avLst>
              <a:gd name="adj" fmla="val 152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953" y="-3072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0" y="-13008"/>
            <a:ext cx="10274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</a:t>
            </a:r>
            <a:r>
              <a:rPr lang="vi-VN" sz="320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HỈ RA CÂY THÂN GỖ VÀ CÂY THÂN THẢO</a:t>
            </a:r>
            <a:endParaRPr lang="en-US" sz="3200">
              <a:solidFill>
                <a:srgbClr val="00206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449433" y="2883805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5646305" y="2786138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2</a:t>
            </a:r>
          </a:p>
        </p:txBody>
      </p:sp>
      <p:sp>
        <p:nvSpPr>
          <p:cNvPr id="17" name="Oval 16"/>
          <p:cNvSpPr/>
          <p:nvPr/>
        </p:nvSpPr>
        <p:spPr>
          <a:xfrm>
            <a:off x="8702463" y="2778635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4548" y="444125"/>
            <a:ext cx="198558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 đỗ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304133" y="600938"/>
            <a:ext cx="164427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 bí đỏ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169108" y="620191"/>
            <a:ext cx="174072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 xoài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24489" y="3646475"/>
            <a:ext cx="162369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 nho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304133" y="3675646"/>
            <a:ext cx="193723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 dưa hấu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494147" y="3698045"/>
            <a:ext cx="190052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 phượng</a:t>
            </a:r>
          </a:p>
        </p:txBody>
      </p:sp>
      <p:sp>
        <p:nvSpPr>
          <p:cNvPr id="43" name="Oval 42"/>
          <p:cNvSpPr/>
          <p:nvPr/>
        </p:nvSpPr>
        <p:spPr>
          <a:xfrm>
            <a:off x="2701680" y="5971457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4</a:t>
            </a:r>
          </a:p>
        </p:txBody>
      </p:sp>
      <p:sp>
        <p:nvSpPr>
          <p:cNvPr id="44" name="Oval 43"/>
          <p:cNvSpPr/>
          <p:nvPr/>
        </p:nvSpPr>
        <p:spPr>
          <a:xfrm>
            <a:off x="5867400" y="5941621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5</a:t>
            </a:r>
          </a:p>
        </p:txBody>
      </p:sp>
      <p:sp>
        <p:nvSpPr>
          <p:cNvPr id="45" name="Oval 44"/>
          <p:cNvSpPr/>
          <p:nvPr/>
        </p:nvSpPr>
        <p:spPr>
          <a:xfrm>
            <a:off x="8780141" y="5909976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6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315019" y="4392627"/>
            <a:ext cx="30323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 thân gỗ</a:t>
            </a:r>
            <a:endParaRPr lang="en-US" sz="2400" b="1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defRPr/>
            </a:pPr>
            <a:r>
              <a:rPr lang="vi-VN" sz="2400" spc="-1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</a:t>
            </a:r>
            <a:r>
              <a:rPr lang="vi-VN" sz="2400" spc="-1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Thân dài, cứng, khoẻ</a:t>
            </a:r>
          </a:p>
          <a:p>
            <a:pPr>
              <a:defRPr/>
            </a:pPr>
            <a:r>
              <a:rPr lang="vi-V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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Sống lâu năm</a:t>
            </a:r>
            <a:endParaRPr lang="en-US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415380" y="1538032"/>
            <a:ext cx="29544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 thân thảo</a:t>
            </a:r>
          </a:p>
          <a:p>
            <a:pPr lvl="0">
              <a:defRPr/>
            </a:pPr>
            <a:r>
              <a:rPr lang="vi-V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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Thân mềm</a:t>
            </a:r>
          </a:p>
          <a:p>
            <a:pPr lvl="0">
              <a:defRPr/>
            </a:pPr>
            <a:r>
              <a:rPr lang="vi-VN" sz="2400" spc="-5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</a:t>
            </a:r>
            <a:r>
              <a:rPr lang="vi-VN" sz="2400" spc="-5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Thân dễ uốn</a:t>
            </a:r>
            <a:r>
              <a:rPr lang="en-US" sz="2400" spc="-5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 spc="-5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cong</a:t>
            </a:r>
            <a:endParaRPr lang="en-US" sz="2400" spc="-5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10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 animBg="1"/>
      <p:bldP spid="14" grpId="0" animBg="1"/>
      <p:bldP spid="17" grpId="0" animBg="1"/>
      <p:bldP spid="22" grpId="0" animBg="1"/>
      <p:bldP spid="23" grpId="0" animBg="1"/>
      <p:bldP spid="25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31" grpId="0"/>
      <p:bldP spid="3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4575</TotalTime>
  <Words>557</Words>
  <Application>Microsoft Office PowerPoint</Application>
  <PresentationFormat>Widescreen</PresentationFormat>
  <Paragraphs>123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Roboto Black</vt:lpstr>
      <vt:lpstr>Calibri</vt:lpstr>
      <vt:lpstr>Calibri Light</vt:lpstr>
      <vt:lpstr>Times New Roman</vt:lpstr>
      <vt:lpstr>Wingdings</vt:lpstr>
      <vt:lpstr>Arial</vt:lpstr>
      <vt:lpstr>Roboto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Asus</cp:lastModifiedBy>
  <cp:revision>379</cp:revision>
  <dcterms:created xsi:type="dcterms:W3CDTF">2023-04-01T23:44:56Z</dcterms:created>
  <dcterms:modified xsi:type="dcterms:W3CDTF">2025-01-08T14:29:56Z</dcterms:modified>
</cp:coreProperties>
</file>