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5" r:id="rId2"/>
    <p:sldId id="258" r:id="rId3"/>
    <p:sldId id="276" r:id="rId4"/>
    <p:sldId id="282" r:id="rId5"/>
    <p:sldId id="283" r:id="rId6"/>
    <p:sldId id="278" r:id="rId7"/>
    <p:sldId id="284" r:id="rId8"/>
    <p:sldId id="268" r:id="rId9"/>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B69"/>
    <a:srgbClr val="FF339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p:restoredTop sz="94660"/>
  </p:normalViewPr>
  <p:slideViewPr>
    <p:cSldViewPr>
      <p:cViewPr varScale="1">
        <p:scale>
          <a:sx n="51" d="100"/>
          <a:sy n="51" d="100"/>
        </p:scale>
        <p:origin x="580" y="44"/>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1/8/2025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8</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1/8/2025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1508919" y="1143000"/>
            <a:ext cx="13500099" cy="483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8800" b="1" dirty="0" err="1">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vi-VN"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công nghệ </a:t>
            </a:r>
            <a:r>
              <a:rPr lang="en-US" sz="8800" b="1" dirty="0" err="1">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88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800" b="1" dirty="0"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3</a:t>
            </a:r>
          </a:p>
          <a:p>
            <a:pPr algn="ctr" eaLnBrk="1" hangingPunct="1">
              <a:spcBef>
                <a:spcPts val="1800"/>
              </a:spcBef>
              <a:defRPr/>
            </a:pPr>
            <a:endParaRPr lang="en-US" sz="32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p>
          <a:p>
            <a:pPr algn="ctr" eaLnBrk="1" hangingPunct="1">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3210660" y="483032"/>
            <a:ext cx="110490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958183" y="1273459"/>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dirty="0">
                <a:solidFill>
                  <a:srgbClr val="FF0000"/>
                </a:solidFill>
                <a:latin typeface="Times New Roman" pitchFamily="18" charset="0"/>
              </a:rPr>
              <a:t>1. </a:t>
            </a:r>
            <a:r>
              <a:rPr lang="vi-VN" sz="3200" b="1" dirty="0">
                <a:solidFill>
                  <a:srgbClr val="FF0000"/>
                </a:solidFill>
                <a:latin typeface="Times New Roman" pitchFamily="18" charset="0"/>
              </a:rPr>
              <a:t>Dụng cụ và vật liệu làm thủ công</a:t>
            </a:r>
            <a:r>
              <a:rPr lang="nl-NL" sz="36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7" name="TextBox 46"/>
          <p:cNvSpPr txBox="1"/>
          <p:nvPr/>
        </p:nvSpPr>
        <p:spPr>
          <a:xfrm>
            <a:off x="548808" y="1973696"/>
            <a:ext cx="14190536" cy="646331"/>
          </a:xfrm>
          <a:prstGeom prst="rect">
            <a:avLst/>
          </a:prstGeom>
          <a:noFill/>
        </p:spPr>
        <p:txBody>
          <a:bodyPr wrap="square" rtlCol="0">
            <a:spAutoFit/>
          </a:bodyPr>
          <a:lstStyle/>
          <a:p>
            <a:pPr indent="457200" algn="just"/>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hãy</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nêu tên các vật liệu và dụng cụ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hình</a:t>
            </a:r>
            <a:r>
              <a:rPr lang="en-US" sz="3600" i="1" dirty="0">
                <a:latin typeface="Times New Roman" panose="02020603050405020304" pitchFamily="18" charset="0"/>
                <a:cs typeface="Times New Roman" panose="02020603050405020304" pitchFamily="18" charset="0"/>
              </a:rPr>
              <a:t>.</a:t>
            </a:r>
          </a:p>
        </p:txBody>
      </p:sp>
      <p:pic>
        <p:nvPicPr>
          <p:cNvPr id="23" name="Picture 22"/>
          <p:cNvPicPr/>
          <p:nvPr/>
        </p:nvPicPr>
        <p:blipFill rotWithShape="1">
          <a:blip r:embed="rId2"/>
          <a:srcRect l="13368" t="24525" r="64175" b="47909"/>
          <a:stretch/>
        </p:blipFill>
        <p:spPr bwMode="auto">
          <a:xfrm>
            <a:off x="1107618" y="2895600"/>
            <a:ext cx="2471343" cy="182880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srcRect l="42990" t="49620" r="53802" b="26426"/>
          <a:stretch/>
        </p:blipFill>
        <p:spPr bwMode="auto">
          <a:xfrm>
            <a:off x="3871118" y="2905516"/>
            <a:ext cx="514297" cy="1818884"/>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4"/>
          <a:srcRect l="19891" t="33460" r="69950" b="45437"/>
          <a:stretch/>
        </p:blipFill>
        <p:spPr bwMode="auto">
          <a:xfrm>
            <a:off x="5424551" y="2914911"/>
            <a:ext cx="1628608" cy="1743728"/>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36470" t="32130" r="49630" b="36883"/>
          <a:stretch/>
        </p:blipFill>
        <p:spPr bwMode="auto">
          <a:xfrm>
            <a:off x="1113414" y="5867400"/>
            <a:ext cx="2198656" cy="175260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a:srcRect l="19142" t="56843" r="68988" b="23385"/>
          <a:stretch/>
        </p:blipFill>
        <p:spPr bwMode="auto">
          <a:xfrm>
            <a:off x="3906141" y="5715000"/>
            <a:ext cx="2274941" cy="1828800"/>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55285" t="38973" r="29316" b="37453"/>
          <a:stretch/>
        </p:blipFill>
        <p:spPr bwMode="auto">
          <a:xfrm>
            <a:off x="13243718" y="3147163"/>
            <a:ext cx="2228621" cy="1511475"/>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a:srcRect l="56036" t="26616" r="33377" b="47528"/>
          <a:stretch/>
        </p:blipFill>
        <p:spPr bwMode="auto">
          <a:xfrm>
            <a:off x="8148358" y="3124200"/>
            <a:ext cx="1874463" cy="1600200"/>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a:srcRect l="70474" t="22243" r="12202" b="47149"/>
          <a:stretch/>
        </p:blipFill>
        <p:spPr bwMode="auto">
          <a:xfrm>
            <a:off x="10713777" y="3101236"/>
            <a:ext cx="1817298" cy="1623164"/>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73895" t="57985" r="16266" b="16159"/>
          <a:stretch/>
        </p:blipFill>
        <p:spPr bwMode="auto">
          <a:xfrm>
            <a:off x="8223187" y="5638800"/>
            <a:ext cx="2047438" cy="19050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61169" t="45437" r="23111" b="44107"/>
          <a:stretch/>
        </p:blipFill>
        <p:spPr bwMode="auto">
          <a:xfrm>
            <a:off x="12481719" y="5638800"/>
            <a:ext cx="2314338" cy="171959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958183" y="4833610"/>
            <a:ext cx="2074736" cy="584775"/>
          </a:xfrm>
          <a:prstGeom prst="rect">
            <a:avLst/>
          </a:prstGeom>
        </p:spPr>
        <p:txBody>
          <a:bodyPr wrap="square">
            <a:spAutoFit/>
          </a:bodyPr>
          <a:lstStyle/>
          <a:p>
            <a:pPr lvl="0"/>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t>
            </a:r>
            <a:r>
              <a:rPr lang="vi-VN" sz="3200" dirty="0">
                <a:latin typeface="Times New Roman" pitchFamily="18" charset="0"/>
                <a:cs typeface="Times New Roman" pitchFamily="18" charset="0"/>
              </a:rPr>
              <a:t>ấy màu</a:t>
            </a:r>
            <a:endParaRPr lang="en-US" sz="3200" dirty="0">
              <a:latin typeface="Times New Roman" pitchFamily="18" charset="0"/>
              <a:cs typeface="Times New Roman" pitchFamily="18" charset="0"/>
            </a:endParaRPr>
          </a:p>
        </p:txBody>
      </p:sp>
      <p:sp>
        <p:nvSpPr>
          <p:cNvPr id="21" name="Rectangle 20"/>
          <p:cNvSpPr/>
          <p:nvPr/>
        </p:nvSpPr>
        <p:spPr>
          <a:xfrm>
            <a:off x="3284293" y="4794595"/>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Hồ dán</a:t>
            </a:r>
            <a:endParaRPr lang="en-US" sz="3200" dirty="0">
              <a:latin typeface="Times New Roman" pitchFamily="18" charset="0"/>
              <a:cs typeface="Times New Roman" pitchFamily="18" charset="0"/>
            </a:endParaRPr>
          </a:p>
        </p:txBody>
      </p:sp>
      <p:sp>
        <p:nvSpPr>
          <p:cNvPr id="22" name="Rectangle 21"/>
          <p:cNvSpPr/>
          <p:nvPr/>
        </p:nvSpPr>
        <p:spPr>
          <a:xfrm>
            <a:off x="5387549"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Dây buộc</a:t>
            </a:r>
            <a:endParaRPr lang="en-US" sz="3200" dirty="0">
              <a:latin typeface="Times New Roman" pitchFamily="18" charset="0"/>
              <a:cs typeface="Times New Roman" pitchFamily="18" charset="0"/>
            </a:endParaRPr>
          </a:p>
        </p:txBody>
      </p:sp>
      <p:sp>
        <p:nvSpPr>
          <p:cNvPr id="24" name="Rectangle 23"/>
          <p:cNvSpPr/>
          <p:nvPr/>
        </p:nvSpPr>
        <p:spPr>
          <a:xfrm>
            <a:off x="8462684" y="4844699"/>
            <a:ext cx="1425743" cy="584775"/>
          </a:xfrm>
          <a:prstGeom prst="rect">
            <a:avLst/>
          </a:prstGeom>
        </p:spPr>
        <p:txBody>
          <a:bodyPr wrap="square">
            <a:spAutoFit/>
          </a:bodyPr>
          <a:lstStyle/>
          <a:p>
            <a:pPr lvl="0"/>
            <a:r>
              <a:rPr lang="vi-VN" sz="3200" dirty="0">
                <a:latin typeface="Times New Roman" pitchFamily="18" charset="0"/>
                <a:cs typeface="Times New Roman" pitchFamily="18" charset="0"/>
              </a:rPr>
              <a:t> Kéo</a:t>
            </a:r>
            <a:endParaRPr lang="en-US" sz="3200" dirty="0">
              <a:latin typeface="Times New Roman" pitchFamily="18" charset="0"/>
              <a:cs typeface="Times New Roman" pitchFamily="18" charset="0"/>
            </a:endParaRPr>
          </a:p>
        </p:txBody>
      </p:sp>
      <p:sp>
        <p:nvSpPr>
          <p:cNvPr id="25" name="Rectangle 24"/>
          <p:cNvSpPr/>
          <p:nvPr/>
        </p:nvSpPr>
        <p:spPr>
          <a:xfrm>
            <a:off x="10111313" y="4844699"/>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Thước kẻ</a:t>
            </a:r>
            <a:endParaRPr lang="en-US" sz="3200" dirty="0">
              <a:latin typeface="Times New Roman" pitchFamily="18" charset="0"/>
              <a:cs typeface="Times New Roman" pitchFamily="18" charset="0"/>
            </a:endParaRPr>
          </a:p>
        </p:txBody>
      </p:sp>
      <p:sp>
        <p:nvSpPr>
          <p:cNvPr id="26" name="Rectangle 25"/>
          <p:cNvSpPr/>
          <p:nvPr/>
        </p:nvSpPr>
        <p:spPr>
          <a:xfrm>
            <a:off x="13495008" y="483361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màu</a:t>
            </a:r>
            <a:endParaRPr lang="en-US" sz="3200" dirty="0">
              <a:latin typeface="Times New Roman" pitchFamily="18" charset="0"/>
              <a:cs typeface="Times New Roman" pitchFamily="18" charset="0"/>
            </a:endParaRPr>
          </a:p>
        </p:txBody>
      </p:sp>
      <p:sp>
        <p:nvSpPr>
          <p:cNvPr id="27" name="Rectangle 26"/>
          <p:cNvSpPr/>
          <p:nvPr/>
        </p:nvSpPr>
        <p:spPr>
          <a:xfrm>
            <a:off x="13015119" y="735839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Bút chì</a:t>
            </a:r>
            <a:endParaRPr lang="en-US" sz="3200" dirty="0">
              <a:latin typeface="Times New Roman" pitchFamily="18" charset="0"/>
              <a:cs typeface="Times New Roman" pitchFamily="18" charset="0"/>
            </a:endParaRPr>
          </a:p>
        </p:txBody>
      </p:sp>
      <p:sp>
        <p:nvSpPr>
          <p:cNvPr id="28" name="Rectangle 27"/>
          <p:cNvSpPr/>
          <p:nvPr/>
        </p:nvSpPr>
        <p:spPr>
          <a:xfrm>
            <a:off x="8498867" y="7524753"/>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Com pa</a:t>
            </a:r>
            <a:endParaRPr lang="en-US" sz="3200" dirty="0">
              <a:latin typeface="Times New Roman" pitchFamily="18" charset="0"/>
              <a:cs typeface="Times New Roman" pitchFamily="18" charset="0"/>
            </a:endParaRPr>
          </a:p>
        </p:txBody>
      </p:sp>
      <p:sp>
        <p:nvSpPr>
          <p:cNvPr id="29" name="Rectangle 28"/>
          <p:cNvSpPr/>
          <p:nvPr/>
        </p:nvSpPr>
        <p:spPr>
          <a:xfrm>
            <a:off x="4146404" y="7543800"/>
            <a:ext cx="2252071" cy="584775"/>
          </a:xfrm>
          <a:prstGeom prst="rect">
            <a:avLst/>
          </a:prstGeom>
        </p:spPr>
        <p:txBody>
          <a:bodyPr wrap="square">
            <a:spAutoFit/>
          </a:bodyPr>
          <a:lstStyle/>
          <a:p>
            <a:pPr lvl="0"/>
            <a:r>
              <a:rPr lang="vi-VN" sz="3200" dirty="0">
                <a:latin typeface="Times New Roman" pitchFamily="18" charset="0"/>
                <a:cs typeface="Times New Roman" pitchFamily="18" charset="0"/>
              </a:rPr>
              <a:t> Băng dính</a:t>
            </a:r>
            <a:endParaRPr lang="en-US" sz="3200" dirty="0">
              <a:latin typeface="Times New Roman" pitchFamily="18" charset="0"/>
              <a:cs typeface="Times New Roman" pitchFamily="18" charset="0"/>
            </a:endParaRPr>
          </a:p>
        </p:txBody>
      </p:sp>
      <p:sp>
        <p:nvSpPr>
          <p:cNvPr id="30" name="Rectangle 29"/>
          <p:cNvSpPr/>
          <p:nvPr/>
        </p:nvSpPr>
        <p:spPr>
          <a:xfrm>
            <a:off x="1078357" y="7620000"/>
            <a:ext cx="1939554" cy="584775"/>
          </a:xfrm>
          <a:prstGeom prst="rect">
            <a:avLst/>
          </a:prstGeom>
        </p:spPr>
        <p:txBody>
          <a:bodyPr wrap="square">
            <a:spAutoFit/>
          </a:bodyPr>
          <a:lstStyle/>
          <a:p>
            <a:pPr lvl="0"/>
            <a:r>
              <a:rPr lang="vi-VN" sz="3200" dirty="0">
                <a:latin typeface="Times New Roman" pitchFamily="18" charset="0"/>
                <a:cs typeface="Times New Roman" pitchFamily="18" charset="0"/>
              </a:rPr>
              <a:t> Giấy bìa</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24" grpId="0"/>
      <p:bldP spid="25" grpId="0"/>
      <p:bldP spid="26" grpId="0"/>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509283706"/>
              </p:ext>
            </p:extLst>
          </p:nvPr>
        </p:nvGraphicFramePr>
        <p:xfrm>
          <a:off x="371349" y="3119328"/>
          <a:ext cx="7942138" cy="4874925"/>
        </p:xfrm>
        <a:graphic>
          <a:graphicData uri="http://schemas.openxmlformats.org/drawingml/2006/table">
            <a:tbl>
              <a:tblPr firstRow="1" bandRow="1">
                <a:tableStyleId>{5C22544A-7EE6-4342-B048-85BDC9FD1C3A}</a:tableStyleId>
              </a:tblPr>
              <a:tblGrid>
                <a:gridCol w="3971069">
                  <a:extLst>
                    <a:ext uri="{9D8B030D-6E8A-4147-A177-3AD203B41FA5}">
                      <a16:colId xmlns:a16="http://schemas.microsoft.com/office/drawing/2014/main" val="20000"/>
                    </a:ext>
                  </a:extLst>
                </a:gridCol>
                <a:gridCol w="3971069">
                  <a:extLst>
                    <a:ext uri="{9D8B030D-6E8A-4147-A177-3AD203B41FA5}">
                      <a16:colId xmlns:a16="http://schemas.microsoft.com/office/drawing/2014/main" val="20001"/>
                    </a:ext>
                  </a:extLst>
                </a:gridCol>
              </a:tblGrid>
              <a:tr h="669507">
                <a:tc>
                  <a:txBody>
                    <a:bodyPr/>
                    <a:lstStyle/>
                    <a:p>
                      <a:pPr algn="l"/>
                      <a:r>
                        <a:rPr lang="vi-VN" b="0" baseline="0" dirty="0">
                          <a:latin typeface="Times New Roman" pitchFamily="18" charset="0"/>
                          <a:cs typeface="Times New Roman" pitchFamily="18" charset="0"/>
                        </a:rPr>
                        <a:t>Hình ảnh nào là vật liệu</a:t>
                      </a:r>
                      <a:endParaRPr lang="en-US" b="0" dirty="0">
                        <a:latin typeface="Times New Roman" pitchFamily="18" charset="0"/>
                        <a:cs typeface="Times New Roman" pitchFamily="18" charset="0"/>
                      </a:endParaRPr>
                    </a:p>
                  </a:txBody>
                  <a:tcPr/>
                </a:tc>
                <a:tc>
                  <a:txBody>
                    <a:bodyPr/>
                    <a:lstStyle/>
                    <a:p>
                      <a:pPr algn="l"/>
                      <a:r>
                        <a:rPr lang="vi-VN" b="0" baseline="0" dirty="0">
                          <a:latin typeface="Times New Roman" pitchFamily="18" charset="0"/>
                          <a:cs typeface="Times New Roman" pitchFamily="18" charset="0"/>
                        </a:rPr>
                        <a:t>Hình ảnh </a:t>
                      </a:r>
                      <a:r>
                        <a:rPr lang="en-US" b="0" baseline="0" dirty="0">
                          <a:latin typeface="Times New Roman" pitchFamily="18" charset="0"/>
                          <a:cs typeface="Times New Roman" pitchFamily="18" charset="0"/>
                        </a:rPr>
                        <a:t> </a:t>
                      </a:r>
                      <a:r>
                        <a:rPr lang="vi-VN" b="0" baseline="0" dirty="0">
                          <a:latin typeface="Times New Roman" pitchFamily="18" charset="0"/>
                          <a:cs typeface="Times New Roman" pitchFamily="18" charset="0"/>
                        </a:rPr>
                        <a:t>nào là dung cụ</a:t>
                      </a:r>
                      <a:endParaRPr lang="en-US" b="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4205418">
                <a:tc>
                  <a:txBody>
                    <a:bodyPr/>
                    <a:lstStyle/>
                    <a:p>
                      <a:r>
                        <a:rPr lang="vi-VN" b="1" dirty="0">
                          <a:solidFill>
                            <a:srgbClr val="0000FF"/>
                          </a:solidFill>
                          <a:latin typeface="Times New Roman" pitchFamily="18" charset="0"/>
                          <a:cs typeface="Times New Roman" pitchFamily="18" charset="0"/>
                        </a:rPr>
                        <a:t>- Giấy màu,</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tc>
                  <a:txBody>
                    <a:bodyPr/>
                    <a:lstStyle/>
                    <a:p>
                      <a:r>
                        <a:rPr lang="vi-VN" b="1" dirty="0">
                          <a:solidFill>
                            <a:srgbClr val="0000FF"/>
                          </a:solidFill>
                          <a:latin typeface="Times New Roman" pitchFamily="18" charset="0"/>
                          <a:cs typeface="Times New Roman" pitchFamily="18" charset="0"/>
                        </a:rPr>
                        <a:t>- Thước kẻ,</a:t>
                      </a:r>
                      <a:r>
                        <a:rPr lang="vi-VN" b="1" baseline="0" dirty="0">
                          <a:solidFill>
                            <a:srgbClr val="0000FF"/>
                          </a:solidFill>
                          <a:latin typeface="Times New Roman" pitchFamily="18" charset="0"/>
                          <a:cs typeface="Times New Roman" pitchFamily="18" charset="0"/>
                        </a:rPr>
                        <a:t> </a:t>
                      </a:r>
                      <a:endParaRPr lang="en-US" b="1" dirty="0">
                        <a:solidFill>
                          <a:srgbClr val="0000FF"/>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
        <p:nvSpPr>
          <p:cNvPr id="46" name="Text Box 14"/>
          <p:cNvSpPr txBox="1">
            <a:spLocks noChangeArrowheads="1"/>
          </p:cNvSpPr>
          <p:nvPr/>
        </p:nvSpPr>
        <p:spPr bwMode="auto">
          <a:xfrm>
            <a:off x="508546" y="604038"/>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7124" y="1430454"/>
            <a:ext cx="15775654" cy="646331"/>
          </a:xfrm>
          <a:prstGeom prst="rect">
            <a:avLst/>
          </a:prstGeom>
          <a:noFill/>
        </p:spPr>
        <p:txBody>
          <a:bodyPr wrap="square" rtlCol="0">
            <a:spAutoFit/>
          </a:bodyPr>
          <a:lstStyle/>
          <a:p>
            <a:pPr indent="457200"/>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bên</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vật liệu</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hình ảnh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là dụng cụ </a:t>
            </a:r>
            <a:r>
              <a:rPr lang="en-US" sz="3600" i="1" dirty="0">
                <a:latin typeface="Times New Roman" panose="02020603050405020304" pitchFamily="18" charset="0"/>
                <a:cs typeface="Times New Roman" panose="02020603050405020304" pitchFamily="18" charset="0"/>
              </a:rPr>
              <a:t>?</a:t>
            </a:r>
            <a:endParaRPr lang="vi-VN" sz="3600" i="1" dirty="0">
              <a:latin typeface="Times New Roman" panose="02020603050405020304" pitchFamily="18" charset="0"/>
              <a:cs typeface="Times New Roman" panose="02020603050405020304" pitchFamily="18" charset="0"/>
            </a:endParaRPr>
          </a:p>
        </p:txBody>
      </p:sp>
      <p:pic>
        <p:nvPicPr>
          <p:cNvPr id="29" name="Picture 28"/>
          <p:cNvPicPr/>
          <p:nvPr/>
        </p:nvPicPr>
        <p:blipFill rotWithShape="1">
          <a:blip r:embed="rId2"/>
          <a:srcRect l="13368" t="24525" r="64175" b="47909"/>
          <a:stretch/>
        </p:blipFill>
        <p:spPr bwMode="auto">
          <a:xfrm>
            <a:off x="8900320" y="2802463"/>
            <a:ext cx="1676400" cy="1540937"/>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8698441" y="4308953"/>
            <a:ext cx="1588897" cy="523220"/>
          </a:xfrm>
          <a:prstGeom prst="rect">
            <a:avLst/>
          </a:prstGeom>
        </p:spPr>
        <p:txBody>
          <a:bodyPr wrap="none">
            <a:spAutoFit/>
          </a:bodyPr>
          <a:lstStyle/>
          <a:p>
            <a:pPr lvl="0"/>
            <a:r>
              <a:rPr lang="en-US" sz="2800" dirty="0" err="1">
                <a:latin typeface="Times New Roman" pitchFamily="18" charset="0"/>
                <a:cs typeface="Times New Roman" pitchFamily="18" charset="0"/>
              </a:rPr>
              <a:t>Gi</a:t>
            </a:r>
            <a:r>
              <a:rPr lang="vi-VN" sz="2800" dirty="0">
                <a:latin typeface="Times New Roman" pitchFamily="18" charset="0"/>
                <a:cs typeface="Times New Roman" pitchFamily="18" charset="0"/>
              </a:rPr>
              <a:t>ấy màu</a:t>
            </a:r>
            <a:endParaRPr lang="en-US" sz="2800" dirty="0">
              <a:latin typeface="Times New Roman" pitchFamily="18" charset="0"/>
              <a:cs typeface="Times New Roman" pitchFamily="18" charset="0"/>
            </a:endParaRPr>
          </a:p>
        </p:txBody>
      </p:sp>
      <p:pic>
        <p:nvPicPr>
          <p:cNvPr id="31" name="Picture 30"/>
          <p:cNvPicPr/>
          <p:nvPr/>
        </p:nvPicPr>
        <p:blipFill rotWithShape="1">
          <a:blip r:embed="rId3"/>
          <a:srcRect l="42990" t="49620" r="53802" b="26426"/>
          <a:stretch/>
        </p:blipFill>
        <p:spPr bwMode="auto">
          <a:xfrm>
            <a:off x="10735959" y="2887771"/>
            <a:ext cx="457200" cy="1455629"/>
          </a:xfrm>
          <a:prstGeom prst="rect">
            <a:avLst/>
          </a:prstGeom>
          <a:ln>
            <a:noFill/>
          </a:ln>
          <a:extLst>
            <a:ext uri="{53640926-AAD7-44D8-BBD7-CCE9431645EC}">
              <a14:shadowObscured xmlns:a14="http://schemas.microsoft.com/office/drawing/2010/main"/>
            </a:ext>
          </a:extLst>
        </p:spPr>
      </p:pic>
      <p:sp>
        <p:nvSpPr>
          <p:cNvPr id="26" name="Rectangle 25"/>
          <p:cNvSpPr/>
          <p:nvPr/>
        </p:nvSpPr>
        <p:spPr>
          <a:xfrm>
            <a:off x="10307969" y="4343400"/>
            <a:ext cx="1231427" cy="523220"/>
          </a:xfrm>
          <a:prstGeom prst="rect">
            <a:avLst/>
          </a:prstGeom>
        </p:spPr>
        <p:txBody>
          <a:bodyPr wrap="none">
            <a:spAutoFit/>
          </a:bodyPr>
          <a:lstStyle/>
          <a:p>
            <a:pPr lvl="0"/>
            <a:r>
              <a:rPr lang="vi-VN" sz="2800" dirty="0">
                <a:latin typeface="Times New Roman" pitchFamily="18" charset="0"/>
                <a:cs typeface="Times New Roman" pitchFamily="18" charset="0"/>
              </a:rPr>
              <a:t>Hồ dán</a:t>
            </a:r>
            <a:endParaRPr lang="en-US" sz="2800" dirty="0">
              <a:latin typeface="Times New Roman" pitchFamily="18" charset="0"/>
              <a:cs typeface="Times New Roman" pitchFamily="18" charset="0"/>
            </a:endParaRPr>
          </a:p>
        </p:txBody>
      </p:sp>
      <p:pic>
        <p:nvPicPr>
          <p:cNvPr id="33" name="Picture 32"/>
          <p:cNvPicPr/>
          <p:nvPr/>
        </p:nvPicPr>
        <p:blipFill rotWithShape="1">
          <a:blip r:embed="rId4"/>
          <a:srcRect l="19891" t="33460" r="69950" b="45437"/>
          <a:stretch/>
        </p:blipFill>
        <p:spPr bwMode="auto">
          <a:xfrm>
            <a:off x="11621149" y="2861282"/>
            <a:ext cx="1447800" cy="1482118"/>
          </a:xfrm>
          <a:prstGeom prst="rect">
            <a:avLst/>
          </a:prstGeom>
          <a:ln>
            <a:noFill/>
          </a:ln>
          <a:extLst>
            <a:ext uri="{53640926-AAD7-44D8-BBD7-CCE9431645EC}">
              <a14:shadowObscured xmlns:a14="http://schemas.microsoft.com/office/drawing/2010/main"/>
            </a:ext>
          </a:extLst>
        </p:spPr>
      </p:pic>
      <p:sp>
        <p:nvSpPr>
          <p:cNvPr id="27" name="Rectangle 26"/>
          <p:cNvSpPr/>
          <p:nvPr/>
        </p:nvSpPr>
        <p:spPr>
          <a:xfrm>
            <a:off x="11633208" y="4343400"/>
            <a:ext cx="1632178" cy="523220"/>
          </a:xfrm>
          <a:prstGeom prst="rect">
            <a:avLst/>
          </a:prstGeom>
        </p:spPr>
        <p:txBody>
          <a:bodyPr wrap="none">
            <a:spAutoFit/>
          </a:bodyPr>
          <a:lstStyle/>
          <a:p>
            <a:pPr lvl="0"/>
            <a:r>
              <a:rPr lang="vi-VN" sz="2800" dirty="0">
                <a:latin typeface="Times New Roman" pitchFamily="18" charset="0"/>
                <a:cs typeface="Times New Roman" pitchFamily="18" charset="0"/>
              </a:rPr>
              <a:t>Dây buộc</a:t>
            </a:r>
            <a:endParaRPr lang="en-US" sz="2800" dirty="0">
              <a:latin typeface="Times New Roman" pitchFamily="18" charset="0"/>
              <a:cs typeface="Times New Roman" pitchFamily="18" charset="0"/>
            </a:endParaRPr>
          </a:p>
        </p:txBody>
      </p:sp>
      <p:pic>
        <p:nvPicPr>
          <p:cNvPr id="35" name="Picture 34"/>
          <p:cNvPicPr/>
          <p:nvPr/>
        </p:nvPicPr>
        <p:blipFill rotWithShape="1">
          <a:blip r:embed="rId4"/>
          <a:srcRect l="36470" t="32130" r="49630" b="36883"/>
          <a:stretch/>
        </p:blipFill>
        <p:spPr bwMode="auto">
          <a:xfrm>
            <a:off x="13472319" y="2861282"/>
            <a:ext cx="1954561" cy="1482118"/>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3704042" y="4343400"/>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Giấy bìa</a:t>
            </a:r>
            <a:endParaRPr lang="en-US" sz="2800" dirty="0">
              <a:latin typeface="Times New Roman" pitchFamily="18" charset="0"/>
              <a:cs typeface="Times New Roman" pitchFamily="18" charset="0"/>
            </a:endParaRPr>
          </a:p>
        </p:txBody>
      </p:sp>
      <p:pic>
        <p:nvPicPr>
          <p:cNvPr id="37" name="Picture 36"/>
          <p:cNvPicPr/>
          <p:nvPr/>
        </p:nvPicPr>
        <p:blipFill rotWithShape="1">
          <a:blip r:embed="rId4"/>
          <a:srcRect l="19142" t="56843" r="68988" b="23385"/>
          <a:stretch/>
        </p:blipFill>
        <p:spPr bwMode="auto">
          <a:xfrm>
            <a:off x="8976519" y="4866620"/>
            <a:ext cx="1645639" cy="1381780"/>
          </a:xfrm>
          <a:prstGeom prst="rect">
            <a:avLst/>
          </a:prstGeom>
          <a:ln>
            <a:noFill/>
          </a:ln>
          <a:extLst>
            <a:ext uri="{53640926-AAD7-44D8-BBD7-CCE9431645EC}">
              <a14:shadowObscured xmlns:a14="http://schemas.microsoft.com/office/drawing/2010/main"/>
            </a:ext>
          </a:extLst>
        </p:spPr>
      </p:pic>
      <p:sp>
        <p:nvSpPr>
          <p:cNvPr id="30" name="Rectangle 29"/>
          <p:cNvSpPr/>
          <p:nvPr/>
        </p:nvSpPr>
        <p:spPr>
          <a:xfrm>
            <a:off x="8900320" y="6246963"/>
            <a:ext cx="1669047" cy="523220"/>
          </a:xfrm>
          <a:prstGeom prst="rect">
            <a:avLst/>
          </a:prstGeom>
        </p:spPr>
        <p:txBody>
          <a:bodyPr wrap="none">
            <a:spAutoFit/>
          </a:bodyPr>
          <a:lstStyle/>
          <a:p>
            <a:pPr lvl="0"/>
            <a:r>
              <a:rPr lang="vi-VN" sz="2800" dirty="0">
                <a:latin typeface="Times New Roman" pitchFamily="18" charset="0"/>
                <a:cs typeface="Times New Roman" pitchFamily="18" charset="0"/>
              </a:rPr>
              <a:t>Băng dính</a:t>
            </a:r>
            <a:endParaRPr lang="en-US" sz="2800" dirty="0">
              <a:latin typeface="Times New Roman" pitchFamily="18" charset="0"/>
              <a:cs typeface="Times New Roman" pitchFamily="18" charset="0"/>
            </a:endParaRPr>
          </a:p>
        </p:txBody>
      </p:sp>
      <p:pic>
        <p:nvPicPr>
          <p:cNvPr id="39" name="Picture 38"/>
          <p:cNvPicPr/>
          <p:nvPr/>
        </p:nvPicPr>
        <p:blipFill rotWithShape="1">
          <a:blip r:embed="rId5"/>
          <a:srcRect l="56036" t="26616" r="33377" b="47528"/>
          <a:stretch/>
        </p:blipFill>
        <p:spPr bwMode="auto">
          <a:xfrm>
            <a:off x="10735959" y="4866620"/>
            <a:ext cx="1666360" cy="1380343"/>
          </a:xfrm>
          <a:prstGeom prst="rect">
            <a:avLst/>
          </a:prstGeom>
          <a:ln>
            <a:noFill/>
          </a:ln>
          <a:extLst>
            <a:ext uri="{53640926-AAD7-44D8-BBD7-CCE9431645EC}">
              <a14:shadowObscured xmlns:a14="http://schemas.microsoft.com/office/drawing/2010/main"/>
            </a:ext>
          </a:extLst>
        </p:spPr>
      </p:pic>
      <p:sp>
        <p:nvSpPr>
          <p:cNvPr id="32" name="Rectangle 31"/>
          <p:cNvSpPr/>
          <p:nvPr/>
        </p:nvSpPr>
        <p:spPr>
          <a:xfrm>
            <a:off x="11368594" y="6246963"/>
            <a:ext cx="801823" cy="523220"/>
          </a:xfrm>
          <a:prstGeom prst="rect">
            <a:avLst/>
          </a:prstGeom>
        </p:spPr>
        <p:txBody>
          <a:bodyPr wrap="none">
            <a:spAutoFit/>
          </a:bodyPr>
          <a:lstStyle/>
          <a:p>
            <a:pPr lvl="0"/>
            <a:r>
              <a:rPr lang="vi-VN" sz="2800" dirty="0">
                <a:latin typeface="Times New Roman" pitchFamily="18" charset="0"/>
                <a:cs typeface="Times New Roman" pitchFamily="18" charset="0"/>
              </a:rPr>
              <a:t>Kéo</a:t>
            </a:r>
            <a:endParaRPr lang="en-US" sz="2800" dirty="0">
              <a:latin typeface="Times New Roman" pitchFamily="18" charset="0"/>
              <a:cs typeface="Times New Roman" pitchFamily="18" charset="0"/>
            </a:endParaRPr>
          </a:p>
        </p:txBody>
      </p:sp>
      <p:pic>
        <p:nvPicPr>
          <p:cNvPr id="41" name="Picture 40"/>
          <p:cNvPicPr/>
          <p:nvPr/>
        </p:nvPicPr>
        <p:blipFill rotWithShape="1">
          <a:blip r:embed="rId5"/>
          <a:srcRect l="70474" t="22243" r="12202" b="47149"/>
          <a:stretch/>
        </p:blipFill>
        <p:spPr bwMode="auto">
          <a:xfrm>
            <a:off x="12457615" y="4866621"/>
            <a:ext cx="1615542" cy="1381780"/>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2428155" y="6248401"/>
            <a:ext cx="1553630" cy="523220"/>
          </a:xfrm>
          <a:prstGeom prst="rect">
            <a:avLst/>
          </a:prstGeom>
        </p:spPr>
        <p:txBody>
          <a:bodyPr wrap="none">
            <a:spAutoFit/>
          </a:bodyPr>
          <a:lstStyle/>
          <a:p>
            <a:pPr lvl="0"/>
            <a:r>
              <a:rPr lang="vi-VN" sz="2800" dirty="0">
                <a:latin typeface="Times New Roman" pitchFamily="18" charset="0"/>
                <a:cs typeface="Times New Roman" pitchFamily="18" charset="0"/>
              </a:rPr>
              <a:t>Thước kẻ</a:t>
            </a:r>
            <a:endParaRPr lang="en-US" sz="2800" dirty="0">
              <a:latin typeface="Times New Roman" pitchFamily="18" charset="0"/>
              <a:cs typeface="Times New Roman" pitchFamily="18" charset="0"/>
            </a:endParaRPr>
          </a:p>
        </p:txBody>
      </p:sp>
      <p:pic>
        <p:nvPicPr>
          <p:cNvPr id="43" name="Picture 42"/>
          <p:cNvPicPr/>
          <p:nvPr/>
        </p:nvPicPr>
        <p:blipFill rotWithShape="1">
          <a:blip r:embed="rId6"/>
          <a:srcRect l="61169" t="45437" r="23111" b="44107"/>
          <a:stretch/>
        </p:blipFill>
        <p:spPr bwMode="auto">
          <a:xfrm>
            <a:off x="13910263" y="6771621"/>
            <a:ext cx="1722837" cy="1231725"/>
          </a:xfrm>
          <a:prstGeom prst="rect">
            <a:avLst/>
          </a:prstGeom>
          <a:ln>
            <a:noFill/>
          </a:ln>
          <a:extLst>
            <a:ext uri="{53640926-AAD7-44D8-BBD7-CCE9431645EC}">
              <a14:shadowObscured xmlns:a14="http://schemas.microsoft.com/office/drawing/2010/main"/>
            </a:ext>
          </a:extLst>
        </p:spPr>
      </p:pic>
      <p:sp>
        <p:nvSpPr>
          <p:cNvPr id="36" name="Rectangle 35"/>
          <p:cNvSpPr/>
          <p:nvPr/>
        </p:nvSpPr>
        <p:spPr>
          <a:xfrm>
            <a:off x="14548985" y="8003346"/>
            <a:ext cx="1229824" cy="523220"/>
          </a:xfrm>
          <a:prstGeom prst="rect">
            <a:avLst/>
          </a:prstGeom>
        </p:spPr>
        <p:txBody>
          <a:bodyPr wrap="none">
            <a:spAutoFit/>
          </a:bodyPr>
          <a:lstStyle/>
          <a:p>
            <a:pPr lvl="0"/>
            <a:r>
              <a:rPr lang="vi-VN" sz="2800" dirty="0">
                <a:latin typeface="Times New Roman" pitchFamily="18" charset="0"/>
                <a:cs typeface="Times New Roman" pitchFamily="18" charset="0"/>
              </a:rPr>
              <a:t>Bút chì</a:t>
            </a:r>
            <a:endParaRPr lang="en-US" sz="2800" dirty="0">
              <a:latin typeface="Times New Roman" pitchFamily="18" charset="0"/>
              <a:cs typeface="Times New Roman" pitchFamily="18" charset="0"/>
            </a:endParaRPr>
          </a:p>
        </p:txBody>
      </p:sp>
      <p:pic>
        <p:nvPicPr>
          <p:cNvPr id="48" name="Picture 47"/>
          <p:cNvPicPr/>
          <p:nvPr/>
        </p:nvPicPr>
        <p:blipFill rotWithShape="1">
          <a:blip r:embed="rId4"/>
          <a:srcRect l="55285" t="38973" r="29316" b="37453"/>
          <a:stretch/>
        </p:blipFill>
        <p:spPr bwMode="auto">
          <a:xfrm>
            <a:off x="8900320" y="6770183"/>
            <a:ext cx="1981200" cy="1511475"/>
          </a:xfrm>
          <a:prstGeom prst="rect">
            <a:avLst/>
          </a:prstGeom>
          <a:ln>
            <a:noFill/>
          </a:ln>
          <a:extLst>
            <a:ext uri="{53640926-AAD7-44D8-BBD7-CCE9431645EC}">
              <a14:shadowObscured xmlns:a14="http://schemas.microsoft.com/office/drawing/2010/main"/>
            </a:ext>
          </a:extLst>
        </p:spPr>
      </p:pic>
      <p:sp>
        <p:nvSpPr>
          <p:cNvPr id="38" name="Rectangle 37"/>
          <p:cNvSpPr/>
          <p:nvPr/>
        </p:nvSpPr>
        <p:spPr>
          <a:xfrm>
            <a:off x="9145713" y="8258952"/>
            <a:ext cx="1409360" cy="523220"/>
          </a:xfrm>
          <a:prstGeom prst="rect">
            <a:avLst/>
          </a:prstGeom>
        </p:spPr>
        <p:txBody>
          <a:bodyPr wrap="none">
            <a:spAutoFit/>
          </a:bodyPr>
          <a:lstStyle/>
          <a:p>
            <a:pPr lvl="0"/>
            <a:r>
              <a:rPr lang="vi-VN" sz="2800" dirty="0">
                <a:latin typeface="Times New Roman" pitchFamily="18" charset="0"/>
                <a:cs typeface="Times New Roman" pitchFamily="18" charset="0"/>
              </a:rPr>
              <a:t>Bút màu</a:t>
            </a:r>
            <a:endParaRPr lang="en-US" sz="2800" dirty="0">
              <a:latin typeface="Times New Roman" pitchFamily="18" charset="0"/>
              <a:cs typeface="Times New Roman" pitchFamily="18" charset="0"/>
            </a:endParaRPr>
          </a:p>
        </p:txBody>
      </p:sp>
      <p:pic>
        <p:nvPicPr>
          <p:cNvPr id="49" name="Picture 48"/>
          <p:cNvPicPr/>
          <p:nvPr/>
        </p:nvPicPr>
        <p:blipFill rotWithShape="1">
          <a:blip r:embed="rId5"/>
          <a:srcRect l="73895" t="57985" r="16266" b="16159"/>
          <a:stretch/>
        </p:blipFill>
        <p:spPr bwMode="auto">
          <a:xfrm>
            <a:off x="11248817" y="6771621"/>
            <a:ext cx="1820132" cy="1510038"/>
          </a:xfrm>
          <a:prstGeom prst="rect">
            <a:avLst/>
          </a:prstGeom>
          <a:ln>
            <a:noFill/>
          </a:ln>
          <a:extLst>
            <a:ext uri="{53640926-AAD7-44D8-BBD7-CCE9431645EC}">
              <a14:shadowObscured xmlns:a14="http://schemas.microsoft.com/office/drawing/2010/main"/>
            </a:ext>
          </a:extLst>
        </p:spPr>
      </p:pic>
      <p:sp>
        <p:nvSpPr>
          <p:cNvPr id="40" name="Rectangle 39"/>
          <p:cNvSpPr/>
          <p:nvPr/>
        </p:nvSpPr>
        <p:spPr>
          <a:xfrm>
            <a:off x="11648384" y="8287134"/>
            <a:ext cx="1309974" cy="523220"/>
          </a:xfrm>
          <a:prstGeom prst="rect">
            <a:avLst/>
          </a:prstGeom>
        </p:spPr>
        <p:txBody>
          <a:bodyPr wrap="none">
            <a:spAutoFit/>
          </a:bodyPr>
          <a:lstStyle/>
          <a:p>
            <a:pPr lvl="0"/>
            <a:r>
              <a:rPr lang="vi-VN" sz="2800" dirty="0">
                <a:latin typeface="Times New Roman" pitchFamily="18" charset="0"/>
                <a:cs typeface="Times New Roman" pitchFamily="18" charset="0"/>
              </a:rPr>
              <a:t>Com pa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643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2990556" y="202036"/>
            <a:ext cx="10371725"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485902" y="1041612"/>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200205" y="1859544"/>
            <a:ext cx="15011400" cy="707886"/>
          </a:xfrm>
          <a:prstGeom prst="rect">
            <a:avLst/>
          </a:prstGeom>
          <a:noFill/>
        </p:spPr>
        <p:txBody>
          <a:bodyPr wrap="square" rtlCol="0">
            <a:spAutoFit/>
          </a:bodyPr>
          <a:lstStyle/>
          <a:p>
            <a:pPr indent="457200"/>
            <a:r>
              <a:rPr lang="en-US" sz="4000" i="1" dirty="0">
                <a:latin typeface="Times New Roman" panose="02020603050405020304" pitchFamily="18" charset="0"/>
                <a:cs typeface="Times New Roman" panose="02020603050405020304" pitchFamily="18" charset="0"/>
              </a:rPr>
              <a:t>-</a:t>
            </a:r>
            <a:r>
              <a:rPr lang="vi-VN" sz="4000" i="1" dirty="0">
                <a:latin typeface="Times New Roman" panose="02020603050405020304" pitchFamily="18" charset="0"/>
                <a:cs typeface="Times New Roman" panose="02020603050405020304" pitchFamily="18" charset="0"/>
              </a:rPr>
              <a:t> Em hãy kể thêm một số vật liệu và dụng cụ làm thủ công khác.</a:t>
            </a:r>
          </a:p>
        </p:txBody>
      </p:sp>
      <p:sp>
        <p:nvSpPr>
          <p:cNvPr id="25" name="Rectangle 24"/>
          <p:cNvSpPr/>
          <p:nvPr/>
        </p:nvSpPr>
        <p:spPr>
          <a:xfrm>
            <a:off x="7996069" y="5145262"/>
            <a:ext cx="293267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Ống hút giấy</a:t>
            </a:r>
            <a:endParaRPr lang="en-US" sz="2800" b="1" dirty="0">
              <a:solidFill>
                <a:srgbClr val="0000FF"/>
              </a:solidFill>
              <a:latin typeface="Times New Roman" pitchFamily="18" charset="0"/>
              <a:cs typeface="Times New Roman" pitchFamily="18" charset="0"/>
            </a:endParaRPr>
          </a:p>
        </p:txBody>
      </p:sp>
      <p:sp>
        <p:nvSpPr>
          <p:cNvPr id="27" name="Rectangle 26"/>
          <p:cNvSpPr/>
          <p:nvPr/>
        </p:nvSpPr>
        <p:spPr>
          <a:xfrm>
            <a:off x="11114702" y="5170305"/>
            <a:ext cx="2438400"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Pho – mếch</a:t>
            </a:r>
            <a:endParaRPr lang="en-US" sz="2800" b="1" dirty="0">
              <a:solidFill>
                <a:srgbClr val="0000FF"/>
              </a:solidFill>
              <a:latin typeface="Times New Roman" pitchFamily="18" charset="0"/>
              <a:cs typeface="Times New Roman" pitchFamily="18" charset="0"/>
            </a:endParaRPr>
          </a:p>
        </p:txBody>
      </p:sp>
      <p:sp>
        <p:nvSpPr>
          <p:cNvPr id="36" name="Rectangle 35"/>
          <p:cNvSpPr/>
          <p:nvPr/>
        </p:nvSpPr>
        <p:spPr>
          <a:xfrm>
            <a:off x="13929518" y="5145262"/>
            <a:ext cx="2133601"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Que gỗ </a:t>
            </a:r>
            <a:endParaRPr lang="en-US" sz="2800" b="1" dirty="0">
              <a:solidFill>
                <a:srgbClr val="0000FF"/>
              </a:solidFill>
              <a:latin typeface="Times New Roman" pitchFamily="18" charset="0"/>
              <a:cs typeface="Times New Roman" pitchFamily="18" charset="0"/>
            </a:endParaRPr>
          </a:p>
        </p:txBody>
      </p:sp>
      <p:sp>
        <p:nvSpPr>
          <p:cNvPr id="38" name="Rectangle 37"/>
          <p:cNvSpPr/>
          <p:nvPr/>
        </p:nvSpPr>
        <p:spPr>
          <a:xfrm>
            <a:off x="7996069" y="8079928"/>
            <a:ext cx="219658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Đất nặn</a:t>
            </a:r>
            <a:endParaRPr lang="en-US" sz="2800" b="1" dirty="0">
              <a:solidFill>
                <a:srgbClr val="0000FF"/>
              </a:solidFill>
              <a:latin typeface="Times New Roman" pitchFamily="18" charset="0"/>
              <a:cs typeface="Times New Roman" pitchFamily="18" charset="0"/>
            </a:endParaRPr>
          </a:p>
        </p:txBody>
      </p:sp>
      <p:sp>
        <p:nvSpPr>
          <p:cNvPr id="40" name="Rectangle 39"/>
          <p:cNvSpPr/>
          <p:nvPr/>
        </p:nvSpPr>
        <p:spPr>
          <a:xfrm>
            <a:off x="11648383" y="8079928"/>
            <a:ext cx="2814535" cy="523220"/>
          </a:xfrm>
          <a:prstGeom prst="rect">
            <a:avLst/>
          </a:prstGeom>
        </p:spPr>
        <p:txBody>
          <a:bodyPr wrap="square">
            <a:spAutoFit/>
          </a:bodyPr>
          <a:lstStyle/>
          <a:p>
            <a:pPr lvl="0"/>
            <a:r>
              <a:rPr lang="vi-VN" sz="2800" b="1" dirty="0">
                <a:solidFill>
                  <a:srgbClr val="0000FF"/>
                </a:solidFill>
                <a:latin typeface="Times New Roman" pitchFamily="18" charset="0"/>
                <a:cs typeface="Times New Roman" pitchFamily="18" charset="0"/>
              </a:rPr>
              <a:t> Dao cắt giấy</a:t>
            </a:r>
            <a:endParaRPr lang="en-US" sz="2800" b="1" dirty="0">
              <a:solidFill>
                <a:srgbClr val="0000FF"/>
              </a:solidFill>
              <a:latin typeface="Times New Roman" pitchFamily="18" charset="0"/>
              <a:cs typeface="Times New Roman" pitchFamily="18" charset="0"/>
            </a:endParaRPr>
          </a:p>
        </p:txBody>
      </p:sp>
      <p:pic>
        <p:nvPicPr>
          <p:cNvPr id="42" name="Picture 41"/>
          <p:cNvPicPr/>
          <p:nvPr/>
        </p:nvPicPr>
        <p:blipFill rotWithShape="1">
          <a:blip r:embed="rId2"/>
          <a:srcRect l="18180" t="33650" r="64068" b="38403"/>
          <a:stretch/>
        </p:blipFill>
        <p:spPr bwMode="auto">
          <a:xfrm>
            <a:off x="7376319" y="2971800"/>
            <a:ext cx="3245839" cy="2057400"/>
          </a:xfrm>
          <a:prstGeom prst="rect">
            <a:avLst/>
          </a:prstGeom>
          <a:ln>
            <a:noFill/>
          </a:ln>
          <a:extLst>
            <a:ext uri="{53640926-AAD7-44D8-BBD7-CCE9431645EC}">
              <a14:shadowObscured xmlns:a14="http://schemas.microsoft.com/office/drawing/2010/main"/>
            </a:ext>
          </a:extLst>
        </p:spPr>
      </p:pic>
      <p:pic>
        <p:nvPicPr>
          <p:cNvPr id="26" name="Picture 25"/>
          <p:cNvPicPr/>
          <p:nvPr/>
        </p:nvPicPr>
        <p:blipFill rotWithShape="1">
          <a:blip r:embed="rId2"/>
          <a:srcRect l="42455" t="33650" r="39044" b="37833"/>
          <a:stretch/>
        </p:blipFill>
        <p:spPr bwMode="auto">
          <a:xfrm>
            <a:off x="10881519" y="2971800"/>
            <a:ext cx="2667000" cy="2057400"/>
          </a:xfrm>
          <a:prstGeom prst="rect">
            <a:avLst/>
          </a:prstGeom>
          <a:ln>
            <a:noFill/>
          </a:ln>
          <a:extLst>
            <a:ext uri="{53640926-AAD7-44D8-BBD7-CCE9431645EC}">
              <a14:shadowObscured xmlns:a14="http://schemas.microsoft.com/office/drawing/2010/main"/>
            </a:ext>
          </a:extLst>
        </p:spPr>
      </p:pic>
      <p:pic>
        <p:nvPicPr>
          <p:cNvPr id="29" name="Picture 28"/>
          <p:cNvPicPr/>
          <p:nvPr/>
        </p:nvPicPr>
        <p:blipFill rotWithShape="1">
          <a:blip r:embed="rId2"/>
          <a:srcRect l="66089" t="31179" r="15731" b="37261"/>
          <a:stretch/>
        </p:blipFill>
        <p:spPr bwMode="auto">
          <a:xfrm>
            <a:off x="13548519" y="2812096"/>
            <a:ext cx="2133600" cy="2217104"/>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3"/>
          <a:srcRect l="41706" t="48289" r="39900" b="22624"/>
          <a:stretch/>
        </p:blipFill>
        <p:spPr bwMode="auto">
          <a:xfrm>
            <a:off x="7630636" y="5784544"/>
            <a:ext cx="2271855" cy="2216456"/>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4"/>
          <a:srcRect l="41600" t="37452" r="39258" b="44297"/>
          <a:stretch/>
        </p:blipFill>
        <p:spPr bwMode="auto">
          <a:xfrm>
            <a:off x="10710287" y="5784544"/>
            <a:ext cx="4286032" cy="2295384"/>
          </a:xfrm>
          <a:prstGeom prst="rect">
            <a:avLst/>
          </a:prstGeom>
          <a:ln>
            <a:noFill/>
          </a:ln>
          <a:extLst>
            <a:ext uri="{53640926-AAD7-44D8-BBD7-CCE9431645EC}">
              <a14:shadowObscured xmlns:a14="http://schemas.microsoft.com/office/drawing/2010/main"/>
            </a:ext>
          </a:extLst>
        </p:spPr>
      </p:pic>
      <p:sp>
        <p:nvSpPr>
          <p:cNvPr id="35" name="Text Box 14"/>
          <p:cNvSpPr txBox="1">
            <a:spLocks noChangeArrowheads="1"/>
          </p:cNvSpPr>
          <p:nvPr/>
        </p:nvSpPr>
        <p:spPr bwMode="auto">
          <a:xfrm>
            <a:off x="351402" y="3193236"/>
            <a:ext cx="6875336" cy="186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vật liệu làm thủ công khác như: ống hút giấy, Pho – mếch, que gỗ, đất nặn,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
        <p:nvSpPr>
          <p:cNvPr id="44" name="Text Box 14"/>
          <p:cNvSpPr txBox="1">
            <a:spLocks noChangeArrowheads="1"/>
          </p:cNvSpPr>
          <p:nvPr/>
        </p:nvSpPr>
        <p:spPr bwMode="auto">
          <a:xfrm>
            <a:off x="351402" y="6235451"/>
            <a:ext cx="6875336" cy="131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Các dụng cụ làm thủ công khác như: bút bi, dao dọc giấy, ...</a:t>
            </a:r>
            <a:r>
              <a:rPr lang="vi-VN" sz="4000" u="sng" dirty="0">
                <a:latin typeface="Times New Roman" pitchFamily="18" charset="0"/>
                <a:cs typeface="Times New Roman" pitchFamily="18" charset="0"/>
              </a:rPr>
              <a:t> </a:t>
            </a:r>
            <a:endParaRPr lang="en-US" sz="4000" u="sng" dirty="0">
              <a:latin typeface="Times New Roman" pitchFamily="18" charset="0"/>
              <a:cs typeface="Times New Roman" pitchFamily="18" charset="0"/>
            </a:endParaRPr>
          </a:p>
        </p:txBody>
      </p:sp>
    </p:spTree>
    <p:extLst>
      <p:ext uri="{BB962C8B-B14F-4D97-AF65-F5344CB8AC3E}">
        <p14:creationId xmlns:p14="http://schemas.microsoft.com/office/powerpoint/2010/main" val="101405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3391434" y="403656"/>
            <a:ext cx="10371725"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693738" y="1253837"/>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1. </a:t>
            </a:r>
            <a:r>
              <a:rPr lang="vi-VN" sz="4000" b="1" dirty="0">
                <a:solidFill>
                  <a:srgbClr val="FF0000"/>
                </a:solidFill>
                <a:latin typeface="Times New Roman" pitchFamily="18" charset="0"/>
              </a:rPr>
              <a:t>Dụng cụ và vật liệu làm thủ công</a:t>
            </a:r>
            <a:r>
              <a:rPr lang="nl-NL" sz="4000" b="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7" name="TextBox 46"/>
          <p:cNvSpPr txBox="1"/>
          <p:nvPr/>
        </p:nvSpPr>
        <p:spPr>
          <a:xfrm>
            <a:off x="670719" y="2165765"/>
            <a:ext cx="15011400" cy="1200329"/>
          </a:xfrm>
          <a:prstGeom prst="rect">
            <a:avLst/>
          </a:prstGeom>
          <a:noFill/>
        </p:spPr>
        <p:txBody>
          <a:bodyPr wrap="square" rtlCol="0">
            <a:spAutoFit/>
          </a:bodyPr>
          <a:lstStyle/>
          <a:p>
            <a:pPr indent="457200"/>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Hãy quan sát và gọi tên một số cách tạo hình cơ bản với vật liệu thủ công trong các hình.</a:t>
            </a:r>
          </a:p>
        </p:txBody>
      </p:sp>
      <p:sp>
        <p:nvSpPr>
          <p:cNvPr id="25" name="Rectangle 24"/>
          <p:cNvSpPr/>
          <p:nvPr/>
        </p:nvSpPr>
        <p:spPr>
          <a:xfrm>
            <a:off x="7345745" y="4572000"/>
            <a:ext cx="2932670" cy="523220"/>
          </a:xfrm>
          <a:prstGeom prst="rect">
            <a:avLst/>
          </a:prstGeom>
        </p:spPr>
        <p:txBody>
          <a:bodyPr wrap="square">
            <a:spAutoFit/>
          </a:bodyPr>
          <a:lstStyle/>
          <a:p>
            <a:pPr lvl="0"/>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7" name="Rectangle 26"/>
          <p:cNvSpPr/>
          <p:nvPr/>
        </p:nvSpPr>
        <p:spPr>
          <a:xfrm>
            <a:off x="7121989" y="6220220"/>
            <a:ext cx="3283096" cy="492443"/>
          </a:xfrm>
          <a:prstGeom prst="rect">
            <a:avLst/>
          </a:prstGeom>
        </p:spPr>
        <p:txBody>
          <a:bodyPr wrap="square">
            <a:spAutoFit/>
          </a:bodyPr>
          <a:lstStyle/>
          <a:p>
            <a:pPr lvl="0"/>
            <a:r>
              <a:rPr lang="vi-VN" sz="2600" dirty="0">
                <a:latin typeface="Times New Roman" pitchFamily="18" charset="0"/>
                <a:cs typeface="Times New Roman" pitchFamily="18" charset="0"/>
              </a:rPr>
              <a:t>Cắt đoạn khác nhau </a:t>
            </a:r>
            <a:endParaRPr lang="en-US" sz="2600" dirty="0">
              <a:latin typeface="Times New Roman" pitchFamily="18" charset="0"/>
              <a:cs typeface="Times New Roman" pitchFamily="18" charset="0"/>
            </a:endParaRPr>
          </a:p>
        </p:txBody>
      </p:sp>
      <p:sp>
        <p:nvSpPr>
          <p:cNvPr id="36" name="Rectangle 35"/>
          <p:cNvSpPr/>
          <p:nvPr/>
        </p:nvSpPr>
        <p:spPr>
          <a:xfrm>
            <a:off x="9808570" y="8157904"/>
            <a:ext cx="3252199" cy="492443"/>
          </a:xfrm>
          <a:prstGeom prst="rect">
            <a:avLst/>
          </a:prstGeom>
        </p:spPr>
        <p:txBody>
          <a:bodyPr wrap="square">
            <a:spAutoFit/>
          </a:bodyPr>
          <a:lstStyle/>
          <a:p>
            <a:pPr lvl="0" algn="ctr"/>
            <a:r>
              <a:rPr lang="vi-VN" sz="2600" dirty="0">
                <a:latin typeface="Times New Roman" pitchFamily="18" charset="0"/>
                <a:cs typeface="Times New Roman" pitchFamily="18" charset="0"/>
              </a:rPr>
              <a:t> Dán bằng hồ dán giấy</a:t>
            </a:r>
            <a:endParaRPr lang="en-US" sz="2600" dirty="0">
              <a:latin typeface="Times New Roman" pitchFamily="18" charset="0"/>
              <a:cs typeface="Times New Roman" pitchFamily="18" charset="0"/>
            </a:endParaRPr>
          </a:p>
        </p:txBody>
      </p:sp>
      <p:sp>
        <p:nvSpPr>
          <p:cNvPr id="38" name="Rectangle 37"/>
          <p:cNvSpPr/>
          <p:nvPr/>
        </p:nvSpPr>
        <p:spPr>
          <a:xfrm>
            <a:off x="7738407" y="4285858"/>
            <a:ext cx="1630609" cy="492443"/>
          </a:xfrm>
          <a:prstGeom prst="rect">
            <a:avLst/>
          </a:prstGeom>
        </p:spPr>
        <p:txBody>
          <a:bodyPr wrap="square">
            <a:spAutoFit/>
          </a:bodyPr>
          <a:lstStyle/>
          <a:p>
            <a:pPr lvl="0"/>
            <a:r>
              <a:rPr lang="vi-VN" sz="2600" dirty="0">
                <a:latin typeface="Times New Roman" pitchFamily="18" charset="0"/>
                <a:cs typeface="Times New Roman" pitchFamily="18" charset="0"/>
              </a:rPr>
              <a:t> Đất nặn</a:t>
            </a:r>
            <a:endParaRPr lang="en-US" sz="2600" dirty="0">
              <a:latin typeface="Times New Roman" pitchFamily="18" charset="0"/>
              <a:cs typeface="Times New Roman" pitchFamily="18" charset="0"/>
            </a:endParaRPr>
          </a:p>
        </p:txBody>
      </p:sp>
      <p:sp>
        <p:nvSpPr>
          <p:cNvPr id="35" name="Text Box 14"/>
          <p:cNvSpPr txBox="1">
            <a:spLocks noChangeArrowheads="1"/>
          </p:cNvSpPr>
          <p:nvPr/>
        </p:nvSpPr>
        <p:spPr bwMode="auto">
          <a:xfrm>
            <a:off x="567877" y="3625158"/>
            <a:ext cx="6875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vi-VN" sz="3600" dirty="0">
                <a:latin typeface="Times New Roman" pitchFamily="18" charset="0"/>
                <a:cs typeface="Times New Roman" pitchFamily="18" charset="0"/>
              </a:rPr>
              <a:t>a) Dùng tay tạo hình: xé, nặn, gấp.</a:t>
            </a:r>
            <a:endParaRPr lang="en-US" sz="3600" dirty="0">
              <a:latin typeface="Times New Roman" pitchFamily="18" charset="0"/>
              <a:cs typeface="Times New Roman" pitchFamily="18" charset="0"/>
            </a:endParaRPr>
          </a:p>
        </p:txBody>
      </p:sp>
      <p:pic>
        <p:nvPicPr>
          <p:cNvPr id="23" name="Picture 22"/>
          <p:cNvPicPr/>
          <p:nvPr/>
        </p:nvPicPr>
        <p:blipFill rotWithShape="1">
          <a:blip r:embed="rId2"/>
          <a:srcRect l="17004" t="36122" r="60646" b="22053"/>
          <a:stretch/>
        </p:blipFill>
        <p:spPr bwMode="auto">
          <a:xfrm>
            <a:off x="7533299" y="2765929"/>
            <a:ext cx="1818534" cy="1534028"/>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2"/>
          <a:srcRect l="40423" t="36122" r="36478" b="22243"/>
          <a:stretch/>
        </p:blipFill>
        <p:spPr bwMode="auto">
          <a:xfrm>
            <a:off x="10199007" y="2714999"/>
            <a:ext cx="1974704" cy="1555866"/>
          </a:xfrm>
          <a:prstGeom prst="rect">
            <a:avLst/>
          </a:prstGeom>
          <a:ln>
            <a:noFill/>
          </a:ln>
          <a:extLst>
            <a:ext uri="{53640926-AAD7-44D8-BBD7-CCE9431645EC}">
              <a14:shadowObscured xmlns:a14="http://schemas.microsoft.com/office/drawing/2010/main"/>
            </a:ext>
          </a:extLst>
        </p:spPr>
      </p:pic>
      <p:sp>
        <p:nvSpPr>
          <p:cNvPr id="28" name="Rectangle 27"/>
          <p:cNvSpPr/>
          <p:nvPr/>
        </p:nvSpPr>
        <p:spPr>
          <a:xfrm>
            <a:off x="10458585" y="4288913"/>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Gấp giấy</a:t>
            </a:r>
            <a:endParaRPr lang="en-US" sz="2600" dirty="0">
              <a:latin typeface="Times New Roman" pitchFamily="18" charset="0"/>
              <a:cs typeface="Times New Roman" pitchFamily="18" charset="0"/>
            </a:endParaRPr>
          </a:p>
        </p:txBody>
      </p:sp>
      <p:pic>
        <p:nvPicPr>
          <p:cNvPr id="30" name="Picture 29"/>
          <p:cNvPicPr/>
          <p:nvPr/>
        </p:nvPicPr>
        <p:blipFill rotWithShape="1">
          <a:blip r:embed="rId2"/>
          <a:srcRect l="64698" t="36122" r="12310" b="22243"/>
          <a:stretch/>
        </p:blipFill>
        <p:spPr bwMode="auto">
          <a:xfrm>
            <a:off x="13023861" y="2759349"/>
            <a:ext cx="2282826" cy="1530814"/>
          </a:xfrm>
          <a:prstGeom prst="rect">
            <a:avLst/>
          </a:prstGeom>
          <a:ln>
            <a:noFill/>
          </a:ln>
          <a:extLst>
            <a:ext uri="{53640926-AAD7-44D8-BBD7-CCE9431645EC}">
              <a14:shadowObscured xmlns:a14="http://schemas.microsoft.com/office/drawing/2010/main"/>
            </a:ext>
          </a:extLst>
        </p:spPr>
      </p:pic>
      <p:sp>
        <p:nvSpPr>
          <p:cNvPr id="34" name="Rectangle 33"/>
          <p:cNvSpPr/>
          <p:nvPr/>
        </p:nvSpPr>
        <p:spPr>
          <a:xfrm>
            <a:off x="13580126" y="4234714"/>
            <a:ext cx="1794533" cy="492443"/>
          </a:xfrm>
          <a:prstGeom prst="rect">
            <a:avLst/>
          </a:prstGeom>
        </p:spPr>
        <p:txBody>
          <a:bodyPr wrap="square">
            <a:spAutoFit/>
          </a:bodyPr>
          <a:lstStyle/>
          <a:p>
            <a:pPr lvl="0"/>
            <a:r>
              <a:rPr lang="vi-VN" sz="2600" dirty="0">
                <a:latin typeface="Times New Roman" pitchFamily="18" charset="0"/>
                <a:cs typeface="Times New Roman" pitchFamily="18" charset="0"/>
              </a:rPr>
              <a:t> Xé giấy</a:t>
            </a:r>
            <a:endParaRPr lang="en-US" sz="2600" dirty="0">
              <a:latin typeface="Times New Roman" pitchFamily="18" charset="0"/>
              <a:cs typeface="Times New Roman" pitchFamily="18" charset="0"/>
            </a:endParaRPr>
          </a:p>
        </p:txBody>
      </p:sp>
      <p:sp>
        <p:nvSpPr>
          <p:cNvPr id="37" name="Text Box 14"/>
          <p:cNvSpPr txBox="1">
            <a:spLocks noChangeArrowheads="1"/>
          </p:cNvSpPr>
          <p:nvPr/>
        </p:nvSpPr>
        <p:spPr bwMode="auto">
          <a:xfrm>
            <a:off x="600710" y="4583311"/>
            <a:ext cx="6645706"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b) Dùng kéo cắt tạo hình: cắt đường thẳng, cắt đường cong, cắt các đoạn khác nhau.</a:t>
            </a:r>
            <a:endParaRPr lang="en-US" sz="3600" dirty="0">
              <a:latin typeface="Times New Roman" pitchFamily="18" charset="0"/>
              <a:cs typeface="Times New Roman" pitchFamily="18" charset="0"/>
            </a:endParaRPr>
          </a:p>
        </p:txBody>
      </p:sp>
      <p:pic>
        <p:nvPicPr>
          <p:cNvPr id="39" name="Picture 38"/>
          <p:cNvPicPr/>
          <p:nvPr/>
        </p:nvPicPr>
        <p:blipFill rotWithShape="1">
          <a:blip r:embed="rId3"/>
          <a:srcRect l="16896" t="35171" r="60540" b="23194"/>
          <a:stretch/>
        </p:blipFill>
        <p:spPr bwMode="auto">
          <a:xfrm>
            <a:off x="7567873" y="4870847"/>
            <a:ext cx="1693372" cy="1390650"/>
          </a:xfrm>
          <a:prstGeom prst="rect">
            <a:avLst/>
          </a:prstGeom>
          <a:ln>
            <a:noFill/>
          </a:ln>
          <a:extLst>
            <a:ext uri="{53640926-AAD7-44D8-BBD7-CCE9431645EC}">
              <a14:shadowObscured xmlns:a14="http://schemas.microsoft.com/office/drawing/2010/main"/>
            </a:ext>
          </a:extLst>
        </p:spPr>
      </p:pic>
      <p:pic>
        <p:nvPicPr>
          <p:cNvPr id="41" name="Picture 40"/>
          <p:cNvPicPr/>
          <p:nvPr/>
        </p:nvPicPr>
        <p:blipFill rotWithShape="1">
          <a:blip r:embed="rId3"/>
          <a:srcRect l="40530" t="34030" r="36479" b="23765"/>
          <a:stretch/>
        </p:blipFill>
        <p:spPr bwMode="auto">
          <a:xfrm>
            <a:off x="10409577" y="4833610"/>
            <a:ext cx="1819012" cy="14097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10147464" y="6220220"/>
            <a:ext cx="2412840" cy="492443"/>
          </a:xfrm>
          <a:prstGeom prst="rect">
            <a:avLst/>
          </a:prstGeom>
        </p:spPr>
        <p:txBody>
          <a:bodyPr wrap="none">
            <a:spAutoFit/>
          </a:bodyPr>
          <a:lstStyle/>
          <a:p>
            <a:r>
              <a:rPr lang="vi-VN" sz="2600" dirty="0">
                <a:latin typeface="Times New Roman" pitchFamily="18" charset="0"/>
                <a:cs typeface="Times New Roman" pitchFamily="18" charset="0"/>
              </a:rPr>
              <a:t>Cắt đường thẳng</a:t>
            </a:r>
            <a:endParaRPr lang="en-US" sz="2600" dirty="0"/>
          </a:p>
        </p:txBody>
      </p:sp>
      <p:pic>
        <p:nvPicPr>
          <p:cNvPr id="43" name="Picture 42"/>
          <p:cNvPicPr/>
          <p:nvPr/>
        </p:nvPicPr>
        <p:blipFill rotWithShape="1">
          <a:blip r:embed="rId3"/>
          <a:srcRect l="64591" t="35171" r="12525" b="23574"/>
          <a:stretch/>
        </p:blipFill>
        <p:spPr bwMode="auto">
          <a:xfrm>
            <a:off x="13330229" y="4814371"/>
            <a:ext cx="2199489" cy="1377950"/>
          </a:xfrm>
          <a:prstGeom prst="rect">
            <a:avLst/>
          </a:prstGeom>
          <a:ln>
            <a:noFill/>
          </a:ln>
          <a:extLst>
            <a:ext uri="{53640926-AAD7-44D8-BBD7-CCE9431645EC}">
              <a14:shadowObscured xmlns:a14="http://schemas.microsoft.com/office/drawing/2010/main"/>
            </a:ext>
          </a:extLst>
        </p:spPr>
      </p:pic>
      <p:sp>
        <p:nvSpPr>
          <p:cNvPr id="48" name="Rectangle 47"/>
          <p:cNvSpPr/>
          <p:nvPr/>
        </p:nvSpPr>
        <p:spPr>
          <a:xfrm>
            <a:off x="13372429" y="6239648"/>
            <a:ext cx="2319866" cy="492443"/>
          </a:xfrm>
          <a:prstGeom prst="rect">
            <a:avLst/>
          </a:prstGeom>
        </p:spPr>
        <p:txBody>
          <a:bodyPr wrap="none">
            <a:spAutoFit/>
          </a:bodyPr>
          <a:lstStyle/>
          <a:p>
            <a:r>
              <a:rPr lang="vi-VN" sz="2600" dirty="0">
                <a:latin typeface="Times New Roman" pitchFamily="18" charset="0"/>
                <a:cs typeface="Times New Roman" pitchFamily="18" charset="0"/>
              </a:rPr>
              <a:t>Cắt đường cong</a:t>
            </a:r>
            <a:endParaRPr lang="en-US" sz="2600" dirty="0"/>
          </a:p>
        </p:txBody>
      </p:sp>
      <p:sp>
        <p:nvSpPr>
          <p:cNvPr id="49" name="Text Box 14"/>
          <p:cNvSpPr txBox="1">
            <a:spLocks noChangeArrowheads="1"/>
          </p:cNvSpPr>
          <p:nvPr/>
        </p:nvSpPr>
        <p:spPr bwMode="auto">
          <a:xfrm>
            <a:off x="630683" y="6520561"/>
            <a:ext cx="642214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vi-VN" sz="3600" dirty="0">
                <a:latin typeface="Times New Roman" pitchFamily="18" charset="0"/>
                <a:cs typeface="Times New Roman" pitchFamily="18" charset="0"/>
              </a:rPr>
              <a:t>c) Dùng vật liệu hỗ trợ dán: dán bằng hồ dán giấy, dán bằng keo sữa, dán bằng băng dính.</a:t>
            </a:r>
            <a:endParaRPr lang="en-US" sz="3600" dirty="0">
              <a:latin typeface="Times New Roman" pitchFamily="18" charset="0"/>
              <a:cs typeface="Times New Roman" pitchFamily="18" charset="0"/>
            </a:endParaRPr>
          </a:p>
        </p:txBody>
      </p:sp>
      <p:pic>
        <p:nvPicPr>
          <p:cNvPr id="50" name="Picture 49"/>
          <p:cNvPicPr/>
          <p:nvPr/>
        </p:nvPicPr>
        <p:blipFill rotWithShape="1">
          <a:blip r:embed="rId4"/>
          <a:srcRect l="16576" t="34981" r="60646" b="23004"/>
          <a:stretch/>
        </p:blipFill>
        <p:spPr bwMode="auto">
          <a:xfrm>
            <a:off x="7742914" y="6791067"/>
            <a:ext cx="1352550" cy="140335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rotWithShape="1">
          <a:blip r:embed="rId4"/>
          <a:srcRect l="40637" t="34981" r="36157" b="23193"/>
          <a:stretch/>
        </p:blipFill>
        <p:spPr bwMode="auto">
          <a:xfrm>
            <a:off x="10577641" y="6791067"/>
            <a:ext cx="1675477" cy="1397000"/>
          </a:xfrm>
          <a:prstGeom prst="rect">
            <a:avLst/>
          </a:prstGeom>
          <a:ln>
            <a:noFill/>
          </a:ln>
          <a:extLst>
            <a:ext uri="{53640926-AAD7-44D8-BBD7-CCE9431645EC}">
              <a14:shadowObscured xmlns:a14="http://schemas.microsoft.com/office/drawing/2010/main"/>
            </a:ext>
          </a:extLst>
        </p:spPr>
      </p:pic>
      <p:sp>
        <p:nvSpPr>
          <p:cNvPr id="52" name="Rectangle 51"/>
          <p:cNvSpPr/>
          <p:nvPr/>
        </p:nvSpPr>
        <p:spPr>
          <a:xfrm>
            <a:off x="7000414" y="8166218"/>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băng dính</a:t>
            </a:r>
            <a:endParaRPr lang="en-US" sz="2600" dirty="0">
              <a:latin typeface="Times New Roman" pitchFamily="18" charset="0"/>
              <a:cs typeface="Times New Roman" pitchFamily="18" charset="0"/>
            </a:endParaRPr>
          </a:p>
        </p:txBody>
      </p:sp>
      <p:pic>
        <p:nvPicPr>
          <p:cNvPr id="53" name="Picture 52"/>
          <p:cNvPicPr/>
          <p:nvPr/>
        </p:nvPicPr>
        <p:blipFill rotWithShape="1">
          <a:blip r:embed="rId4"/>
          <a:srcRect l="64271" t="34981" r="12523" b="23193"/>
          <a:stretch/>
        </p:blipFill>
        <p:spPr bwMode="auto">
          <a:xfrm>
            <a:off x="13304959" y="6784717"/>
            <a:ext cx="2072359" cy="1397000"/>
          </a:xfrm>
          <a:prstGeom prst="rect">
            <a:avLst/>
          </a:prstGeom>
          <a:ln>
            <a:noFill/>
          </a:ln>
          <a:extLst>
            <a:ext uri="{53640926-AAD7-44D8-BBD7-CCE9431645EC}">
              <a14:shadowObscured xmlns:a14="http://schemas.microsoft.com/office/drawing/2010/main"/>
            </a:ext>
          </a:extLst>
        </p:spPr>
      </p:pic>
      <p:sp>
        <p:nvSpPr>
          <p:cNvPr id="54" name="Rectangle 53"/>
          <p:cNvSpPr/>
          <p:nvPr/>
        </p:nvSpPr>
        <p:spPr>
          <a:xfrm>
            <a:off x="13203616" y="8157904"/>
            <a:ext cx="2985568" cy="492443"/>
          </a:xfrm>
          <a:prstGeom prst="rect">
            <a:avLst/>
          </a:prstGeom>
        </p:spPr>
        <p:txBody>
          <a:bodyPr wrap="square">
            <a:spAutoFit/>
          </a:bodyPr>
          <a:lstStyle/>
          <a:p>
            <a:pPr lvl="0"/>
            <a:r>
              <a:rPr lang="vi-VN" sz="2600" dirty="0">
                <a:latin typeface="Times New Roman" pitchFamily="18" charset="0"/>
                <a:cs typeface="Times New Roman" pitchFamily="18" charset="0"/>
              </a:rPr>
              <a:t> Dán bằng keo sữa</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192766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2562430" y="346630"/>
            <a:ext cx="11506199"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Dụng cụ và vật liệu làm thủ công </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T1</a:t>
            </a: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6" name="Text Box 14"/>
          <p:cNvSpPr txBox="1">
            <a:spLocks noChangeArrowheads="1"/>
          </p:cNvSpPr>
          <p:nvPr/>
        </p:nvSpPr>
        <p:spPr bwMode="auto">
          <a:xfrm>
            <a:off x="975519" y="1335201"/>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559773" y="2192439"/>
            <a:ext cx="15122346" cy="1200329"/>
          </a:xfrm>
          <a:prstGeom prst="rect">
            <a:avLst/>
          </a:prstGeom>
          <a:noFill/>
        </p:spPr>
        <p:txBody>
          <a:bodyPr wrap="square" rtlCol="0">
            <a:spAutoFit/>
          </a:bodyPr>
          <a:lstStyle/>
          <a:p>
            <a:pPr indent="457200" algn="just"/>
            <a:r>
              <a:rPr lang="vi-VN" sz="3600" i="1" dirty="0">
                <a:latin typeface="Times New Roman" pitchFamily="18" charset="0"/>
                <a:cs typeface="Times New Roman" pitchFamily="18" charset="0"/>
              </a:rPr>
              <a:t>Em hãy q</a:t>
            </a:r>
            <a:r>
              <a:rPr lang="nl-NL" sz="3600" i="1" dirty="0">
                <a:latin typeface="Times New Roman" pitchFamily="18" charset="0"/>
                <a:cs typeface="Times New Roman" pitchFamily="18" charset="0"/>
              </a:rPr>
              <a:t>uan sát</a:t>
            </a:r>
            <a:r>
              <a:rPr lang="vi-VN" sz="3600" i="1" dirty="0">
                <a:latin typeface="Times New Roman" pitchFamily="18" charset="0"/>
                <a:cs typeface="Times New Roman" pitchFamily="18" charset="0"/>
              </a:rPr>
              <a:t> hình bên và cho biết vật liệu nào có tính chất mềm, cứng, thấm nước, không thấm nước.</a:t>
            </a:r>
          </a:p>
        </p:txBody>
      </p:sp>
      <p:sp>
        <p:nvSpPr>
          <p:cNvPr id="7" name="Rectangle 6"/>
          <p:cNvSpPr/>
          <p:nvPr/>
        </p:nvSpPr>
        <p:spPr>
          <a:xfrm>
            <a:off x="523564" y="3657600"/>
            <a:ext cx="7791965" cy="1200329"/>
          </a:xfrm>
          <a:prstGeom prst="rect">
            <a:avLst/>
          </a:prstGeom>
        </p:spPr>
        <p:txBody>
          <a:bodyPr wrap="square">
            <a:spAutoFit/>
          </a:bodyPr>
          <a:lstStyle/>
          <a:p>
            <a:r>
              <a:rPr lang="vi-VN" sz="3600" dirty="0">
                <a:latin typeface="Times New Roman" pitchFamily="18" charset="0"/>
                <a:cs typeface="Times New Roman" pitchFamily="18" charset="0"/>
              </a:rPr>
              <a:t>a) Vật liệu có tính chất mềm: ống hút giấy, dây buộc, đất nặn.</a:t>
            </a:r>
            <a:endParaRPr lang="en-US" dirty="0"/>
          </a:p>
        </p:txBody>
      </p:sp>
      <p:sp>
        <p:nvSpPr>
          <p:cNvPr id="13" name="Rectangle 12"/>
          <p:cNvSpPr/>
          <p:nvPr/>
        </p:nvSpPr>
        <p:spPr>
          <a:xfrm>
            <a:off x="523564" y="4963051"/>
            <a:ext cx="7520781" cy="1200329"/>
          </a:xfrm>
          <a:prstGeom prst="rect">
            <a:avLst/>
          </a:prstGeom>
        </p:spPr>
        <p:txBody>
          <a:bodyPr wrap="square">
            <a:spAutoFit/>
          </a:bodyPr>
          <a:lstStyle/>
          <a:p>
            <a:r>
              <a:rPr lang="vi-VN" sz="3600" dirty="0">
                <a:latin typeface="Times New Roman" pitchFamily="18" charset="0"/>
                <a:cs typeface="Times New Roman" pitchFamily="18" charset="0"/>
              </a:rPr>
              <a:t>b) Vật liệu có tính chất cứng: que gỗ, pho – mếch.</a:t>
            </a:r>
            <a:endParaRPr lang="en-US" dirty="0"/>
          </a:p>
        </p:txBody>
      </p:sp>
      <p:sp>
        <p:nvSpPr>
          <p:cNvPr id="14" name="Rectangle 13"/>
          <p:cNvSpPr/>
          <p:nvPr/>
        </p:nvSpPr>
        <p:spPr>
          <a:xfrm>
            <a:off x="523564" y="6383858"/>
            <a:ext cx="7883246" cy="1200329"/>
          </a:xfrm>
          <a:prstGeom prst="rect">
            <a:avLst/>
          </a:prstGeom>
        </p:spPr>
        <p:txBody>
          <a:bodyPr wrap="square">
            <a:spAutoFit/>
          </a:bodyPr>
          <a:lstStyle/>
          <a:p>
            <a:r>
              <a:rPr lang="vi-VN" sz="3600" dirty="0">
                <a:latin typeface="Times New Roman" pitchFamily="18" charset="0"/>
                <a:cs typeface="Times New Roman" pitchFamily="18" charset="0"/>
              </a:rPr>
              <a:t>c)Vật liệu có tính chất thấm nước: ống hút giấy, dây buộc, đất nặn, giấy bìa. </a:t>
            </a:r>
          </a:p>
        </p:txBody>
      </p:sp>
      <p:sp>
        <p:nvSpPr>
          <p:cNvPr id="15" name="Rectangle 14"/>
          <p:cNvSpPr/>
          <p:nvPr/>
        </p:nvSpPr>
        <p:spPr>
          <a:xfrm>
            <a:off x="474070" y="7892531"/>
            <a:ext cx="11788484" cy="646331"/>
          </a:xfrm>
          <a:prstGeom prst="rect">
            <a:avLst/>
          </a:prstGeom>
        </p:spPr>
        <p:txBody>
          <a:bodyPr wrap="none">
            <a:spAutoFit/>
          </a:bodyPr>
          <a:lstStyle/>
          <a:p>
            <a:r>
              <a:rPr lang="vi-VN" sz="3600" dirty="0">
                <a:latin typeface="Times New Roman" pitchFamily="18" charset="0"/>
                <a:cs typeface="Times New Roman" pitchFamily="18" charset="0"/>
              </a:rPr>
              <a:t>d) Vật liệu có tính chất không thấm nước: Pho – mếch, que gỗ.</a:t>
            </a:r>
            <a:endParaRPr lang="en-US" dirty="0"/>
          </a:p>
        </p:txBody>
      </p:sp>
      <p:pic>
        <p:nvPicPr>
          <p:cNvPr id="16" name="Picture 15"/>
          <p:cNvPicPr/>
          <p:nvPr/>
        </p:nvPicPr>
        <p:blipFill rotWithShape="1">
          <a:blip r:embed="rId2"/>
          <a:srcRect l="17966" t="33650" r="64068" b="32319"/>
          <a:stretch/>
        </p:blipFill>
        <p:spPr bwMode="auto">
          <a:xfrm>
            <a:off x="8259656" y="3911786"/>
            <a:ext cx="1752601" cy="184056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2"/>
          <a:srcRect l="41814" t="32699" r="39044" b="32510"/>
          <a:stretch/>
        </p:blipFill>
        <p:spPr bwMode="auto">
          <a:xfrm>
            <a:off x="10749445" y="3832880"/>
            <a:ext cx="1981200" cy="180653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2"/>
          <a:srcRect l="66303" t="33459" r="16800" b="32511"/>
          <a:stretch/>
        </p:blipFill>
        <p:spPr bwMode="auto">
          <a:xfrm>
            <a:off x="13568845" y="3867945"/>
            <a:ext cx="1981200" cy="1695271"/>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3"/>
          <a:srcRect l="18607" t="27186" r="63962" b="36882"/>
          <a:stretch/>
        </p:blipFill>
        <p:spPr bwMode="auto">
          <a:xfrm>
            <a:off x="8259657" y="5972826"/>
            <a:ext cx="2272426" cy="1647791"/>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3"/>
          <a:srcRect l="42454" t="27186" r="39901" b="37452"/>
          <a:stretch/>
        </p:blipFill>
        <p:spPr bwMode="auto">
          <a:xfrm>
            <a:off x="10925386" y="5972826"/>
            <a:ext cx="2438400" cy="1647791"/>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srcRect l="68332" t="28516" r="17873" b="36312"/>
          <a:stretch/>
        </p:blipFill>
        <p:spPr bwMode="auto">
          <a:xfrm>
            <a:off x="13492645" y="5972826"/>
            <a:ext cx="2133600" cy="21021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20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632619" y="461448"/>
            <a:ext cx="120569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a:solidFill>
                  <a:srgbClr val="FF0000"/>
                </a:solidFill>
                <a:latin typeface="Times New Roman" pitchFamily="18" charset="0"/>
              </a:rPr>
              <a:t>2. </a:t>
            </a:r>
            <a:r>
              <a:rPr lang="vi-VN" sz="4000" b="1" dirty="0">
                <a:solidFill>
                  <a:srgbClr val="FF0000"/>
                </a:solidFill>
                <a:latin typeface="Times New Roman" pitchFamily="18" charset="0"/>
              </a:rPr>
              <a:t>Lựa chọ vật liệu làm thủ công</a:t>
            </a:r>
            <a:endParaRPr lang="en-US" sz="4000" b="1" dirty="0">
              <a:solidFill>
                <a:srgbClr val="FF0000"/>
              </a:solidFill>
              <a:latin typeface="Times New Roman" pitchFamily="18" charset="0"/>
              <a:cs typeface="Times New Roman" pitchFamily="18" charset="0"/>
            </a:endParaRPr>
          </a:p>
        </p:txBody>
      </p:sp>
      <p:sp>
        <p:nvSpPr>
          <p:cNvPr id="51" name="TextBox 50"/>
          <p:cNvSpPr txBox="1"/>
          <p:nvPr/>
        </p:nvSpPr>
        <p:spPr>
          <a:xfrm>
            <a:off x="289719" y="1253805"/>
            <a:ext cx="15011400" cy="1200329"/>
          </a:xfrm>
          <a:prstGeom prst="rect">
            <a:avLst/>
          </a:prstGeom>
          <a:noFill/>
        </p:spPr>
        <p:txBody>
          <a:bodyPr wrap="square" rtlCol="0">
            <a:spAutoFit/>
          </a:bodyPr>
          <a:lstStyle/>
          <a:p>
            <a:pPr indent="457200"/>
            <a:r>
              <a:rPr lang="vi-VN" sz="3600" dirty="0">
                <a:latin typeface="Times New Roman" pitchFamily="18" charset="0"/>
                <a:cs typeface="Times New Roman" pitchFamily="18" charset="0"/>
              </a:rPr>
              <a:t>Em hãy q</a:t>
            </a:r>
            <a:r>
              <a:rPr lang="nl-NL" sz="3600" dirty="0">
                <a:latin typeface="Times New Roman" pitchFamily="18" charset="0"/>
                <a:cs typeface="Times New Roman" pitchFamily="18" charset="0"/>
              </a:rPr>
              <a:t>uan sát</a:t>
            </a:r>
            <a:r>
              <a:rPr lang="vi-VN" sz="3600" dirty="0">
                <a:latin typeface="Times New Roman" pitchFamily="18" charset="0"/>
                <a:cs typeface="Times New Roman" pitchFamily="18" charset="0"/>
              </a:rPr>
              <a:t> các sản phẩm thủ công trong hình và cho biết chúng được làm từ những vật liệu nào? </a:t>
            </a:r>
            <a:endParaRPr lang="vi-VN" sz="3600" i="1" dirty="0">
              <a:latin typeface="Times New Roman" panose="02020603050405020304" pitchFamily="18" charset="0"/>
              <a:cs typeface="Times New Roman" panose="02020603050405020304" pitchFamily="18" charset="0"/>
            </a:endParaRPr>
          </a:p>
        </p:txBody>
      </p:sp>
      <p:pic>
        <p:nvPicPr>
          <p:cNvPr id="24" name="Picture 23"/>
          <p:cNvPicPr/>
          <p:nvPr/>
        </p:nvPicPr>
        <p:blipFill rotWithShape="1">
          <a:blip r:embed="rId2"/>
          <a:srcRect l="15080" t="20152" r="12844" b="26046"/>
          <a:stretch/>
        </p:blipFill>
        <p:spPr bwMode="auto">
          <a:xfrm>
            <a:off x="2092186" y="2454134"/>
            <a:ext cx="11406466" cy="4518166"/>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411434" y="7324368"/>
            <a:ext cx="15416698" cy="1200329"/>
          </a:xfrm>
          <a:prstGeom prst="rect">
            <a:avLst/>
          </a:prstGeom>
        </p:spPr>
        <p:txBody>
          <a:bodyPr wrap="square">
            <a:spAutoFit/>
          </a:bodyPr>
          <a:lstStyle/>
          <a:p>
            <a:pPr algn="just"/>
            <a:r>
              <a:rPr lang="vi-VN" sz="3600" dirty="0">
                <a:latin typeface="Times New Roman" pitchFamily="18" charset="0"/>
                <a:cs typeface="Times New Roman" pitchFamily="18" charset="0"/>
              </a:rPr>
              <a:t>   Vật liệu làm thủ công có nhiều loại. Khi lựa chọn vật liệu làm thủ công, cần chọn loại có tính chất phù hợp, an toàn, không độc hại và tận dụng vật liệu tái chế. </a:t>
            </a:r>
            <a:endParaRPr lang="en-US" dirty="0"/>
          </a:p>
        </p:txBody>
      </p:sp>
    </p:spTree>
    <p:extLst>
      <p:ext uri="{BB962C8B-B14F-4D97-AF65-F5344CB8AC3E}">
        <p14:creationId xmlns:p14="http://schemas.microsoft.com/office/powerpoint/2010/main" val="225455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5" name="WordArt 3"/>
          <p:cNvSpPr>
            <a:spLocks noChangeArrowheads="1" noChangeShapeType="1" noTextEdit="1"/>
          </p:cNvSpPr>
          <p:nvPr/>
        </p:nvSpPr>
        <p:spPr bwMode="auto">
          <a:xfrm>
            <a:off x="1813719" y="2989262"/>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TotalTime>
  <Words>616</Words>
  <Application>Microsoft Office PowerPoint</Application>
  <PresentationFormat>Custom</PresentationFormat>
  <Paragraphs>72</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277</cp:revision>
  <dcterms:created xsi:type="dcterms:W3CDTF">2022-07-10T01:37:20Z</dcterms:created>
  <dcterms:modified xsi:type="dcterms:W3CDTF">2025-01-08T14:24:32Z</dcterms:modified>
</cp:coreProperties>
</file>