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07" r:id="rId2"/>
    <p:sldId id="408" r:id="rId3"/>
    <p:sldId id="441" r:id="rId4"/>
    <p:sldId id="442" r:id="rId5"/>
    <p:sldId id="443" r:id="rId6"/>
    <p:sldId id="340"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1" d="100"/>
          <a:sy n="51" d="100"/>
        </p:scale>
        <p:origin x="532"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a:t>
            </a:fld>
            <a:endParaRPr lang="en-US" altLang="en-US"/>
          </a:p>
        </p:txBody>
      </p:sp>
    </p:spTree>
    <p:extLst>
      <p:ext uri="{BB962C8B-B14F-4D97-AF65-F5344CB8AC3E}">
        <p14:creationId xmlns:p14="http://schemas.microsoft.com/office/powerpoint/2010/main" val="106670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2</a:t>
            </a:fld>
            <a:endParaRPr lang="en-US" altLang="en-US"/>
          </a:p>
        </p:txBody>
      </p:sp>
    </p:spTree>
    <p:extLst>
      <p:ext uri="{BB962C8B-B14F-4D97-AF65-F5344CB8AC3E}">
        <p14:creationId xmlns:p14="http://schemas.microsoft.com/office/powerpoint/2010/main" val="347046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155298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4</a:t>
            </a:fld>
            <a:endParaRPr lang="en-US" altLang="en-US"/>
          </a:p>
        </p:txBody>
      </p:sp>
    </p:spTree>
    <p:extLst>
      <p:ext uri="{BB962C8B-B14F-4D97-AF65-F5344CB8AC3E}">
        <p14:creationId xmlns:p14="http://schemas.microsoft.com/office/powerpoint/2010/main" val="400001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122099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95"/>
          <p:cNvSpPr>
            <a:spLocks noChangeArrowheads="1"/>
          </p:cNvSpPr>
          <p:nvPr/>
        </p:nvSpPr>
        <p:spPr bwMode="auto">
          <a:xfrm>
            <a:off x="4874186" y="1258669"/>
            <a:ext cx="6079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p>
        </p:txBody>
      </p:sp>
      <p:grpSp>
        <p:nvGrpSpPr>
          <p:cNvPr id="14" name="Group 13"/>
          <p:cNvGrpSpPr/>
          <p:nvPr/>
        </p:nvGrpSpPr>
        <p:grpSpPr>
          <a:xfrm>
            <a:off x="10330625" y="2862294"/>
            <a:ext cx="2148131" cy="2712606"/>
            <a:chOff x="990600" y="2621280"/>
            <a:chExt cx="2438400" cy="3011385"/>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16" name="TextBox 15"/>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1</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17" name="Group 16"/>
          <p:cNvGrpSpPr/>
          <p:nvPr/>
        </p:nvGrpSpPr>
        <p:grpSpPr>
          <a:xfrm>
            <a:off x="13240400" y="2834641"/>
            <a:ext cx="2148131" cy="2712606"/>
            <a:chOff x="990600" y="2621280"/>
            <a:chExt cx="2438400" cy="3011385"/>
          </a:xfrm>
        </p:grpSpPr>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19" name="TextBox 18"/>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2</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0" name="Group 19"/>
          <p:cNvGrpSpPr/>
          <p:nvPr/>
        </p:nvGrpSpPr>
        <p:grpSpPr>
          <a:xfrm>
            <a:off x="10330624" y="5961669"/>
            <a:ext cx="2148131" cy="2712606"/>
            <a:chOff x="990600" y="2621280"/>
            <a:chExt cx="2438400" cy="3011385"/>
          </a:xfrm>
        </p:grpSpPr>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7" name="TextBox 26"/>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3</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8" name="Group 27"/>
          <p:cNvGrpSpPr/>
          <p:nvPr/>
        </p:nvGrpSpPr>
        <p:grpSpPr>
          <a:xfrm>
            <a:off x="13240399" y="5943601"/>
            <a:ext cx="2148131" cy="2712606"/>
            <a:chOff x="990600" y="2621280"/>
            <a:chExt cx="2438400" cy="3011385"/>
          </a:xfrm>
        </p:grpSpPr>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0" name="TextBox 29"/>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4</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sp>
        <p:nvSpPr>
          <p:cNvPr id="24" name="Rectangle 23"/>
          <p:cNvSpPr/>
          <p:nvPr/>
        </p:nvSpPr>
        <p:spPr>
          <a:xfrm>
            <a:off x="595480" y="2862746"/>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ât hay âc:</a:t>
            </a:r>
          </a:p>
          <a:p>
            <a:pPr algn="ctr"/>
            <a:r>
              <a:rPr lang="en-US" sz="4400" b="1" smtClean="0">
                <a:solidFill>
                  <a:srgbClr val="0000CC"/>
                </a:solidFill>
                <a:latin typeface="Times New Roman" pitchFamily="18" charset="0"/>
                <a:cs typeface="Times New Roman" pitchFamily="18" charset="0"/>
              </a:rPr>
              <a:t>v</a:t>
            </a:r>
            <a:r>
              <a:rPr lang="en-US" sz="4400" smtClean="0">
                <a:solidFill>
                  <a:srgbClr val="0000CC"/>
                </a:solidFill>
                <a:latin typeface="Times New Roman" pitchFamily="18" charset="0"/>
                <a:cs typeface="Times New Roman" pitchFamily="18" charset="0"/>
              </a:rPr>
              <a:t>…...</a:t>
            </a:r>
            <a:r>
              <a:rPr lang="en-US" sz="4400" b="1" smtClean="0">
                <a:solidFill>
                  <a:srgbClr val="0000CC"/>
                </a:solidFill>
                <a:latin typeface="Times New Roman" pitchFamily="18" charset="0"/>
                <a:cs typeface="Times New Roman" pitchFamily="18" charset="0"/>
              </a:rPr>
              <a:t> vả</a:t>
            </a:r>
            <a:endParaRPr lang="en-US" sz="4400" b="1">
              <a:solidFill>
                <a:srgbClr val="0000CC"/>
              </a:solidFill>
              <a:latin typeface="Times New Roman" pitchFamily="18" charset="0"/>
              <a:cs typeface="Times New Roman" pitchFamily="18" charset="0"/>
            </a:endParaRPr>
          </a:p>
        </p:txBody>
      </p:sp>
      <p:sp>
        <p:nvSpPr>
          <p:cNvPr id="25" name="Rectangle 24"/>
          <p:cNvSpPr/>
          <p:nvPr/>
        </p:nvSpPr>
        <p:spPr>
          <a:xfrm>
            <a:off x="1604390" y="354735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ất</a:t>
            </a:r>
            <a:endParaRPr lang="en-US" sz="4400" b="1">
              <a:solidFill>
                <a:srgbClr val="FF0000"/>
              </a:solidFill>
              <a:latin typeface="Times New Roman" pitchFamily="18" charset="0"/>
              <a:cs typeface="Times New Roman" pitchFamily="18" charset="0"/>
            </a:endParaRPr>
          </a:p>
        </p:txBody>
      </p:sp>
      <p:sp>
        <p:nvSpPr>
          <p:cNvPr id="40" name="Rectangle 39"/>
          <p:cNvSpPr/>
          <p:nvPr/>
        </p:nvSpPr>
        <p:spPr>
          <a:xfrm>
            <a:off x="5166519" y="2891792"/>
            <a:ext cx="4511566"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ơn hay ơng:</a:t>
            </a:r>
          </a:p>
          <a:p>
            <a:pPr algn="ctr"/>
            <a:r>
              <a:rPr lang="en-US" sz="4400" b="1" smtClean="0">
                <a:solidFill>
                  <a:srgbClr val="0000CC"/>
                </a:solidFill>
                <a:latin typeface="Times New Roman" pitchFamily="18" charset="0"/>
                <a:cs typeface="Times New Roman" pitchFamily="18" charset="0"/>
              </a:rPr>
              <a:t>chập ch</a:t>
            </a:r>
            <a:r>
              <a:rPr lang="en-US" sz="4400" smtClean="0">
                <a:solidFill>
                  <a:srgbClr val="0000CC"/>
                </a:solidFill>
                <a:latin typeface="Times New Roman" pitchFamily="18" charset="0"/>
                <a:cs typeface="Times New Roman" pitchFamily="18" charset="0"/>
              </a:rPr>
              <a:t>…...</a:t>
            </a:r>
            <a:r>
              <a:rPr lang="en-US" sz="4400" b="1" smtClean="0">
                <a:solidFill>
                  <a:srgbClr val="0000CC"/>
                </a:solidFill>
                <a:latin typeface="Times New Roman" pitchFamily="18" charset="0"/>
                <a:cs typeface="Times New Roman" pitchFamily="18" charset="0"/>
              </a:rPr>
              <a:t> </a:t>
            </a:r>
            <a:endParaRPr lang="en-US" sz="4400" b="1">
              <a:solidFill>
                <a:srgbClr val="0000CC"/>
              </a:solidFill>
              <a:latin typeface="Times New Roman" pitchFamily="18" charset="0"/>
              <a:cs typeface="Times New Roman" pitchFamily="18" charset="0"/>
            </a:endParaRPr>
          </a:p>
        </p:txBody>
      </p:sp>
      <p:sp>
        <p:nvSpPr>
          <p:cNvPr id="41" name="Rectangle 40"/>
          <p:cNvSpPr/>
          <p:nvPr/>
        </p:nvSpPr>
        <p:spPr>
          <a:xfrm>
            <a:off x="7802399" y="355146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ờn</a:t>
            </a:r>
            <a:endParaRPr lang="en-US" sz="4400" b="1">
              <a:solidFill>
                <a:srgbClr val="FF0000"/>
              </a:solidFill>
              <a:latin typeface="Times New Roman" pitchFamily="18" charset="0"/>
              <a:cs typeface="Times New Roman" pitchFamily="18" charset="0"/>
            </a:endParaRPr>
          </a:p>
        </p:txBody>
      </p:sp>
      <p:sp>
        <p:nvSpPr>
          <p:cNvPr id="42" name="Rectangle 41"/>
          <p:cNvSpPr/>
          <p:nvPr/>
        </p:nvSpPr>
        <p:spPr>
          <a:xfrm>
            <a:off x="616494" y="5867400"/>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 hay ~:</a:t>
            </a:r>
          </a:p>
          <a:p>
            <a:pPr algn="ctr"/>
            <a:r>
              <a:rPr lang="en-US" sz="4400" b="1" smtClean="0">
                <a:solidFill>
                  <a:srgbClr val="0000CC"/>
                </a:solidFill>
                <a:latin typeface="Times New Roman" pitchFamily="18" charset="0"/>
                <a:cs typeface="Times New Roman" pitchFamily="18" charset="0"/>
              </a:rPr>
              <a:t>nhê nhại</a:t>
            </a:r>
            <a:endParaRPr lang="en-US" sz="4400" b="1">
              <a:solidFill>
                <a:srgbClr val="0000CC"/>
              </a:solidFill>
              <a:latin typeface="Times New Roman" pitchFamily="18" charset="0"/>
              <a:cs typeface="Times New Roman" pitchFamily="18" charset="0"/>
            </a:endParaRPr>
          </a:p>
        </p:txBody>
      </p:sp>
      <p:sp>
        <p:nvSpPr>
          <p:cNvPr id="43" name="Rectangle 42"/>
          <p:cNvSpPr/>
          <p:nvPr/>
        </p:nvSpPr>
        <p:spPr>
          <a:xfrm>
            <a:off x="1930086" y="622083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a:t>
            </a:r>
            <a:endParaRPr lang="en-US" sz="4400" b="1">
              <a:solidFill>
                <a:srgbClr val="FF0000"/>
              </a:solidFill>
              <a:latin typeface="Times New Roman" pitchFamily="18" charset="0"/>
              <a:cs typeface="Times New Roman" pitchFamily="18" charset="0"/>
            </a:endParaRPr>
          </a:p>
        </p:txBody>
      </p:sp>
      <p:sp>
        <p:nvSpPr>
          <p:cNvPr id="44" name="Rectangle 43"/>
          <p:cNvSpPr/>
          <p:nvPr/>
        </p:nvSpPr>
        <p:spPr>
          <a:xfrm>
            <a:off x="5525294" y="5821686"/>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at hay ac:</a:t>
            </a:r>
          </a:p>
          <a:p>
            <a:pPr algn="ctr"/>
            <a:r>
              <a:rPr lang="en-US" sz="4400" b="1" smtClean="0">
                <a:solidFill>
                  <a:srgbClr val="0000CC"/>
                </a:solidFill>
                <a:latin typeface="Times New Roman" pitchFamily="18" charset="0"/>
                <a:cs typeface="Times New Roman" pitchFamily="18" charset="0"/>
              </a:rPr>
              <a:t>qu</a:t>
            </a:r>
            <a:r>
              <a:rPr lang="en-US" sz="4400" smtClean="0">
                <a:solidFill>
                  <a:srgbClr val="0000CC"/>
                </a:solidFill>
                <a:latin typeface="Times New Roman" pitchFamily="18" charset="0"/>
                <a:cs typeface="Times New Roman" pitchFamily="18" charset="0"/>
              </a:rPr>
              <a:t>…..</a:t>
            </a:r>
            <a:r>
              <a:rPr lang="en-US" sz="4400" b="1" smtClean="0">
                <a:solidFill>
                  <a:srgbClr val="0000CC"/>
                </a:solidFill>
                <a:latin typeface="Times New Roman" pitchFamily="18" charset="0"/>
                <a:cs typeface="Times New Roman" pitchFamily="18" charset="0"/>
              </a:rPr>
              <a:t> liền tay</a:t>
            </a:r>
            <a:endParaRPr lang="en-US" sz="4400" b="1">
              <a:solidFill>
                <a:srgbClr val="0000CC"/>
              </a:solidFill>
              <a:latin typeface="Times New Roman" pitchFamily="18" charset="0"/>
              <a:cs typeface="Times New Roman" pitchFamily="18" charset="0"/>
            </a:endParaRPr>
          </a:p>
        </p:txBody>
      </p:sp>
      <p:sp>
        <p:nvSpPr>
          <p:cNvPr id="45" name="Rectangle 44"/>
          <p:cNvSpPr/>
          <p:nvPr/>
        </p:nvSpPr>
        <p:spPr>
          <a:xfrm>
            <a:off x="6249304" y="6482232"/>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ạt</a:t>
            </a:r>
            <a:endParaRPr lang="en-US" sz="4400" b="1">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24"/>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40"/>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childTnLst>
              </p:cTn>
              <p:nextCondLst>
                <p:cond evt="onClick" delay="0">
                  <p:tgtEl>
                    <p:spTgt spid="40"/>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4"/>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childTnLst>
                    </p:cTn>
                  </p:par>
                </p:childTnLst>
              </p:cTn>
              <p:nextCondLst>
                <p:cond evt="onClick" delay="0">
                  <p:tgtEl>
                    <p:spTgt spid="44"/>
                  </p:tgtEl>
                </p:cond>
              </p:nextCondLst>
            </p:seq>
          </p:childTnLst>
        </p:cTn>
      </p:par>
    </p:tnLst>
    <p:bldLst>
      <p:bldP spid="24" grpId="0"/>
      <p:bldP spid="25"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7556915"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1. Tìm hiểu về hoạt động trồng cây.</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4617134" y="149573"/>
            <a:ext cx="6706712" cy="1595982"/>
            <a:chOff x="4617134" y="149573"/>
            <a:chExt cx="6706712" cy="1595982"/>
          </a:xfrm>
        </p:grpSpPr>
        <p:grpSp>
          <p:nvGrpSpPr>
            <p:cNvPr id="15" name="Group 14"/>
            <p:cNvGrpSpPr/>
            <p:nvPr/>
          </p:nvGrpSpPr>
          <p:grpSpPr>
            <a:xfrm>
              <a:off x="4617134" y="149573"/>
              <a:ext cx="6255239" cy="1055790"/>
              <a:chOff x="4539228" y="210532"/>
              <a:chExt cx="6149694" cy="1055790"/>
            </a:xfrm>
          </p:grpSpPr>
          <p:sp>
            <p:nvSpPr>
              <p:cNvPr id="17" name="TextBox 16"/>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u="sng" smtClean="0">
                    <a:solidFill>
                      <a:srgbClr val="FF0066"/>
                    </a:solidFill>
                    <a:latin typeface="Times New Roman" pitchFamily="18" charset="0"/>
                    <a:cs typeface="Times New Roman" pitchFamily="18" charset="0"/>
                  </a:rPr>
                  <a:t>TIẾNG VIỆT</a:t>
                </a:r>
                <a:endParaRPr lang="en-US" sz="28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4664908" y="1160780"/>
              <a:ext cx="6658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smtClean="0">
                  <a:solidFill>
                    <a:srgbClr val="0000CC"/>
                  </a:solidFill>
                  <a:latin typeface="Times New Roman" pitchFamily="18" charset="0"/>
                  <a:cs typeface="Times New Roman" pitchFamily="18" charset="0"/>
                </a:rPr>
                <a:t>NHỮNG CÁI TÊN ĐÁNG YÊU (T4)</a:t>
              </a:r>
            </a:p>
          </p:txBody>
        </p:sp>
      </p:grpSp>
    </p:spTree>
    <p:custDataLst>
      <p:tags r:id="rId1"/>
    </p:custData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2. Tìm hiểu về các bước viết đoạn văn kể về các hoạt động theo tranh</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5492209" cy="883592"/>
              <a:chOff x="4923803" y="210532"/>
              <a:chExt cx="5399539" cy="883592"/>
            </a:xfrm>
          </p:grpSpPr>
          <p:sp>
            <p:nvSpPr>
              <p:cNvPr id="17" name="TextBox 16"/>
              <p:cNvSpPr txBox="1"/>
              <p:nvPr/>
            </p:nvSpPr>
            <p:spPr>
              <a:xfrm>
                <a:off x="4923803"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NHỮNG CÁI TÊN ĐÁNG YÊU (T4)</a:t>
              </a:r>
            </a:p>
          </p:txBody>
        </p: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27" t="27222" r="47265" b="18704"/>
          <a:stretch/>
        </p:blipFill>
        <p:spPr bwMode="auto">
          <a:xfrm>
            <a:off x="1740202" y="2475131"/>
            <a:ext cx="13253434" cy="627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457475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2. Tìm hiểu về các bước viết đoạn văn kể về các hoạt động theo tranh</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5492209" cy="883592"/>
              <a:chOff x="4923803" y="210532"/>
              <a:chExt cx="5399539" cy="883592"/>
            </a:xfrm>
          </p:grpSpPr>
          <p:sp>
            <p:nvSpPr>
              <p:cNvPr id="17" name="TextBox 16"/>
              <p:cNvSpPr txBox="1"/>
              <p:nvPr/>
            </p:nvSpPr>
            <p:spPr>
              <a:xfrm>
                <a:off x="4923803"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NHỮNG CÁI TÊN ĐÁNG YÊU (T4)</a:t>
              </a:r>
            </a:p>
          </p:txBody>
        </p: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27" t="27222" r="47265" b="18704"/>
          <a:stretch/>
        </p:blipFill>
        <p:spPr bwMode="auto">
          <a:xfrm>
            <a:off x="8900319" y="3048000"/>
            <a:ext cx="6999259" cy="509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5419" y="2819400"/>
            <a:ext cx="3484928"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a. Tên hoạt động</a:t>
            </a:r>
            <a:endParaRPr lang="en-US" sz="3600" b="1">
              <a:solidFill>
                <a:srgbClr val="0000CC"/>
              </a:solidFill>
              <a:latin typeface="Times New Roman" pitchFamily="18" charset="0"/>
              <a:cs typeface="Times New Roman" pitchFamily="18" charset="0"/>
            </a:endParaRPr>
          </a:p>
        </p:txBody>
      </p:sp>
      <p:sp>
        <p:nvSpPr>
          <p:cNvPr id="11" name="TextBox 10"/>
          <p:cNvSpPr txBox="1"/>
          <p:nvPr/>
        </p:nvSpPr>
        <p:spPr>
          <a:xfrm>
            <a:off x="1432719" y="3708737"/>
            <a:ext cx="3634328"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b. Các việc cụ thể</a:t>
            </a:r>
            <a:endParaRPr lang="en-US" sz="3600" b="1">
              <a:solidFill>
                <a:srgbClr val="0000CC"/>
              </a:solidFill>
              <a:latin typeface="Times New Roman" pitchFamily="18" charset="0"/>
              <a:cs typeface="Times New Roman" pitchFamily="18" charset="0"/>
            </a:endParaRPr>
          </a:p>
        </p:txBody>
      </p:sp>
      <p:sp>
        <p:nvSpPr>
          <p:cNvPr id="12" name="TextBox 11"/>
          <p:cNvSpPr txBox="1"/>
          <p:nvPr/>
        </p:nvSpPr>
        <p:spPr>
          <a:xfrm>
            <a:off x="1966119" y="4495800"/>
            <a:ext cx="1646797"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Việc 1</a:t>
            </a:r>
            <a:endParaRPr lang="en-US" sz="3600" b="1">
              <a:solidFill>
                <a:srgbClr val="0000CC"/>
              </a:solidFill>
              <a:latin typeface="Times New Roman" pitchFamily="18" charset="0"/>
              <a:cs typeface="Times New Roman" pitchFamily="18" charset="0"/>
            </a:endParaRPr>
          </a:p>
        </p:txBody>
      </p:sp>
      <p:sp>
        <p:nvSpPr>
          <p:cNvPr id="13" name="TextBox 12"/>
          <p:cNvSpPr txBox="1"/>
          <p:nvPr/>
        </p:nvSpPr>
        <p:spPr>
          <a:xfrm>
            <a:off x="1976438" y="5142131"/>
            <a:ext cx="1646797"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Việc 2</a:t>
            </a:r>
            <a:endParaRPr lang="en-US" sz="3600" b="1">
              <a:solidFill>
                <a:srgbClr val="0000CC"/>
              </a:solidFill>
              <a:latin typeface="Times New Roman" pitchFamily="18" charset="0"/>
              <a:cs typeface="Times New Roman" pitchFamily="18" charset="0"/>
            </a:endParaRPr>
          </a:p>
        </p:txBody>
      </p:sp>
      <p:sp>
        <p:nvSpPr>
          <p:cNvPr id="14" name="TextBox 13"/>
          <p:cNvSpPr txBox="1"/>
          <p:nvPr/>
        </p:nvSpPr>
        <p:spPr>
          <a:xfrm>
            <a:off x="1963738" y="5788462"/>
            <a:ext cx="1646797"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Việc 3</a:t>
            </a:r>
            <a:endParaRPr lang="en-US" sz="3600" b="1">
              <a:solidFill>
                <a:srgbClr val="0000CC"/>
              </a:solidFill>
              <a:latin typeface="Times New Roman" pitchFamily="18" charset="0"/>
              <a:cs typeface="Times New Roman" pitchFamily="18" charset="0"/>
            </a:endParaRPr>
          </a:p>
        </p:txBody>
      </p:sp>
      <p:sp>
        <p:nvSpPr>
          <p:cNvPr id="16" name="TextBox 15"/>
          <p:cNvSpPr txBox="1"/>
          <p:nvPr/>
        </p:nvSpPr>
        <p:spPr>
          <a:xfrm>
            <a:off x="1963737" y="6417986"/>
            <a:ext cx="1646605"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19" name="TextBox 18"/>
          <p:cNvSpPr txBox="1"/>
          <p:nvPr/>
        </p:nvSpPr>
        <p:spPr>
          <a:xfrm>
            <a:off x="1534319" y="7049869"/>
            <a:ext cx="4275529"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c. Kết quả hoạt động</a:t>
            </a:r>
            <a:endParaRPr lang="en-US" sz="3600" b="1">
              <a:solidFill>
                <a:srgbClr val="0000CC"/>
              </a:solidFill>
              <a:latin typeface="Times New Roman" pitchFamily="18" charset="0"/>
              <a:cs typeface="Times New Roman" pitchFamily="18" charset="0"/>
            </a:endParaRPr>
          </a:p>
        </p:txBody>
      </p:sp>
      <p:sp>
        <p:nvSpPr>
          <p:cNvPr id="20" name="TextBox 19"/>
          <p:cNvSpPr txBox="1"/>
          <p:nvPr/>
        </p:nvSpPr>
        <p:spPr>
          <a:xfrm>
            <a:off x="1537861" y="7924800"/>
            <a:ext cx="3967753"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d. Nhận xét của em</a:t>
            </a:r>
            <a:endParaRPr lang="en-US" sz="3600" b="1">
              <a:solidFill>
                <a:srgbClr val="0000C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24877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6"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3. Nghe bài tham khảo</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5492209" cy="883592"/>
              <a:chOff x="4923803" y="210532"/>
              <a:chExt cx="5399539" cy="883592"/>
            </a:xfrm>
          </p:grpSpPr>
          <p:sp>
            <p:nvSpPr>
              <p:cNvPr id="17" name="TextBox 16"/>
              <p:cNvSpPr txBox="1"/>
              <p:nvPr/>
            </p:nvSpPr>
            <p:spPr>
              <a:xfrm>
                <a:off x="4923803"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NHỮNG CÁI TÊN ĐÁNG YÊU (T4)</a:t>
              </a:r>
            </a:p>
          </p:txBody>
        </p:sp>
      </p:grpSp>
      <p:sp>
        <p:nvSpPr>
          <p:cNvPr id="3" name="TextBox 2"/>
          <p:cNvSpPr txBox="1"/>
          <p:nvPr/>
        </p:nvSpPr>
        <p:spPr>
          <a:xfrm>
            <a:off x="1127919" y="2781300"/>
            <a:ext cx="14325600" cy="2862322"/>
          </a:xfrm>
          <a:prstGeom prst="rect">
            <a:avLst/>
          </a:prstGeom>
          <a:noFill/>
        </p:spPr>
        <p:txBody>
          <a:bodyPr wrap="square" rtlCol="0">
            <a:spAutoFit/>
          </a:bodyPr>
          <a:lstStyle/>
          <a:p>
            <a:pPr indent="863600" algn="just"/>
            <a:r>
              <a:rPr lang="vi-VN" sz="3600" b="1">
                <a:solidFill>
                  <a:srgbClr val="0000CC"/>
                </a:solidFill>
                <a:latin typeface="Times New Roman" pitchFamily="18" charset="0"/>
                <a:cs typeface="Times New Roman" pitchFamily="18" charset="0"/>
              </a:rPr>
              <a:t>Trong bức tranh, các bạn nhỏ đang trồng cây. </a:t>
            </a:r>
            <a:r>
              <a:rPr lang="en-US" sz="3600" b="1" smtClean="0">
                <a:solidFill>
                  <a:srgbClr val="0000CC"/>
                </a:solidFill>
                <a:latin typeface="Times New Roman" pitchFamily="18" charset="0"/>
                <a:cs typeface="Times New Roman" pitchFamily="18" charset="0"/>
              </a:rPr>
              <a:t>Đầu tiên các bạn cùng nhau đào hố. Tiếp theo các bạn đưa cây vào hố sau đó lấp đất lại cho cây đứng vững. Cuối cùng các bạn đã cùng nhau tưới nước cho cây để thây bén rễ và nhanh tốt. </a:t>
            </a:r>
            <a:r>
              <a:rPr lang="vi-VN" sz="3600" b="1" smtClean="0">
                <a:solidFill>
                  <a:srgbClr val="0000CC"/>
                </a:solidFill>
                <a:latin typeface="Times New Roman" pitchFamily="18" charset="0"/>
                <a:cs typeface="Times New Roman" pitchFamily="18" charset="0"/>
              </a:rPr>
              <a:t>Chắc </a:t>
            </a:r>
            <a:r>
              <a:rPr lang="vi-VN" sz="3600" b="1">
                <a:solidFill>
                  <a:srgbClr val="0000CC"/>
                </a:solidFill>
                <a:latin typeface="Times New Roman" pitchFamily="18" charset="0"/>
                <a:cs typeface="Times New Roman" pitchFamily="18" charset="0"/>
              </a:rPr>
              <a:t>chắn, cây sẽ ngày càng phát triển. Em đã đặt tên cho bức tranh là “Ngày hội trồng cây ”.</a:t>
            </a:r>
            <a:endParaRPr lang="en-US" sz="3600" b="1">
              <a:solidFill>
                <a:srgbClr val="0000CC"/>
              </a:solidFill>
              <a:latin typeface="Times New Roman" pitchFamily="18" charset="0"/>
              <a:cs typeface="Times New Roman" pitchFamily="18" charset="0"/>
            </a:endParaRPr>
          </a:p>
        </p:txBody>
      </p:sp>
      <p:sp>
        <p:nvSpPr>
          <p:cNvPr id="22" name="Rectangle 21"/>
          <p:cNvSpPr/>
          <p:nvPr/>
        </p:nvSpPr>
        <p:spPr>
          <a:xfrm>
            <a:off x="1280319" y="60960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4. Chia sẻ bài viết trước lớp.</a:t>
            </a:r>
            <a:endParaRPr lang="en-US" sz="3600" b="1" u="sng">
              <a:solidFill>
                <a:srgbClr val="FF0066"/>
              </a:solidFill>
              <a:latin typeface="Times New Roman" pitchFamily="18" charset="0"/>
              <a:cs typeface="Times New Roman" pitchFamily="18" charset="0"/>
            </a:endParaRPr>
          </a:p>
        </p:txBody>
      </p:sp>
      <p:sp>
        <p:nvSpPr>
          <p:cNvPr id="4" name="Cloud 3"/>
          <p:cNvSpPr/>
          <p:nvPr/>
        </p:nvSpPr>
        <p:spPr>
          <a:xfrm>
            <a:off x="3947319" y="6858000"/>
            <a:ext cx="9601200" cy="213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00CC"/>
                </a:solidFill>
                <a:latin typeface="Times New Roman" pitchFamily="18" charset="0"/>
                <a:cs typeface="Times New Roman" pitchFamily="18" charset="0"/>
              </a:rPr>
              <a:t>Cùng nhau chia sẻ bài làm của mình để các bạn góp ý, bổ sung</a:t>
            </a:r>
            <a:endParaRPr lang="en-US" sz="3200" b="1">
              <a:solidFill>
                <a:srgbClr val="0000C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184448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261519" y="3962400"/>
            <a:ext cx="9677400" cy="12779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 name="ISPRING_LMS_API_VERSION" val="SCORM 2004 (4th edition)"/>
  <p:tag name="ISPRING_ULTRA_SCORM_COURSE_ID" val="A5F785AB-E4A8-4FC7-91D3-97CB41CAE60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0018\uFFFD\uFFFD{2EB01F60-39D5-4EA3-B46E-75F720BF9495}&quot;,&quot;C:\\Users\\Asus\\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v tuan 20 nhung cai ten dang yeu t4"/>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A391F881-AB9C-40EF-97EF-D634A6EFACAA}:407"/>
</p:tagLst>
</file>

<file path=ppt/tags/tag3.xml><?xml version="1.0" encoding="utf-8"?>
<p:tagLst xmlns:a="http://schemas.openxmlformats.org/drawingml/2006/main" xmlns:r="http://schemas.openxmlformats.org/officeDocument/2006/relationships" xmlns:p="http://schemas.openxmlformats.org/presentationml/2006/main">
  <p:tag name="GENSWF_SLIDE_UID" val="{082833D7-8CDB-42C3-8640-9C8A3790DF71}:408"/>
</p:tagLst>
</file>

<file path=ppt/tags/tag4.xml><?xml version="1.0" encoding="utf-8"?>
<p:tagLst xmlns:a="http://schemas.openxmlformats.org/drawingml/2006/main" xmlns:r="http://schemas.openxmlformats.org/officeDocument/2006/relationships" xmlns:p="http://schemas.openxmlformats.org/presentationml/2006/main">
  <p:tag name="GENSWF_SLIDE_UID" val="{0A9002FD-E8FF-48BC-BD9E-DE02EED23D3F}:441"/>
</p:tagLst>
</file>

<file path=ppt/tags/tag5.xml><?xml version="1.0" encoding="utf-8"?>
<p:tagLst xmlns:a="http://schemas.openxmlformats.org/drawingml/2006/main" xmlns:r="http://schemas.openxmlformats.org/officeDocument/2006/relationships" xmlns:p="http://schemas.openxmlformats.org/presentationml/2006/main">
  <p:tag name="GENSWF_SLIDE_UID" val="{DE2A40F7-D4E2-4A24-8048-CFEA7056EB16}:442"/>
</p:tagLst>
</file>

<file path=ppt/tags/tag6.xml><?xml version="1.0" encoding="utf-8"?>
<p:tagLst xmlns:a="http://schemas.openxmlformats.org/drawingml/2006/main" xmlns:r="http://schemas.openxmlformats.org/officeDocument/2006/relationships" xmlns:p="http://schemas.openxmlformats.org/presentationml/2006/main">
  <p:tag name="GENSWF_SLIDE_UID" val="{1CB5D484-1D32-4A2D-87A2-0A01EDAC5206}:443"/>
</p:tagLst>
</file>

<file path=ppt/tags/tag7.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6BF0AD99-B5EB-4F8F-80A0-6207B8BFAED8}:34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9863</TotalTime>
  <Words>340</Words>
  <Application>Microsoft Office PowerPoint</Application>
  <PresentationFormat>Custom</PresentationFormat>
  <Paragraphs>54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Arial-Rounded</vt:lpstr>
      <vt:lpstr>Arial</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tuan 20 nhung cai ten dang yeu t4</dc:title>
  <dc:creator>Le Hong Minh</dc:creator>
  <cp:lastModifiedBy>Asus</cp:lastModifiedBy>
  <cp:revision>1088</cp:revision>
  <dcterms:created xsi:type="dcterms:W3CDTF">2008-09-09T22:52:10Z</dcterms:created>
  <dcterms:modified xsi:type="dcterms:W3CDTF">2025-01-08T02:23:32Z</dcterms:modified>
</cp:coreProperties>
</file>