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1" r:id="rId2"/>
    <p:sldId id="442" r:id="rId3"/>
    <p:sldId id="443" r:id="rId4"/>
    <p:sldId id="430" r:id="rId5"/>
    <p:sldId id="446" r:id="rId6"/>
    <p:sldId id="444" r:id="rId7"/>
    <p:sldId id="440" r:id="rId8"/>
    <p:sldId id="441" r:id="rId9"/>
    <p:sldId id="434" r:id="rId10"/>
    <p:sldId id="433"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CC"/>
    <a:srgbClr val="FF7C80"/>
    <a:srgbClr val="FF0066"/>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33F99-65BA-4F90-B856-8F194368302E}" v="1" dt="2022-07-25T14:21:16.358"/>
    <p1510:client id="{7CBE7F20-A733-4C66-B0E4-B68C7822D5C7}" v="268" dt="2022-07-25T23:26:47.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4" d="100"/>
          <a:sy n="54" d="100"/>
        </p:scale>
        <p:origin x="618"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Cau%20hoi/Cau%202.pptx" TargetMode="External"/><Relationship Id="rId13"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image" Target="../media/image16.jpeg"/><Relationship Id="rId10" Type="http://schemas.openxmlformats.org/officeDocument/2006/relationships/hyperlink" Target="Cau%20hoi/Cau%204.pptx" TargetMode="External"/><Relationship Id="rId4" Type="http://schemas.openxmlformats.org/officeDocument/2006/relationships/hyperlink" Target="Cau%20hoi/Cau%201.pptx" TargetMode="External"/><Relationship Id="rId9" Type="http://schemas.openxmlformats.org/officeDocument/2006/relationships/image" Target="../media/image11.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9" y="0"/>
            <a:ext cx="16256000" cy="9144000"/>
          </a:xfrm>
          <a:prstGeom prst="rect">
            <a:avLst/>
          </a:prstGeom>
          <a:noFill/>
        </p:spPr>
      </p:pic>
      <p:sp>
        <p:nvSpPr>
          <p:cNvPr id="7" name="TextBox 6"/>
          <p:cNvSpPr txBox="1"/>
          <p:nvPr/>
        </p:nvSpPr>
        <p:spPr>
          <a:xfrm>
            <a:off x="271577" y="1358027"/>
            <a:ext cx="16030273" cy="2564676"/>
          </a:xfrm>
          <a:prstGeom prst="rect">
            <a:avLst/>
          </a:prstGeom>
          <a:noFill/>
        </p:spPr>
        <p:txBody>
          <a:bodyPr wrap="square" rtlCol="0">
            <a:spAutoFit/>
          </a:bodyPr>
          <a:lstStyle/>
          <a:p>
            <a:pPr algn="ct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Thứ</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Ba</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ngày</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30</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tháng</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9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năm</a:t>
            </a:r>
            <a:r>
              <a:rPr lang="en-US" altLang="zh-CN" sz="5333">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2025</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defRPr/>
            </a:pPr>
            <a:r>
              <a:rPr lang="en-US" sz="5400" b="1" dirty="0">
                <a:solidFill>
                  <a:srgbClr val="FF0000"/>
                </a:solidFill>
                <a:effectLst>
                  <a:outerShdw blurRad="38100" dist="38100" dir="2700000" algn="tl">
                    <a:srgbClr val="000000">
                      <a:alpha val="43137"/>
                    </a:srgbClr>
                  </a:outerShdw>
                </a:effectLst>
                <a:latin typeface="HP001 4H"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3.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Vệ</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xung</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quanh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nhà</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ở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23" presetClass="entr" presetSubtype="36" fill="hold" grpId="0" nodeType="withEffect">
                                  <p:stCondLst>
                                    <p:cond delay="470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strVal val="(6*min(max(#ppt_w*#ppt_h,.3),1)-7.4)/-.7*#ppt_w"/>
                                          </p:val>
                                        </p:tav>
                                        <p:tav tm="100000">
                                          <p:val>
                                            <p:strVal val="#ppt_w"/>
                                          </p:val>
                                        </p:tav>
                                      </p:tavLst>
                                    </p:anim>
                                    <p:anim calcmode="lin" valueType="num">
                                      <p:cBhvr>
                                        <p:cTn id="21" dur="750" fill="hold"/>
                                        <p:tgtEl>
                                          <p:spTgt spid="7"/>
                                        </p:tgtEl>
                                        <p:attrNameLst>
                                          <p:attrName>ppt_h</p:attrName>
                                        </p:attrNameLst>
                                      </p:cBhvr>
                                      <p:tavLst>
                                        <p:tav tm="0">
                                          <p:val>
                                            <p:strVal val="(6*min(max(#ppt_w*#ppt_h,.3),1)-7.4)/-.7*#ppt_h"/>
                                          </p:val>
                                        </p:tav>
                                        <p:tav tm="100000">
                                          <p:val>
                                            <p:strVal val="#ppt_h"/>
                                          </p:val>
                                        </p:tav>
                                      </p:tavLst>
                                    </p:anim>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strVal val="1+(6*min(max(#ppt_w*#ppt_h,.3),1)-7.4)/-.7*#ppt_h/2"/>
                                          </p:val>
                                        </p:tav>
                                        <p:tav tm="100000">
                                          <p:val>
                                            <p:strVal val="#ppt_y"/>
                                          </p:val>
                                        </p:tav>
                                      </p:tavLst>
                                    </p:anim>
                                  </p:childTnLst>
                                </p:cTn>
                              </p:par>
                              <p:par>
                                <p:cTn id="24" presetID="42" presetClass="entr" presetSubtype="0" fill="hold" nodeType="withEffect">
                                  <p:stCondLst>
                                    <p:cond delay="8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0" dur="5750" fill="hold"/>
                                        <p:tgtEl>
                                          <p:spTgt spid="13"/>
                                        </p:tgtEl>
                                        <p:attrNameLst>
                                          <p:attrName>ppt_x</p:attrName>
                                          <p:attrName>ppt_y</p:attrName>
                                        </p:attrNameLst>
                                      </p:cBhvr>
                                    </p:animMotion>
                                  </p:childTnLst>
                                </p:cTn>
                              </p:par>
                              <p:par>
                                <p:cTn id="31" presetID="42" presetClass="entr" presetSubtype="0" fill="hold" nodeType="withEffect">
                                  <p:stCondLst>
                                    <p:cond delay="15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7" dur="4500" fill="hold"/>
                                        <p:tgtEl>
                                          <p:spTgt spid="15"/>
                                        </p:tgtEl>
                                        <p:attrNameLst>
                                          <p:attrName>ppt_x</p:attrName>
                                          <p:attrName>ppt_y</p:attrName>
                                        </p:attrNameLst>
                                      </p:cBhvr>
                                      <p:rCtr x="53819" y="-39321"/>
                                    </p:animMotion>
                                  </p:childTnLst>
                                </p:cTn>
                              </p:par>
                              <p:par>
                                <p:cTn id="38"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9"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33165" y="1208680"/>
            <a:ext cx="13553553"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Theo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phải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đã</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làm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những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việc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giữ</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FD18933-E04C-E79E-1E60-C8AEE12B959E}"/>
              </a:ext>
            </a:extLst>
          </p:cNvPr>
          <p:cNvPicPr>
            <a:picLocks noChangeAspect="1"/>
          </p:cNvPicPr>
          <p:nvPr/>
        </p:nvPicPr>
        <p:blipFill rotWithShape="1">
          <a:blip r:embed="rId3"/>
          <a:srcRect l="21726" t="13289" r="7987"/>
          <a:stretch/>
        </p:blipFill>
        <p:spPr>
          <a:xfrm>
            <a:off x="8900319" y="2895600"/>
            <a:ext cx="6008377" cy="5562600"/>
          </a:xfrm>
          <a:prstGeom prst="rect">
            <a:avLst/>
          </a:prstGeom>
        </p:spPr>
      </p:pic>
      <p:sp>
        <p:nvSpPr>
          <p:cNvPr id="5" name="Rectangle 1">
            <a:extLst>
              <a:ext uri="{FF2B5EF4-FFF2-40B4-BE49-F238E27FC236}">
                <a16:creationId xmlns:a16="http://schemas.microsoft.com/office/drawing/2014/main" id="{ACE2D1FD-9D5E-4598-9BCA-075BFF16F719}"/>
              </a:ext>
            </a:extLst>
          </p:cNvPr>
          <p:cNvSpPr>
            <a:spLocks noChangeArrowheads="1"/>
          </p:cNvSpPr>
          <p:nvPr/>
        </p:nvSpPr>
        <p:spPr bwMode="auto">
          <a:xfrm>
            <a:off x="731227" y="3118237"/>
            <a:ext cx="9009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S" altLang="en-US" sz="36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Theo em, phải giữ vệ sinh xung quanh nhà để cho khu vực nhà ở của mình lúc nào cũng xanh, sạch, đẹp. Ngoài ra còn giúp phòng tránh bệnh tật như sốt xuất huyết.</a:t>
            </a:r>
          </a:p>
        </p:txBody>
      </p:sp>
      <p:sp>
        <p:nvSpPr>
          <p:cNvPr id="18" name="TextBox 17">
            <a:extLst>
              <a:ext uri="{FF2B5EF4-FFF2-40B4-BE49-F238E27FC236}">
                <a16:creationId xmlns:a16="http://schemas.microsoft.com/office/drawing/2014/main" id="{46194FEC-B0A4-EB46-BD6B-423211422C5B}"/>
              </a:ext>
            </a:extLst>
          </p:cNvPr>
          <p:cNvSpPr txBox="1"/>
          <p:nvPr/>
        </p:nvSpPr>
        <p:spPr>
          <a:xfrm>
            <a:off x="833165" y="6886414"/>
            <a:ext cx="8317331" cy="1754326"/>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Quét tước sân vườn.</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Chặt và tỉa tót các cành cây dễ bị gãy.</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Vứt rác đúng nơi quy định.</a:t>
            </a:r>
          </a:p>
        </p:txBody>
      </p:sp>
      <p:sp>
        <p:nvSpPr>
          <p:cNvPr id="19" name="TextBox 18">
            <a:extLst>
              <a:ext uri="{FF2B5EF4-FFF2-40B4-BE49-F238E27FC236}">
                <a16:creationId xmlns:a16="http://schemas.microsoft.com/office/drawing/2014/main" id="{66B69527-9AC3-5195-A840-2F0EFB2ABCF2}"/>
              </a:ext>
            </a:extLst>
          </p:cNvPr>
          <p:cNvSpPr txBox="1"/>
          <p:nvPr/>
        </p:nvSpPr>
        <p:spPr>
          <a:xfrm>
            <a:off x="731227" y="5617453"/>
            <a:ext cx="8139868" cy="1200329"/>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Những việc em đã làm để giữ vệ sinh xung quanh nhà:</a:t>
            </a:r>
            <a:endParaRPr lang="en-US" sz="3600" b="1" i="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6768" y="-1219200"/>
            <a:ext cx="17313405" cy="1059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34281" y="-590759"/>
            <a:ext cx="14097000" cy="4154984"/>
          </a:xfrm>
          <a:prstGeom prst="rect">
            <a:avLst/>
          </a:prstGeom>
          <a:noFill/>
        </p:spPr>
        <p:txBody>
          <a:bodyPr wrap="square" rtlCol="0">
            <a:spAutoFit/>
          </a:bodyPr>
          <a:lstStyle/>
          <a:p>
            <a:r>
              <a:rPr lang="en-US" sz="8800" dirty="0">
                <a:solidFill>
                  <a:srgbClr val="FF0000"/>
                </a:solidFill>
                <a:latin typeface="Times New Roman" panose="02020603050405020304" pitchFamily="18" charset="0"/>
                <a:cs typeface="Times New Roman" panose="02020603050405020304" pitchFamily="18" charset="0"/>
              </a:rPr>
              <a:t>            </a:t>
            </a:r>
          </a:p>
          <a:p>
            <a:pPr algn="ctr"/>
            <a:r>
              <a:rPr lang="en-US" sz="8800" dirty="0">
                <a:solidFill>
                  <a:srgbClr val="FF0000"/>
                </a:solidFill>
                <a:latin typeface="Times New Roman" panose="02020603050405020304" pitchFamily="18" charset="0"/>
                <a:cs typeface="Times New Roman" panose="02020603050405020304" pitchFamily="18" charset="0"/>
              </a:rPr>
              <a:t>VẬN DỤNG</a:t>
            </a:r>
          </a:p>
          <a:p>
            <a:pPr algn="ct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p>
          <a:p>
            <a:r>
              <a:rPr lang="en-US" sz="440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104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119" y="0"/>
            <a:ext cx="14935200" cy="9448740"/>
          </a:xfrm>
          <a:prstGeom prst="rect">
            <a:avLst/>
          </a:prstGeom>
          <a:noFill/>
        </p:spPr>
        <p:txBody>
          <a:bodyPr wrap="square" rtlCol="0">
            <a:spAutoFit/>
          </a:bodyPr>
          <a:lstStyle/>
          <a:p>
            <a:r>
              <a:rPr lang="nl-NL" sz="2800" b="1" dirty="0">
                <a:latin typeface="Times New Roman" panose="02020603050405020304" pitchFamily="18" charset="0"/>
                <a:cs typeface="Times New Roman" panose="02020603050405020304" pitchFamily="18" charset="0"/>
              </a:rPr>
              <a:t> I. </a:t>
            </a:r>
            <a:r>
              <a:rPr lang="nl-NL" sz="3200" b="1" dirty="0">
                <a:latin typeface="Times New Roman" panose="02020603050405020304" pitchFamily="18" charset="0"/>
                <a:cs typeface="Times New Roman" panose="02020603050405020304" pitchFamily="18" charset="0"/>
              </a:rPr>
              <a:t>YÊU CẦU CẦN ĐẠT: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NLgiao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GD BVMT: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Giáo dục học sinh biết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Thực hiện những hành vi đúng để tránh ô nhiễm do rác thải gây ra đối với môi  trường </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Giáo dục HS giữ vệ sinh chung, không xả rác ra môi trường.</a:t>
            </a:r>
          </a:p>
          <a:p>
            <a:r>
              <a:rPr lang="vi-VN"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II. ĐỒ DÙNG DẠY HỌC: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GV: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SGK.</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HS: </a:t>
            </a:r>
            <a:r>
              <a:rPr lang="en-US" sz="3200" dirty="0">
                <a:latin typeface="Times New Roman" panose="02020603050405020304" pitchFamily="18" charset="0"/>
                <a:cs typeface="Times New Roman" panose="02020603050405020304" pitchFamily="18" charset="0"/>
              </a:rPr>
              <a:t>SGK.</a:t>
            </a:r>
            <a:endParaRPr lang="vi-VN" sz="3200" dirty="0">
              <a:latin typeface="Times New Roman" panose="02020603050405020304" pitchFamily="18" charset="0"/>
              <a:cs typeface="Times New Roman" panose="02020603050405020304" pitchFamily="18" charset="0"/>
            </a:endParaRPr>
          </a:p>
          <a:p>
            <a:pPr marL="457200" indent="-457200">
              <a:buFontTx/>
              <a:buChar char="-"/>
            </a:pP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3185319" y="3125450"/>
            <a:ext cx="9296400" cy="1446550"/>
          </a:xfrm>
          <a:prstGeom prst="rect">
            <a:avLst/>
          </a:prstGeom>
          <a:noFill/>
        </p:spPr>
        <p:txBody>
          <a:bodyPr wrap="square" rtlCol="0">
            <a:spAutoFit/>
          </a:bodyPr>
          <a:lstStyle/>
          <a:p>
            <a:pPr algn="ctr"/>
            <a:r>
              <a:rPr lang="en-US" sz="8800" b="1" dirty="0">
                <a:solidFill>
                  <a:srgbClr val="FF0000"/>
                </a:solidFill>
                <a:latin typeface="Times New Roman" panose="02020603050405020304" pitchFamily="18" charset="0"/>
                <a:cs typeface="Times New Roman" panose="02020603050405020304" pitchFamily="18" charset="0"/>
              </a:rPr>
              <a:t>KHỞI ĐỘNG </a:t>
            </a:r>
          </a:p>
        </p:txBody>
      </p:sp>
    </p:spTree>
    <p:extLst>
      <p:ext uri="{BB962C8B-B14F-4D97-AF65-F5344CB8AC3E}">
        <p14:creationId xmlns:p14="http://schemas.microsoft.com/office/powerpoint/2010/main" val="185075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95"/>
          <p:cNvSpPr>
            <a:spLocks noChangeArrowheads="1"/>
          </p:cNvSpPr>
          <p:nvPr/>
        </p:nvSpPr>
        <p:spPr bwMode="auto">
          <a:xfrm>
            <a:off x="4284155" y="1219200"/>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CHĂM SÓC VẬT NUÔI</a:t>
            </a:r>
          </a:p>
        </p:txBody>
      </p:sp>
      <p:sp>
        <p:nvSpPr>
          <p:cNvPr id="3" name="Text Box 38" descr="Water droplets"/>
          <p:cNvSpPr txBox="1">
            <a:spLocks noChangeArrowheads="1"/>
          </p:cNvSpPr>
          <p:nvPr/>
        </p:nvSpPr>
        <p:spPr bwMode="auto">
          <a:xfrm>
            <a:off x="10904748" y="7783875"/>
            <a:ext cx="3011186" cy="891449"/>
          </a:xfrm>
          <a:prstGeom prst="rect">
            <a:avLst/>
          </a:prstGeom>
          <a:blipFill dpi="0" rotWithShape="1">
            <a:blip r:embed="rId3"/>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pic>
        <p:nvPicPr>
          <p:cNvPr id="4" name="Picture 3">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1204119" y="2895600"/>
            <a:ext cx="3276600" cy="2053681"/>
          </a:xfrm>
          <a:prstGeom prst="rect">
            <a:avLst/>
          </a:prstGeom>
        </p:spPr>
      </p:pic>
      <p:cxnSp>
        <p:nvCxnSpPr>
          <p:cNvPr id="5" name="Straight Arrow Connector 4"/>
          <p:cNvCxnSpPr/>
          <p:nvPr/>
        </p:nvCxnSpPr>
        <p:spPr>
          <a:xfrm flipV="1">
            <a:off x="10119519" y="7102112"/>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0043319" y="4677531"/>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184677" y="7086600"/>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Tranh Tô Màu Con Chó Sói Đang Hú, 105+ Tranh Tô Màu Con Chó Đẹp Và Siêu Dễ  Thương">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27" t="7177"/>
          <a:stretch/>
        </p:blipFill>
        <p:spPr bwMode="auto">
          <a:xfrm>
            <a:off x="1204119" y="5617856"/>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à - Nằm mơ thấy gà là điềm báo cho chuyện gì sẽ đến với bạn?">
            <a:hlinkClick r:id="rId8" action="ppaction://hlinkpres?slideindex=1&amp;slidetitle="/>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547519" y="2881539"/>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 xã xuất hiện bệnh Viêm da nổi cục trên trâu bò">
            <a:hlinkClick r:id="rId10" action="ppaction://hlinkpres?slideindex=1&amp;slidetit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19" y="5595776"/>
            <a:ext cx="3256539" cy="2106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271919" y="2672740"/>
            <a:ext cx="4038600" cy="4009583"/>
            <a:chOff x="10271919" y="2672740"/>
            <a:chExt cx="4038600" cy="4009583"/>
          </a:xfrm>
        </p:grpSpPr>
        <p:grpSp>
          <p:nvGrpSpPr>
            <p:cNvPr id="12" name="Group 11"/>
            <p:cNvGrpSpPr/>
            <p:nvPr/>
          </p:nvGrpSpPr>
          <p:grpSpPr>
            <a:xfrm>
              <a:off x="10271919" y="2672740"/>
              <a:ext cx="4038600" cy="4009583"/>
              <a:chOff x="7528719" y="1297170"/>
              <a:chExt cx="4088536" cy="4019550"/>
            </a:xfrm>
          </p:grpSpPr>
          <p:grpSp>
            <p:nvGrpSpPr>
              <p:cNvPr id="16" name="Group 15"/>
              <p:cNvGrpSpPr>
                <a:grpSpLocks/>
              </p:cNvGrpSpPr>
              <p:nvPr/>
            </p:nvGrpSpPr>
            <p:grpSpPr bwMode="auto">
              <a:xfrm>
                <a:off x="7528719" y="1297170"/>
                <a:ext cx="4088536" cy="4019550"/>
                <a:chOff x="2000250" y="2819400"/>
                <a:chExt cx="4019550" cy="4019550"/>
              </a:xfrm>
              <a:blipFill>
                <a:blip r:embed="rId12"/>
                <a:stretch>
                  <a:fillRect/>
                </a:stretch>
              </a:blipFill>
            </p:grpSpPr>
            <p:sp>
              <p:nvSpPr>
                <p:cNvPr id="18"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9" name="Oval 18"/>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0" name="Straight Connector 19"/>
                <p:cNvCxnSpPr>
                  <a:stCxn id="19" idx="2"/>
                  <a:endCxn id="19"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stCxn id="19" idx="0"/>
                  <a:endCxn id="19"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13" name="Picture 2" descr="Tranh Tô Màu Con Chó Sói Đang Hú, 105+ Tranh Tô Màu Con Chó Đẹp Và Siêu Dễ  Thươ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à - Nằm mơ thấy gà là điềm báo cho chuyện gì sẽ đến với bạ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 xã xuất hiện bệnh Viêm da nổi cục trên trâu bò"/>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flipV="1">
            <a:off x="12316187" y="3414104"/>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34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420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7800000">
                                      <p:cBhvr>
                                        <p:cTn id="24" dur="2000" fill="hold"/>
                                        <p:tgtEl>
                                          <p:spTgt spid="11"/>
                                        </p:tgtEl>
                                        <p:attrNameLst>
                                          <p:attrName>r</p:attrName>
                                        </p:attrNameLst>
                                      </p:cBhvr>
                                    </p:animRo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32" y="1295400"/>
            <a:ext cx="14648974" cy="6872288"/>
          </a:xfrm>
        </p:spPr>
        <p:txBody>
          <a:bodyPr/>
          <a:lstStyle/>
          <a:p>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C8E489-A46C-42BA-9153-34C178310FF8}"/>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0B0D5844-1F3F-48D0-A768-D038CC1ECDE7}"/>
              </a:ext>
            </a:extLst>
          </p:cNvPr>
          <p:cNvSpPr>
            <a:spLocks noGrp="1"/>
          </p:cNvSpPr>
          <p:nvPr>
            <p:ph type="ctrTitle"/>
          </p:nvPr>
        </p:nvSpPr>
        <p:spPr>
          <a:xfrm>
            <a:off x="6905419" y="809625"/>
            <a:ext cx="12192000" cy="3183467"/>
          </a:xfrm>
        </p:spPr>
        <p:txBody>
          <a:bodyPr/>
          <a:lstStyle/>
          <a:p>
            <a:endParaRPr lang="en-US" dirty="0"/>
          </a:p>
        </p:txBody>
      </p:sp>
      <p:pic>
        <p:nvPicPr>
          <p:cNvPr id="1026" name="Picture 2" descr="Hình nền động Powerpoint đẹp cute">
            <a:extLst>
              <a:ext uri="{FF2B5EF4-FFF2-40B4-BE49-F238E27FC236}">
                <a16:creationId xmlns:a16="http://schemas.microsoft.com/office/drawing/2014/main" id="{5C1AF855-B472-4987-AD4D-E7BB558AB6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D20BD6-7D38-4121-B8A6-20A9C140A40F}"/>
              </a:ext>
            </a:extLst>
          </p:cNvPr>
          <p:cNvSpPr txBox="1"/>
          <p:nvPr/>
        </p:nvSpPr>
        <p:spPr>
          <a:xfrm>
            <a:off x="1280319" y="3735050"/>
            <a:ext cx="14173200"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19358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7459" y="1242060"/>
            <a:ext cx="112014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Tìm hiểu lợi ích của việc vệ sinh xung quanh nhà.</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21" name="TextBox 20">
            <a:extLst>
              <a:ext uri="{FF2B5EF4-FFF2-40B4-BE49-F238E27FC236}">
                <a16:creationId xmlns:a16="http://schemas.microsoft.com/office/drawing/2014/main" id="{66590536-E5AE-EF0E-2ED3-31868AD00690}"/>
              </a:ext>
            </a:extLst>
          </p:cNvPr>
          <p:cNvSpPr txBox="1"/>
          <p:nvPr/>
        </p:nvSpPr>
        <p:spPr>
          <a:xfrm>
            <a:off x="770817" y="7162800"/>
            <a:ext cx="7465950"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4: Dọn dẹp cây cối cho thoáng đãng.</a:t>
            </a:r>
          </a:p>
        </p:txBody>
      </p:sp>
      <p:sp>
        <p:nvSpPr>
          <p:cNvPr id="18" name="TextBox 17">
            <a:extLst>
              <a:ext uri="{FF2B5EF4-FFF2-40B4-BE49-F238E27FC236}">
                <a16:creationId xmlns:a16="http://schemas.microsoft.com/office/drawing/2014/main" id="{E7FE2CC6-20AD-482C-3F8C-B9A502D2B2EA}"/>
              </a:ext>
            </a:extLst>
          </p:cNvPr>
          <p:cNvSpPr txBox="1"/>
          <p:nvPr/>
        </p:nvSpPr>
        <p:spPr>
          <a:xfrm>
            <a:off x="875693" y="3215640"/>
            <a:ext cx="7353309"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cs typeface="Times New Roman" pitchFamily="18" charset="0"/>
              </a:rPr>
              <a:t>   -  Kể tên việc làm trong mỗi hình?</a:t>
            </a:r>
            <a:endParaRPr lang="en-US" sz="3600" b="1" dirty="0">
              <a:solidFill>
                <a:srgbClr val="0000FF"/>
              </a:solidFill>
              <a:latin typeface="Times New Roman" panose="02020603050405020304" pitchFamily="18" charset="0"/>
              <a:cs typeface="Times New Roman" pitchFamily="18" charset="0"/>
            </a:endParaRPr>
          </a:p>
        </p:txBody>
      </p:sp>
      <p:sp>
        <p:nvSpPr>
          <p:cNvPr id="22" name="TextBox 21">
            <a:extLst>
              <a:ext uri="{FF2B5EF4-FFF2-40B4-BE49-F238E27FC236}">
                <a16:creationId xmlns:a16="http://schemas.microsoft.com/office/drawing/2014/main" id="{5FA2AE99-E757-B697-6E41-33EA710A0F68}"/>
              </a:ext>
            </a:extLst>
          </p:cNvPr>
          <p:cNvSpPr txBox="1"/>
          <p:nvPr/>
        </p:nvSpPr>
        <p:spPr>
          <a:xfrm>
            <a:off x="719209" y="3826439"/>
            <a:ext cx="7353309" cy="1138773"/>
          </a:xfrm>
          <a:prstGeom prst="rect">
            <a:avLst/>
          </a:prstGeom>
          <a:noFill/>
        </p:spPr>
        <p:txBody>
          <a:bodyPr wrap="square">
            <a:spAutoFit/>
          </a:bodyPr>
          <a:lstStyle/>
          <a:p>
            <a:r>
              <a:rPr lang="en-US" sz="3400" b="1" dirty="0">
                <a:solidFill>
                  <a:srgbClr val="0000FF"/>
                </a:solidFill>
                <a:latin typeface="Times New Roman" panose="02020603050405020304" pitchFamily="18" charset="0"/>
                <a:cs typeface="Times New Roman" panose="02020603050405020304" pitchFamily="18" charset="0"/>
              </a:rPr>
              <a:t>    + </a:t>
            </a:r>
            <a:r>
              <a:rPr lang="vi-VN" sz="3400" b="1" i="0" dirty="0">
                <a:solidFill>
                  <a:srgbClr val="0000FF"/>
                </a:solidFill>
                <a:effectLst/>
                <a:latin typeface="Times New Roman" panose="02020603050405020304" pitchFamily="18" charset="0"/>
                <a:cs typeface="Times New Roman" panose="02020603050405020304" pitchFamily="18" charset="0"/>
              </a:rPr>
              <a:t>Hình 1: Quét dọn và tổng vệ sinh khu phố.</a:t>
            </a:r>
            <a:endParaRPr lang="en-US" sz="3400" b="1" i="0" dirty="0">
              <a:solidFill>
                <a:srgbClr val="0000FF"/>
              </a:solidFill>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04EE22-D56E-60FD-6EEE-2A09A3B79D07}"/>
              </a:ext>
            </a:extLst>
          </p:cNvPr>
          <p:cNvSpPr txBox="1"/>
          <p:nvPr/>
        </p:nvSpPr>
        <p:spPr>
          <a:xfrm>
            <a:off x="797451" y="4912221"/>
            <a:ext cx="7353309" cy="1200329"/>
          </a:xfrm>
          <a:prstGeom prst="rect">
            <a:avLst/>
          </a:prstGeom>
          <a:noFill/>
        </p:spPr>
        <p:txBody>
          <a:bodyPr wrap="square">
            <a:spAutoFit/>
          </a:bodyPr>
          <a:lstStyle/>
          <a:p>
            <a:r>
              <a:rPr lang="en-US" sz="3600" b="1" i="0" dirty="0">
                <a:solidFill>
                  <a:srgbClr val="0000FF"/>
                </a:solidFill>
                <a:effectLst/>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2: Đổ các nước bẩn trong chum vại.</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6C324F5-00A0-17CE-900B-E094B987CA86}"/>
              </a:ext>
            </a:extLst>
          </p:cNvPr>
          <p:cNvSpPr txBox="1"/>
          <p:nvPr/>
        </p:nvSpPr>
        <p:spPr>
          <a:xfrm>
            <a:off x="719209" y="5962471"/>
            <a:ext cx="7353309"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3: Quét tước và tỉa cây cảnh khu vực trước cửa nà.</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P spid="22" grpId="0"/>
      <p:bldP spid="24"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9" y="1681884"/>
            <a:ext cx="112014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lợi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xung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Em hãy quan các bức tranh và thực hiện:</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19" name="Rectangle 18"/>
          <p:cNvSpPr/>
          <p:nvPr/>
        </p:nvSpPr>
        <p:spPr>
          <a:xfrm>
            <a:off x="746919" y="3522306"/>
            <a:ext cx="7647211" cy="1200329"/>
          </a:xfrm>
          <a:prstGeom prst="rect">
            <a:avLst/>
          </a:prstGeom>
        </p:spPr>
        <p:txBody>
          <a:bodyPr wrap="square">
            <a:spAutoFit/>
          </a:bodyPr>
          <a:lstStyle/>
          <a:p>
            <a:r>
              <a:rPr lang="nl-NL" sz="3600" b="1" dirty="0">
                <a:solidFill>
                  <a:srgbClr val="3333FF"/>
                </a:solidFill>
                <a:latin typeface="Times New Roman" pitchFamily="18" charset="0"/>
                <a:cs typeface="Times New Roman" pitchFamily="18" charset="0"/>
              </a:rPr>
              <a:t>    -  Nêu lợi ích của những việc làm đó?</a:t>
            </a:r>
            <a:endParaRPr lang="en-US" sz="3600" b="1" dirty="0">
              <a:solidFill>
                <a:srgbClr val="3333FF"/>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4A937BDD-AB70-C41E-A4C1-E42840F1D8FD}"/>
              </a:ext>
            </a:extLst>
          </p:cNvPr>
          <p:cNvSpPr txBox="1"/>
          <p:nvPr/>
        </p:nvSpPr>
        <p:spPr>
          <a:xfrm>
            <a:off x="670719" y="5027474"/>
            <a:ext cx="7723411" cy="1754326"/>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L</a:t>
            </a:r>
            <a:r>
              <a:rPr lang="vi-VN" sz="3600" b="1" i="0" dirty="0">
                <a:solidFill>
                  <a:srgbClr val="0000FF"/>
                </a:solidFill>
                <a:effectLst/>
                <a:latin typeface="Times New Roman" panose="02020603050405020304" pitchFamily="18" charset="0"/>
                <a:cs typeface="Times New Roman" panose="02020603050405020304" pitchFamily="18" charset="0"/>
              </a:rPr>
              <a:t>àm cho môi trường xung quanh nhà ở của mình thoáng đãng, sạch sẽ và đẹp hơn.</a:t>
            </a:r>
          </a:p>
        </p:txBody>
      </p:sp>
    </p:spTree>
    <p:extLst>
      <p:ext uri="{BB962C8B-B14F-4D97-AF65-F5344CB8AC3E}">
        <p14:creationId xmlns:p14="http://schemas.microsoft.com/office/powerpoint/2010/main" val="24832520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31355" y="1168623"/>
            <a:ext cx="111252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2.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dụng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7D33F018-3F1F-1EBD-33CD-BC26D5BF8F0C}"/>
              </a:ext>
            </a:extLst>
          </p:cNvPr>
          <p:cNvPicPr>
            <a:picLocks noChangeAspect="1"/>
          </p:cNvPicPr>
          <p:nvPr/>
        </p:nvPicPr>
        <p:blipFill>
          <a:blip r:embed="rId3"/>
          <a:stretch>
            <a:fillRect/>
          </a:stretch>
        </p:blipFill>
        <p:spPr>
          <a:xfrm>
            <a:off x="9199939" y="3048000"/>
            <a:ext cx="6882229" cy="5748337"/>
          </a:xfrm>
          <a:prstGeom prst="rect">
            <a:avLst/>
          </a:prstGeom>
        </p:spPr>
      </p:pic>
      <p:sp>
        <p:nvSpPr>
          <p:cNvPr id="8" name="TextBox 7">
            <a:extLst>
              <a:ext uri="{FF2B5EF4-FFF2-40B4-BE49-F238E27FC236}">
                <a16:creationId xmlns:a16="http://schemas.microsoft.com/office/drawing/2014/main" id="{ACC09ACE-BBB0-319C-200A-D6908C301F17}"/>
              </a:ext>
            </a:extLst>
          </p:cNvPr>
          <p:cNvSpPr txBox="1"/>
          <p:nvPr/>
        </p:nvSpPr>
        <p:spPr>
          <a:xfrm>
            <a:off x="697843" y="1958279"/>
            <a:ext cx="8305800"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Việc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làm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trong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hình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có</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dụng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giữ</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vệ</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nhà</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Vì</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9126AB4D-625E-3507-A247-5ED362FBC594}"/>
              </a:ext>
            </a:extLst>
          </p:cNvPr>
          <p:cNvSpPr txBox="1"/>
          <p:nvPr/>
        </p:nvSpPr>
        <p:spPr>
          <a:xfrm>
            <a:off x="504243" y="3276600"/>
            <a:ext cx="8664849"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Việc làm trong hình có tác dụng giữ vệ sinh xung quanh nhà là quét dọn chuồng chăn nuôi (hình 5) và sửa đường thoát nước thải gần nhà (hình 6)</a:t>
            </a:r>
            <a:endParaRPr lang="en-US" sz="3400" b="1" dirty="0">
              <a:solidFill>
                <a:srgbClr val="3333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8B8336-34A8-F254-A4DE-61C61C5B49BF}"/>
              </a:ext>
            </a:extLst>
          </p:cNvPr>
          <p:cNvSpPr txBox="1"/>
          <p:nvPr/>
        </p:nvSpPr>
        <p:spPr>
          <a:xfrm>
            <a:off x="566682" y="5638800"/>
            <a:ext cx="8616485" cy="1661993"/>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Không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quét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dọn</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chuông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sửa</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đường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thoát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nước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sẽ</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bốc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mùi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ruồi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nhặng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rất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dễ</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sinh</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bệnh</a:t>
            </a:r>
            <a:r>
              <a:rPr lang="en-US" sz="3400" b="1" i="0" dirty="0">
                <a:solidFill>
                  <a:srgbClr val="3333FF"/>
                </a:solidFill>
                <a:effectLst/>
                <a:latin typeface="Times New Roman" panose="02020603050405020304" pitchFamily="18" charset="0"/>
                <a:cs typeface="Times New Roman" panose="02020603050405020304" pitchFamily="18" charset="0"/>
              </a:rPr>
              <a:t> con </a:t>
            </a:r>
            <a:r>
              <a:rPr lang="en-US" sz="3400" b="1" i="0" dirty="0" err="1">
                <a:solidFill>
                  <a:srgbClr val="3333FF"/>
                </a:solidFill>
                <a:effectLst/>
                <a:latin typeface="Times New Roman" panose="02020603050405020304" pitchFamily="18" charset="0"/>
                <a:cs typeface="Times New Roman" panose="02020603050405020304" pitchFamily="18" charset="0"/>
              </a:rPr>
              <a:t>người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vật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en-US" sz="34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10316</TotalTime>
  <Words>728</Words>
  <Application>Microsoft Office PowerPoint</Application>
  <PresentationFormat>Custom</PresentationFormat>
  <Paragraphs>48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HP001 4 hang 1 ô ly</vt:lpstr>
      <vt:lpstr>HP001 4H</vt:lpstr>
      <vt:lpstr>Times New Roman</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NHATMINH</cp:lastModifiedBy>
  <cp:revision>1128</cp:revision>
  <dcterms:created xsi:type="dcterms:W3CDTF">2008-09-09T22:52:10Z</dcterms:created>
  <dcterms:modified xsi:type="dcterms:W3CDTF">2025-10-04T03:49:28Z</dcterms:modified>
</cp:coreProperties>
</file>