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2" r:id="rId4"/>
  </p:sldMasterIdLst>
  <p:notesMasterIdLst>
    <p:notesMasterId r:id="rId26"/>
  </p:notesMasterIdLst>
  <p:sldIdLst>
    <p:sldId id="387" r:id="rId5"/>
    <p:sldId id="256" r:id="rId6"/>
    <p:sldId id="257" r:id="rId7"/>
    <p:sldId id="258" r:id="rId8"/>
    <p:sldId id="259" r:id="rId9"/>
    <p:sldId id="278" r:id="rId10"/>
    <p:sldId id="286" r:id="rId11"/>
    <p:sldId id="301" r:id="rId12"/>
    <p:sldId id="390" r:id="rId13"/>
    <p:sldId id="392" r:id="rId14"/>
    <p:sldId id="303" r:id="rId15"/>
    <p:sldId id="289" r:id="rId16"/>
    <p:sldId id="304" r:id="rId17"/>
    <p:sldId id="305" r:id="rId18"/>
    <p:sldId id="389" r:id="rId19"/>
    <p:sldId id="393" r:id="rId20"/>
    <p:sldId id="306" r:id="rId21"/>
    <p:sldId id="394" r:id="rId22"/>
    <p:sldId id="308" r:id="rId23"/>
    <p:sldId id="307" r:id="rId24"/>
    <p:sldId id="39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128C-16AA-4655-BA2E-4B8CFEEECD53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70525-C35B-4EFC-8438-02802B6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50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11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86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63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9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245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78D26ED-BD24-B4D8-AEAA-C20D8CDD0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484" y="12381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5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6D2C-29A5-646C-BBA2-A1E5D8873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0E299-A346-C63F-F2FA-B17C4E56B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509BC-224C-C786-F167-5CFCAC3F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0438-87EF-E5DC-2837-C4D851A2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7E829-3773-F996-0892-D700D5FF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28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F963-A2C8-E3F2-5383-0207AD2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1941-CCB1-47DB-A2DA-466BF2B51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790B2-DDC4-270D-3740-EC01851B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CAD9-4493-D2C2-8B94-02DC6E4B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F85AD-63A7-61DC-8522-E36D44E5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C720-2CBC-5C64-7A47-6E3A864A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DB92B-3D80-1218-8E72-711E0E27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6B584-9245-F2B4-4A19-F6FBC5F1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C667-AD90-D68B-4F22-E5625DD2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C85A2-950D-C7DC-E99A-1CFD80F9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8D51-CEE0-C1B7-EDE6-A557C01F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65D2-850E-CD81-DCD6-2DC813465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A073-EF57-03D3-8CE3-70902FDE5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28740-75E3-7B64-DE01-88DC1DB2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F28B8-C007-D5B4-45C2-D3E15E75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EAC2-DE9C-0A8D-FB36-77C09C8D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74F6-5FA0-BA71-EBC9-FC3B4EA0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A28C3-D505-BB40-1BE8-012DDB877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3F855-3AF1-9B04-5EEE-B1431D12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FF79C-D3DB-FB3D-0EE7-6824E6E35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98717-6805-E8BF-85A7-D5B56F84E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ECFEC-AC87-553A-05C3-230E9177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1DB88-426A-3FE8-4880-ED9113DB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80988-6A3B-C154-FFCF-5DE045D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A61D-BF1D-A6C9-3AE5-D48103DF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D75C6-5CEC-0BC0-DB63-D918BAB8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3050-F410-0F84-8C17-5A4E10FB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56C7E-B1D8-EDEA-6E4E-931582B4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262C4-5F18-34BA-FD8F-1C4841A2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23883-6B76-BBE9-8569-CFFD4871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E8294-76D6-6DFA-D487-0D5A0989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6EC3-54D8-418C-F933-5998C800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8B508-CEC6-098E-BFDF-AEDAF18B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41BC9-991D-054E-6313-BBA1137A3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53EEC-ABCE-0D96-6A81-61E56B49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C2500-B376-3E6E-E3E7-D9CEA91B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0E37-4F10-97D8-9264-546D933D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1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CAD5-E90C-DE37-09A1-439FDB0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E9436-29CC-689D-4EBA-512494201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A61B8-54F5-B008-E780-76EAE3DB4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7E185-F0AA-5DCC-146E-E61E02AC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5A5B-590A-28E2-B783-2C87B3C5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21389-081D-297F-F84D-A2B283DB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1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691D-C09B-1DC8-6258-2DEC200A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21F15-B6B7-AAB0-2D3A-29CF1ABA4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17916-0A0D-9A24-6172-B23DD4E9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A511-41A8-D155-DD6C-7E437A98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35C47-3320-711E-11FB-7A62DCBF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A2345-AB28-AA0B-6E88-17BC1BF30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B5C1D-2318-0597-16AA-D212BDCB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EA5B5-1E87-1817-DACF-2A8D2601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BED6-F4EB-DB51-A06B-A54D5173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9FC7-736B-6AE7-040B-4DB960EB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15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HANH TÂM">
            <a:extLst>
              <a:ext uri="{FF2B5EF4-FFF2-40B4-BE49-F238E27FC236}">
                <a16:creationId xmlns:a16="http://schemas.microsoft.com/office/drawing/2014/main" id="{B0E64EBB-85E8-05E5-88E2-149B0E5C1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3"/>
          <a:stretch/>
        </p:blipFill>
        <p:spPr>
          <a:xfrm>
            <a:off x="0" y="-25400"/>
            <a:ext cx="12192000" cy="6907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306D85-30EC-EBEF-29F6-8305FCC48F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52" y="4580"/>
            <a:ext cx="952090" cy="4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89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4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60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29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65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17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6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4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40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04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81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952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329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888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1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1859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1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395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483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87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228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444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4444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242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50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169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797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4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4FF86BF-1978-C879-97EE-D2094DD22A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484" y="12381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395F8F9-02A4-0F97-8712-8848C46C49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484" y="12381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1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5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2154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3.png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2.png"/><Relationship Id="rId11" Type="http://schemas.microsoft.com/office/2007/relationships/hdphoto" Target="../media/hdphoto8.wdp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microsoft.com/office/2007/relationships/hdphoto" Target="../media/hdphoto9.wdp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1.sv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23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sv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49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sv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4.wdp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9E82659-B81B-FF92-85D0-3AA18E1475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2157483-BE9A-38CF-9524-800B614AB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282"/>
            <a:ext cx="12192000" cy="47967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8A17A-064F-132F-ED81-95BF2E0BD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78" y="1504081"/>
            <a:ext cx="10108044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5883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A60A0-60C5-11A4-717E-724AF4976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960BB-DE1C-F7E2-2CC2-7FFA190F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53" b="1396"/>
          <a:stretch/>
        </p:blipFill>
        <p:spPr>
          <a:xfrm>
            <a:off x="166145" y="125561"/>
            <a:ext cx="11859710" cy="66068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EE7CB5-12C7-0C4D-A362-BF5575BC66C6}"/>
              </a:ext>
            </a:extLst>
          </p:cNvPr>
          <p:cNvSpPr/>
          <p:nvPr/>
        </p:nvSpPr>
        <p:spPr>
          <a:xfrm>
            <a:off x="2484782" y="228600"/>
            <a:ext cx="6748669" cy="576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34D67-2B9A-691B-E2C2-24C2F8812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86" y="1454640"/>
            <a:ext cx="10880035" cy="43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88330">
            <a:off x="-561719" y="4066593"/>
            <a:ext cx="13315437" cy="134870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pic>
        <p:nvPicPr>
          <p:cNvPr id="5" name="Picture 4" descr="C:\Users\HP\Desktop\SOAN BAI PPT\EDUFIVE CHIA SE TAI NGUYEN\4. Phieu viet cho HS - Edufive\1.jpg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0400" y="127000"/>
            <a:ext cx="4463627" cy="4749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C48DB-2928-BB05-6CB7-3FA5D36A6E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233" y="4632479"/>
            <a:ext cx="836443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8638">
            <a:off x="11501321" y="-731227"/>
            <a:ext cx="1381359" cy="1894633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408610" y="149087"/>
            <a:ext cx="11300883" cy="1200329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defTabSz="609630">
              <a:spcBef>
                <a:spcPct val="50000"/>
              </a:spcBef>
            </a:pPr>
            <a:r>
              <a:rPr lang="vi-VN" altLang="en-US" sz="36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Dựa vào nội dung đã chuẩn bị, lập dàn ý theo hướng dẫn dưới đây:</a:t>
            </a:r>
            <a:endParaRPr lang="en-US" altLang="en-US" sz="3600" b="1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58969">
            <a:off x="-3668845" y="3940659"/>
            <a:ext cx="5474204" cy="5534581"/>
          </a:xfrm>
          <a:prstGeom prst="rect">
            <a:avLst/>
          </a:prstGeom>
        </p:spPr>
      </p:pic>
      <p:sp>
        <p:nvSpPr>
          <p:cNvPr id="8" name="Double Wave 7">
            <a:extLst>
              <a:ext uri="{FF2B5EF4-FFF2-40B4-BE49-F238E27FC236}">
                <a16:creationId xmlns:a16="http://schemas.microsoft.com/office/drawing/2014/main" id="{A3C90716-1C1D-0C2B-DDDC-F9F8F2BE5B07}"/>
              </a:ext>
            </a:extLst>
          </p:cNvPr>
          <p:cNvSpPr/>
          <p:nvPr/>
        </p:nvSpPr>
        <p:spPr>
          <a:xfrm>
            <a:off x="566531" y="2733260"/>
            <a:ext cx="3508513" cy="166977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B7F8A4-D4CE-A407-41BA-EFB7257E6E2C}"/>
              </a:ext>
            </a:extLst>
          </p:cNvPr>
          <p:cNvCxnSpPr>
            <a:stCxn id="8" idx="3"/>
          </p:cNvCxnSpPr>
          <p:nvPr/>
        </p:nvCxnSpPr>
        <p:spPr>
          <a:xfrm flipV="1">
            <a:off x="4075044" y="2594112"/>
            <a:ext cx="725556" cy="9740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D9563D-FCF5-9566-61F6-23E26E5DD9E6}"/>
              </a:ext>
            </a:extLst>
          </p:cNvPr>
          <p:cNvSpPr/>
          <p:nvPr/>
        </p:nvSpPr>
        <p:spPr>
          <a:xfrm>
            <a:off x="4840357" y="1948068"/>
            <a:ext cx="6112565" cy="1222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,..).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C40CAB-EA96-D2D7-1F66-9B61ADDA449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075044" y="3568147"/>
            <a:ext cx="954156" cy="7752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40CE0D-5F42-7F4F-1CBC-6D111DF02D85}"/>
              </a:ext>
            </a:extLst>
          </p:cNvPr>
          <p:cNvSpPr/>
          <p:nvPr/>
        </p:nvSpPr>
        <p:spPr>
          <a:xfrm>
            <a:off x="4999383" y="3647660"/>
            <a:ext cx="6112565" cy="1162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8638">
            <a:off x="11501321" y="-731227"/>
            <a:ext cx="1381359" cy="1894633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58969">
            <a:off x="-3668845" y="3940659"/>
            <a:ext cx="5474204" cy="5534581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6D05FDF5-5ACB-E352-8F4F-07F61E7335D1}"/>
              </a:ext>
            </a:extLst>
          </p:cNvPr>
          <p:cNvSpPr/>
          <p:nvPr/>
        </p:nvSpPr>
        <p:spPr>
          <a:xfrm>
            <a:off x="159026" y="2723321"/>
            <a:ext cx="3508513" cy="1669774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0591E5-07D3-8F3D-C630-4FB1B3DDC361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667539" y="3558208"/>
            <a:ext cx="1143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DBECF-792B-7909-7332-DD9B8CD255FF}"/>
              </a:ext>
            </a:extLst>
          </p:cNvPr>
          <p:cNvSpPr/>
          <p:nvPr/>
        </p:nvSpPr>
        <p:spPr>
          <a:xfrm>
            <a:off x="4840357" y="327991"/>
            <a:ext cx="7096539" cy="5933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Kể lần lượt các hoạt động theo trình tự (sử dụng các từ ngữ: đầu tiên, tiếp theo, sau đó, trong khi đó, bên cạnh đó, cuối cùng,...).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Mỗi hoạt động cần nêu cụ thể (hoạt động diễn ra trong bao lâu, ở địa điểm nào, em tham gia cùng với ai,...).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Có thể kết hợp nêu nhận xét, đánh giá về hoạt động (hoạt động ấn tượng nhất, thú vị nhất,...).</a:t>
            </a:r>
          </a:p>
        </p:txBody>
      </p:sp>
    </p:spTree>
    <p:extLst>
      <p:ext uri="{BB962C8B-B14F-4D97-AF65-F5344CB8AC3E}">
        <p14:creationId xmlns:p14="http://schemas.microsoft.com/office/powerpoint/2010/main" val="410978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8638">
            <a:off x="11501321" y="-731227"/>
            <a:ext cx="1381359" cy="1894633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58969">
            <a:off x="-3668845" y="3940659"/>
            <a:ext cx="5474204" cy="5534581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6D05FDF5-5ACB-E352-8F4F-07F61E7335D1}"/>
              </a:ext>
            </a:extLst>
          </p:cNvPr>
          <p:cNvSpPr/>
          <p:nvPr/>
        </p:nvSpPr>
        <p:spPr>
          <a:xfrm>
            <a:off x="159026" y="2166730"/>
            <a:ext cx="3508513" cy="2226365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0591E5-07D3-8F3D-C630-4FB1B3DDC361}"/>
              </a:ext>
            </a:extLst>
          </p:cNvPr>
          <p:cNvCxnSpPr>
            <a:cxnSpLocks/>
          </p:cNvCxnSpPr>
          <p:nvPr/>
        </p:nvCxnSpPr>
        <p:spPr>
          <a:xfrm flipV="1">
            <a:off x="3697357" y="3304763"/>
            <a:ext cx="1133062" cy="49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DBECF-792B-7909-7332-DD9B8CD255FF}"/>
              </a:ext>
            </a:extLst>
          </p:cNvPr>
          <p:cNvSpPr/>
          <p:nvPr/>
        </p:nvSpPr>
        <p:spPr>
          <a:xfrm>
            <a:off x="4800601" y="1808252"/>
            <a:ext cx="7096539" cy="2654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Nêu kết quả của hoạt động (hiểu thêm về di tích, làng nghề,...).</a:t>
            </a:r>
          </a:p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Bày tỏ suy nghĩ, cảm xúc đối với hoạt động (yêu thích, thú vị, tự hào,...).</a:t>
            </a:r>
          </a:p>
        </p:txBody>
      </p:sp>
    </p:spTree>
    <p:extLst>
      <p:ext uri="{BB962C8B-B14F-4D97-AF65-F5344CB8AC3E}">
        <p14:creationId xmlns:p14="http://schemas.microsoft.com/office/powerpoint/2010/main" val="244198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29F41-F779-BB0C-1DD2-28960EA3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0"/>
            <a:ext cx="1031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DEBE4-9688-12FE-7457-15923F911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0F219E-2C75-F58C-57AE-ED7162644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53" b="1396"/>
          <a:stretch/>
        </p:blipFill>
        <p:spPr>
          <a:xfrm>
            <a:off x="166145" y="125561"/>
            <a:ext cx="11859710" cy="66068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265723-D295-84B4-4E01-150D7B19ADF7}"/>
              </a:ext>
            </a:extLst>
          </p:cNvPr>
          <p:cNvSpPr/>
          <p:nvPr/>
        </p:nvSpPr>
        <p:spPr>
          <a:xfrm>
            <a:off x="785191" y="1123121"/>
            <a:ext cx="2156792" cy="576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054159-CEE0-CFE1-ADC6-EA7525910A74}"/>
              </a:ext>
            </a:extLst>
          </p:cNvPr>
          <p:cNvSpPr/>
          <p:nvPr/>
        </p:nvSpPr>
        <p:spPr>
          <a:xfrm>
            <a:off x="844826" y="2504661"/>
            <a:ext cx="2156792" cy="576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FF8D97-CE81-6A3D-A9E8-43D46174DA84}"/>
              </a:ext>
            </a:extLst>
          </p:cNvPr>
          <p:cNvSpPr/>
          <p:nvPr/>
        </p:nvSpPr>
        <p:spPr>
          <a:xfrm>
            <a:off x="824948" y="5367130"/>
            <a:ext cx="2156792" cy="576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219B4B-59B4-0BB1-FE26-F5F7590B54C1}"/>
              </a:ext>
            </a:extLst>
          </p:cNvPr>
          <p:cNvSpPr/>
          <p:nvPr/>
        </p:nvSpPr>
        <p:spPr>
          <a:xfrm>
            <a:off x="3289852" y="874644"/>
            <a:ext cx="8249478" cy="9442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endParaRPr lang="en-US" alt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B6A2DB-728C-EC9E-BFD8-514340D7E38D}"/>
              </a:ext>
            </a:extLst>
          </p:cNvPr>
          <p:cNvSpPr/>
          <p:nvPr/>
        </p:nvSpPr>
        <p:spPr>
          <a:xfrm>
            <a:off x="3329609" y="2047461"/>
            <a:ext cx="8249478" cy="29519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 7 giờ, chúng em tập trung sân trường… </a:t>
            </a:r>
            <a:r>
              <a:rPr lang="en-US" alt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chú bộ đội đón …, chia thành các tiểu đội, đặt tên các đội…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 xe, học nội quy… Xe chuyển bánh… Đến cổng doanh trại…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 xe…, Vào doanh trại…, Nhận phòng…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thao trường…, Xem bộ đội tập bắn…, Học đội hình…, Thăm nhà truyền thống,… Ăn trưa… Học cách tập hợp… Chơi trận giả…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 phòng, trang phục… Chuẩn bị ra về… Chụp ảnh lưu niệm,…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Về… Trên xe hát vang… bạn nào cũng vui vẻ.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E59450-ADF4-E373-C473-B5F493EBD7E6}"/>
              </a:ext>
            </a:extLst>
          </p:cNvPr>
          <p:cNvSpPr/>
          <p:nvPr/>
        </p:nvSpPr>
        <p:spPr>
          <a:xfrm>
            <a:off x="3399183" y="5367131"/>
            <a:ext cx="8249478" cy="983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buổi trải nghiệm, thêm yêu các chú bộ đội…</a:t>
            </a:r>
            <a:endParaRPr lang="en-US" alt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nhiều hiểu biết về … Em mong… Em ước sẽ là…</a:t>
            </a:r>
            <a:endParaRPr lang="en-US" alt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08C77-F146-391F-3EC8-B784EA3C049F}"/>
              </a:ext>
            </a:extLst>
          </p:cNvPr>
          <p:cNvSpPr txBox="1"/>
          <p:nvPr/>
        </p:nvSpPr>
        <p:spPr>
          <a:xfrm>
            <a:off x="2236304" y="298173"/>
            <a:ext cx="930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88330">
            <a:off x="-561719" y="4066593"/>
            <a:ext cx="13315437" cy="134870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pic>
        <p:nvPicPr>
          <p:cNvPr id="5" name="Picture 4" descr="C:\Users\HP\Desktop\SOAN BAI PPT\EDUFIVE CHIA SE TAI NGUYEN\4. Phieu viet cho HS - Edufive\1.jpg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0400" y="127000"/>
            <a:ext cx="4463627" cy="4749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B1F2C-E725-0100-774A-012D6799CF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06" y="5226076"/>
            <a:ext cx="1019949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C81B8-DAEE-8E2C-3ED9-AC26EE4FB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6B3E5-D865-98F4-2B60-8A636F576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53" b="1396"/>
          <a:stretch/>
        </p:blipFill>
        <p:spPr>
          <a:xfrm>
            <a:off x="166145" y="125561"/>
            <a:ext cx="11859710" cy="6606879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3E8F7230-8E54-F182-746A-590C1AC78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35165"/>
            <a:ext cx="4022035" cy="4988742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5848C2DE-B609-7193-9FF6-C511E71E6C33}"/>
              </a:ext>
            </a:extLst>
          </p:cNvPr>
          <p:cNvSpPr txBox="1"/>
          <p:nvPr/>
        </p:nvSpPr>
        <p:spPr>
          <a:xfrm>
            <a:off x="632555" y="1683773"/>
            <a:ext cx="2842827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defTabSz="609630"/>
            <a:r>
              <a:rPr lang="vi-V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Các hoạt động được sắp xếp theo trình tự hợp lí.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F1248-3F5D-C553-0F81-1DEA33C16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64497" y="776139"/>
            <a:ext cx="4022035" cy="4988742"/>
          </a:xfrm>
          <a:prstGeom prst="rect">
            <a:avLst/>
          </a:prstGeom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E0E1A169-5313-8B94-FB76-3202C0CEC437}"/>
              </a:ext>
            </a:extLst>
          </p:cNvPr>
          <p:cNvSpPr txBox="1"/>
          <p:nvPr/>
        </p:nvSpPr>
        <p:spPr>
          <a:xfrm>
            <a:off x="4836809" y="1673834"/>
            <a:ext cx="2842827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defTabSz="609630"/>
            <a:r>
              <a:rPr lang="vi-V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Nêu rõ kết quả của các hoạt động, việc làm.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39D4ED1-F23A-2B8C-B9BF-6E2FEF474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28991" y="1014678"/>
            <a:ext cx="4022035" cy="4988742"/>
          </a:xfrm>
          <a:prstGeom prst="rect">
            <a:avLst/>
          </a:prstGeom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2610B6DA-E834-45B7-E6B3-1A1E0AC9F3E1}"/>
              </a:ext>
            </a:extLst>
          </p:cNvPr>
          <p:cNvSpPr txBox="1"/>
          <p:nvPr/>
        </p:nvSpPr>
        <p:spPr>
          <a:xfrm>
            <a:off x="9041059" y="1842800"/>
            <a:ext cx="2842827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defTabSz="609630"/>
            <a:r>
              <a:rPr lang="vi-V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Chú ý thể hiện suy nghĩ, cảm xúc khi tham gia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27530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8952" y="832129"/>
            <a:ext cx="1300570" cy="1502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47A370-1970-AFEA-58B1-AFCADA0E22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411" b="91751" l="9994" r="89942">
                        <a14:foregroundMark x1="46831" y1="8411" x2="45181" y2="12212"/>
                        <a14:foregroundMark x1="52167" y1="91751" x2="51391" y2="8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1" y="1947540"/>
            <a:ext cx="6493565" cy="5194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59449-6221-D486-87F7-409AEB9DD82C}"/>
              </a:ext>
            </a:extLst>
          </p:cNvPr>
          <p:cNvSpPr txBox="1"/>
          <p:nvPr/>
        </p:nvSpPr>
        <p:spPr>
          <a:xfrm>
            <a:off x="3170583" y="1622571"/>
            <a:ext cx="83058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 defTabSz="457200"/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dàn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ý,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chỉnh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sửa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bổ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3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48"/>
          <p:cNvSpPr txBox="1">
            <a:spLocks noGrp="1"/>
          </p:cNvSpPr>
          <p:nvPr>
            <p:ph type="title"/>
          </p:nvPr>
        </p:nvSpPr>
        <p:spPr>
          <a:xfrm>
            <a:off x="2130868" y="-281370"/>
            <a:ext cx="8363166" cy="405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0200" dirty="0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Ở </a:t>
            </a:r>
            <a:r>
              <a:rPr lang="en-US" sz="10200" dirty="0" err="1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đây</a:t>
            </a:r>
            <a:r>
              <a:rPr lang="en-US" sz="10200" dirty="0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10200" dirty="0" err="1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có</a:t>
            </a:r>
            <a:r>
              <a:rPr lang="en-US" sz="10200" dirty="0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10200" dirty="0" err="1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bán</a:t>
            </a:r>
            <a:r>
              <a:rPr lang="en-US" sz="10200" dirty="0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10200" dirty="0" err="1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trà</a:t>
            </a:r>
            <a:r>
              <a:rPr lang="en-US" sz="10200" dirty="0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10200" dirty="0" err="1">
                <a:ln w="19050">
                  <a:solidFill>
                    <a:srgbClr val="002060"/>
                  </a:solidFill>
                  <a:prstDash val="sysDash"/>
                </a:ln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sữa</a:t>
            </a:r>
            <a:endParaRPr sz="10200" dirty="0">
              <a:ln w="19050">
                <a:solidFill>
                  <a:srgbClr val="002060"/>
                </a:solidFill>
                <a:prstDash val="sysDash"/>
              </a:ln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p:grpSp>
        <p:nvGrpSpPr>
          <p:cNvPr id="2071" name="Google Shape;2071;p48"/>
          <p:cNvGrpSpPr/>
          <p:nvPr/>
        </p:nvGrpSpPr>
        <p:grpSpPr>
          <a:xfrm>
            <a:off x="9708536" y="3088365"/>
            <a:ext cx="2556428" cy="3662541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506896" y="3327310"/>
            <a:ext cx="2218928" cy="3186305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54" name="Google Shape;2354;p48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14" y="2786882"/>
            <a:ext cx="4887905" cy="3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08952" y="832129"/>
            <a:ext cx="1300570" cy="1502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0055C14-57E1-6EC9-FDD5-0EC4B43D9159}"/>
              </a:ext>
            </a:extLst>
          </p:cNvPr>
          <p:cNvGrpSpPr/>
          <p:nvPr/>
        </p:nvGrpSpPr>
        <p:grpSpPr>
          <a:xfrm>
            <a:off x="73218" y="3944145"/>
            <a:ext cx="4179855" cy="2635558"/>
            <a:chOff x="3955420" y="4581371"/>
            <a:chExt cx="4179855" cy="26355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80474B-8872-CE28-A4C7-9508B3A6A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06875" y="4581371"/>
              <a:ext cx="2828195" cy="2368106"/>
            </a:xfrm>
            <a:prstGeom prst="rect">
              <a:avLst/>
            </a:prstGeom>
            <a:effectLst/>
          </p:spPr>
        </p:pic>
        <p:sp>
          <p:nvSpPr>
            <p:cNvPr id="12" name="Plaque 11">
              <a:extLst>
                <a:ext uri="{FF2B5EF4-FFF2-40B4-BE49-F238E27FC236}">
                  <a16:creationId xmlns:a16="http://schemas.microsoft.com/office/drawing/2014/main" id="{ACD4960B-BC76-AB76-D1C5-9B41F19D9B6F}"/>
                </a:ext>
              </a:extLst>
            </p:cNvPr>
            <p:cNvSpPr/>
            <p:nvPr/>
          </p:nvSpPr>
          <p:spPr>
            <a:xfrm>
              <a:off x="4010757" y="6075953"/>
              <a:ext cx="4124518" cy="1140976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90A07B-CCA0-9287-EF67-B450A96BBE30}"/>
                </a:ext>
              </a:extLst>
            </p:cNvPr>
            <p:cNvSpPr txBox="1"/>
            <p:nvPr/>
          </p:nvSpPr>
          <p:spPr>
            <a:xfrm>
              <a:off x="3955420" y="6246730"/>
              <a:ext cx="417523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endPara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FFA3A3"/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C88041-DFB9-8E25-3C69-DBCC61CC3561}"/>
              </a:ext>
            </a:extLst>
          </p:cNvPr>
          <p:cNvGrpSpPr/>
          <p:nvPr/>
        </p:nvGrpSpPr>
        <p:grpSpPr>
          <a:xfrm>
            <a:off x="3642304" y="1727384"/>
            <a:ext cx="7834492" cy="3709319"/>
            <a:chOff x="6343517" y="2944192"/>
            <a:chExt cx="4543557" cy="2437733"/>
          </a:xfrm>
        </p:grpSpPr>
        <p:grpSp>
          <p:nvGrpSpPr>
            <p:cNvPr id="18" name="Nhóm 31">
              <a:extLst>
                <a:ext uri="{FF2B5EF4-FFF2-40B4-BE49-F238E27FC236}">
                  <a16:creationId xmlns:a16="http://schemas.microsoft.com/office/drawing/2014/main" id="{AE18D605-BA22-D331-1004-5D3B6ECC1609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310106"/>
              <a:chOff x="1922830" y="773002"/>
              <a:chExt cx="5400981" cy="1392221"/>
            </a:xfrm>
          </p:grpSpPr>
          <p:sp>
            <p:nvSpPr>
              <p:cNvPr id="21" name="Freeform: Shape 34">
                <a:extLst>
                  <a:ext uri="{FF2B5EF4-FFF2-40B4-BE49-F238E27FC236}">
                    <a16:creationId xmlns:a16="http://schemas.microsoft.com/office/drawing/2014/main" id="{79C757E0-195E-523C-8C5E-3AF3A6288914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380945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35">
                <a:extLst>
                  <a:ext uri="{FF2B5EF4-FFF2-40B4-BE49-F238E27FC236}">
                    <a16:creationId xmlns:a16="http://schemas.microsoft.com/office/drawing/2014/main" id="{40273515-8E76-6220-6D6F-89F4157A8C02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388285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" name="Picture 4" descr="Colourful ribbons">
              <a:extLst>
                <a:ext uri="{FF2B5EF4-FFF2-40B4-BE49-F238E27FC236}">
                  <a16:creationId xmlns:a16="http://schemas.microsoft.com/office/drawing/2014/main" id="{8E9AFB39-A9CE-B32A-6013-E762C1D59C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8634" b="100000" l="33866" r="66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47761" r="34043" b="1796"/>
            <a:stretch/>
          </p:blipFill>
          <p:spPr bwMode="auto">
            <a:xfrm rot="20918606">
              <a:off x="6343517" y="2944192"/>
              <a:ext cx="425240" cy="65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620B13-05EA-081A-CB93-E6EF608C2EA3}"/>
                </a:ext>
              </a:extLst>
            </p:cNvPr>
            <p:cNvSpPr txBox="1"/>
            <p:nvPr/>
          </p:nvSpPr>
          <p:spPr>
            <a:xfrm>
              <a:off x="6825132" y="3312575"/>
              <a:ext cx="3688955" cy="1678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457200" marR="0" lvl="0" indent="-45720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diễn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1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143A4CEA-B9A6-3AD1-971E-BB57F6C630EE}"/>
              </a:ext>
            </a:extLst>
          </p:cNvPr>
          <p:cNvSpPr/>
          <p:nvPr/>
        </p:nvSpPr>
        <p:spPr>
          <a:xfrm>
            <a:off x="101601" y="3187542"/>
            <a:ext cx="5290803" cy="3669918"/>
          </a:xfrm>
          <a:custGeom>
            <a:avLst/>
            <a:gdLst/>
            <a:ahLst/>
            <a:cxnLst/>
            <a:rect l="l" t="t" r="r" b="b"/>
            <a:pathLst>
              <a:path w="10039797" h="7885424">
                <a:moveTo>
                  <a:pt x="0" y="0"/>
                </a:moveTo>
                <a:lnTo>
                  <a:pt x="10039797" y="0"/>
                </a:lnTo>
                <a:lnTo>
                  <a:pt x="10039797" y="7885424"/>
                </a:lnTo>
                <a:lnTo>
                  <a:pt x="0" y="788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0941B5-0405-D39C-9414-0C1AB753B7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4127" l="9984" r="89963">
                        <a14:foregroundMark x1="34917" y1="85852" x2="37907" y2="87453"/>
                        <a14:foregroundMark x1="60224" y1="85158" x2="35825" y2="86759"/>
                        <a14:foregroundMark x1="33155" y1="87080" x2="55473" y2="87987"/>
                        <a14:foregroundMark x1="57928" y1="86919" x2="53550" y2="89375"/>
                        <a14:foregroundMark x1="61452" y1="85691" x2="60011" y2="89749"/>
                        <a14:foregroundMark x1="63214" y1="85691" x2="62840" y2="8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4" r="14740"/>
          <a:stretch/>
        </p:blipFill>
        <p:spPr>
          <a:xfrm rot="663602" flipH="1">
            <a:off x="8167970" y="2817392"/>
            <a:ext cx="4499665" cy="4559653"/>
          </a:xfrm>
          <a:prstGeom prst="rect">
            <a:avLst/>
          </a:prstGeom>
        </p:spPr>
      </p:pic>
      <p:sp>
        <p:nvSpPr>
          <p:cNvPr id="14" name="Freeform 14">
            <a:extLst>
              <a:ext uri="{FF2B5EF4-FFF2-40B4-BE49-F238E27FC236}">
                <a16:creationId xmlns:a16="http://schemas.microsoft.com/office/drawing/2014/main" id="{49B5F967-71EB-AF4F-F3E3-4894DF072C18}"/>
              </a:ext>
            </a:extLst>
          </p:cNvPr>
          <p:cNvSpPr/>
          <p:nvPr/>
        </p:nvSpPr>
        <p:spPr>
          <a:xfrm>
            <a:off x="10042393" y="1213902"/>
            <a:ext cx="1804057" cy="1210221"/>
          </a:xfrm>
          <a:custGeom>
            <a:avLst/>
            <a:gdLst/>
            <a:ahLst/>
            <a:cxnLst/>
            <a:rect l="l" t="t" r="r" b="b"/>
            <a:pathLst>
              <a:path w="2706085" h="1815332">
                <a:moveTo>
                  <a:pt x="0" y="0"/>
                </a:moveTo>
                <a:lnTo>
                  <a:pt x="2706085" y="0"/>
                </a:lnTo>
                <a:lnTo>
                  <a:pt x="2706085" y="1815331"/>
                </a:lnTo>
                <a:lnTo>
                  <a:pt x="0" y="1815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25CC1E2D-185A-0BDE-3030-ED22E0E74563}"/>
              </a:ext>
            </a:extLst>
          </p:cNvPr>
          <p:cNvSpPr/>
          <p:nvPr/>
        </p:nvSpPr>
        <p:spPr>
          <a:xfrm>
            <a:off x="1117600" y="1498600"/>
            <a:ext cx="855627" cy="1057417"/>
          </a:xfrm>
          <a:custGeom>
            <a:avLst/>
            <a:gdLst/>
            <a:ahLst/>
            <a:cxnLst/>
            <a:rect l="l" t="t" r="r" b="b"/>
            <a:pathLst>
              <a:path w="1283440" h="1586126">
                <a:moveTo>
                  <a:pt x="0" y="0"/>
                </a:moveTo>
                <a:lnTo>
                  <a:pt x="1283440" y="0"/>
                </a:lnTo>
                <a:lnTo>
                  <a:pt x="1283440" y="1586126"/>
                </a:lnTo>
                <a:lnTo>
                  <a:pt x="0" y="1586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E4C44-670C-D598-9956-ACF35530E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856" y="617011"/>
            <a:ext cx="8480271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40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0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endParaRPr lang="en-US" sz="4000" b="1" dirty="0">
              <a:solidFill>
                <a:srgbClr val="DEC1E3">
                  <a:lumMod val="2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40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endParaRPr lang="en-US" sz="4000" b="1" dirty="0">
              <a:solidFill>
                <a:srgbClr val="DEC1E3">
                  <a:lumMod val="2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40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40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endParaRPr lang="en-US" sz="4000" b="1" dirty="0">
              <a:solidFill>
                <a:srgbClr val="DEC1E3">
                  <a:lumMod val="2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văn thuật lại một sự việc thường có mấy phần?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1262" grpId="0" animBg="1"/>
      <p:bldP spid="1263" grpId="0" animBg="1"/>
      <p:bldP spid="1264" grpId="0" animBg="1"/>
      <p:bldP spid="1552" grpId="0" animBg="1"/>
      <p:bldP spid="15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44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lang="en-US" sz="4400" b="1" dirty="0">
              <a:solidFill>
                <a:srgbClr val="DEC1E3">
                  <a:lumMod val="2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44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lang="en-US" sz="4400" b="1" dirty="0">
              <a:solidFill>
                <a:srgbClr val="DEC1E3">
                  <a:lumMod val="2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bài trong bài văn thuật lại một sự việc cần viết như thế nào?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61" y="2172831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eng-vo-tay-hoan-h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27754" y="3916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ộc lộ cảm xúc, suy nghĩ về việc đã thuật là phần nào của bài văn?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68148" y="42488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ANH TÂM">
            <a:extLst>
              <a:ext uri="{FF2B5EF4-FFF2-40B4-BE49-F238E27FC236}">
                <a16:creationId xmlns:a16="http://schemas.microsoft.com/office/drawing/2014/main" id="{143A4CEA-B9A6-3AD1-971E-BB57F6C630EE}"/>
              </a:ext>
            </a:extLst>
          </p:cNvPr>
          <p:cNvSpPr/>
          <p:nvPr/>
        </p:nvSpPr>
        <p:spPr>
          <a:xfrm>
            <a:off x="101601" y="3187542"/>
            <a:ext cx="5290803" cy="3669918"/>
          </a:xfrm>
          <a:custGeom>
            <a:avLst/>
            <a:gdLst/>
            <a:ahLst/>
            <a:cxnLst/>
            <a:rect l="l" t="t" r="r" b="b"/>
            <a:pathLst>
              <a:path w="10039797" h="7885424">
                <a:moveTo>
                  <a:pt x="0" y="0"/>
                </a:moveTo>
                <a:lnTo>
                  <a:pt x="10039797" y="0"/>
                </a:lnTo>
                <a:lnTo>
                  <a:pt x="10039797" y="7885424"/>
                </a:lnTo>
                <a:lnTo>
                  <a:pt x="0" y="788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0941B5-0405-D39C-9414-0C1AB753B7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4127" l="9984" r="89963">
                        <a14:foregroundMark x1="34917" y1="85852" x2="37907" y2="87453"/>
                        <a14:foregroundMark x1="60224" y1="85158" x2="35825" y2="86759"/>
                        <a14:foregroundMark x1="33155" y1="87080" x2="55473" y2="87987"/>
                        <a14:foregroundMark x1="57928" y1="86919" x2="53550" y2="89375"/>
                        <a14:foregroundMark x1="61452" y1="85691" x2="60011" y2="89749"/>
                        <a14:foregroundMark x1="63214" y1="85691" x2="62840" y2="8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4" r="14740"/>
          <a:stretch/>
        </p:blipFill>
        <p:spPr>
          <a:xfrm rot="663602" flipH="1">
            <a:off x="8167970" y="2817392"/>
            <a:ext cx="4499665" cy="4559653"/>
          </a:xfrm>
          <a:prstGeom prst="rect">
            <a:avLst/>
          </a:prstGeom>
        </p:spPr>
      </p:pic>
      <p:sp>
        <p:nvSpPr>
          <p:cNvPr id="14" name="Freeform 14">
            <a:extLst>
              <a:ext uri="{FF2B5EF4-FFF2-40B4-BE49-F238E27FC236}">
                <a16:creationId xmlns:a16="http://schemas.microsoft.com/office/drawing/2014/main" id="{49B5F967-71EB-AF4F-F3E3-4894DF072C18}"/>
              </a:ext>
            </a:extLst>
          </p:cNvPr>
          <p:cNvSpPr/>
          <p:nvPr/>
        </p:nvSpPr>
        <p:spPr>
          <a:xfrm>
            <a:off x="9744512" y="1419921"/>
            <a:ext cx="1804057" cy="1210221"/>
          </a:xfrm>
          <a:custGeom>
            <a:avLst/>
            <a:gdLst/>
            <a:ahLst/>
            <a:cxnLst/>
            <a:rect l="l" t="t" r="r" b="b"/>
            <a:pathLst>
              <a:path w="2706085" h="1815332">
                <a:moveTo>
                  <a:pt x="0" y="0"/>
                </a:moveTo>
                <a:lnTo>
                  <a:pt x="2706085" y="0"/>
                </a:lnTo>
                <a:lnTo>
                  <a:pt x="2706085" y="1815331"/>
                </a:lnTo>
                <a:lnTo>
                  <a:pt x="0" y="1815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25CC1E2D-185A-0BDE-3030-ED22E0E74563}"/>
              </a:ext>
            </a:extLst>
          </p:cNvPr>
          <p:cNvSpPr/>
          <p:nvPr/>
        </p:nvSpPr>
        <p:spPr>
          <a:xfrm>
            <a:off x="1117600" y="1498600"/>
            <a:ext cx="855627" cy="1057417"/>
          </a:xfrm>
          <a:custGeom>
            <a:avLst/>
            <a:gdLst/>
            <a:ahLst/>
            <a:cxnLst/>
            <a:rect l="l" t="t" r="r" b="b"/>
            <a:pathLst>
              <a:path w="1283440" h="1586126">
                <a:moveTo>
                  <a:pt x="0" y="0"/>
                </a:moveTo>
                <a:lnTo>
                  <a:pt x="1283440" y="0"/>
                </a:lnTo>
                <a:lnTo>
                  <a:pt x="1283440" y="1586126"/>
                </a:lnTo>
                <a:lnTo>
                  <a:pt x="0" y="1586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097BB-14BF-F8A1-6D0D-11E1E2066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6093" y="1205454"/>
            <a:ext cx="8321761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6423A2-06C0-1911-FC64-E2BB1FC3E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7" t="27045" r="11531" b="22372"/>
          <a:stretch/>
        </p:blipFill>
        <p:spPr>
          <a:xfrm>
            <a:off x="50800" y="922051"/>
            <a:ext cx="8737601" cy="5605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665C1B-274D-E6B4-0AE4-1B0799BAC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429" y1="66398" x2="37429" y2="66398"/>
                        <a14:foregroundMark x1="42429" y1="62903" x2="42429" y2="62903"/>
                        <a14:foregroundMark x1="42429" y1="62724" x2="42429" y2="62724"/>
                        <a14:foregroundMark x1="42214" y1="62814" x2="42214" y2="62814"/>
                        <a14:foregroundMark x1="41357" y1="60753" x2="44286" y2="64427"/>
                        <a14:foregroundMark x1="36929" y1="64247" x2="36929" y2="64247"/>
                        <a14:foregroundMark x1="36214" y1="67473" x2="36214" y2="67473"/>
                        <a14:foregroundMark x1="33643" y1="72581" x2="33643" y2="72581"/>
                        <a14:foregroundMark x1="68571" y1="65860" x2="68571" y2="65860"/>
                        <a14:foregroundMark x1="75357" y1="63978" x2="75357" y2="63978"/>
                        <a14:foregroundMark x1="72429" y1="53405" x2="72429" y2="53405"/>
                        <a14:foregroundMark x1="72714" y1="51613" x2="72714" y2="51613"/>
                        <a14:foregroundMark x1="72571" y1="50806" x2="72571" y2="50806"/>
                        <a14:foregroundMark x1="69143" y1="79211" x2="69143" y2="79211"/>
                        <a14:foregroundMark x1="69571" y1="72849" x2="69571" y2="72849"/>
                        <a14:foregroundMark x1="64857" y1="80735" x2="64857" y2="80735"/>
                        <a14:foregroundMark x1="65500" y1="84050" x2="65500" y2="84050"/>
                        <a14:foregroundMark x1="64857" y1="83781" x2="64857" y2="83781"/>
                        <a14:foregroundMark x1="38786" y1="66487" x2="38786" y2="66487"/>
                        <a14:foregroundMark x1="43000" y1="78047" x2="43000" y2="78047"/>
                        <a14:foregroundMark x1="43857" y1="74194" x2="43857" y2="74194"/>
                        <a14:foregroundMark x1="70500" y1="18907" x2="70500" y2="18907"/>
                        <a14:foregroundMark x1="62929" y1="11918" x2="62929" y2="11918"/>
                        <a14:foregroundMark x1="50500" y1="10394" x2="50500" y2="10394"/>
                        <a14:foregroundMark x1="58357" y1="10305" x2="58357" y2="10305"/>
                        <a14:foregroundMark x1="37857" y1="13620" x2="37857" y2="13620"/>
                        <a14:foregroundMark x1="31929" y1="21685" x2="31929" y2="21685"/>
                        <a14:foregroundMark x1="42286" y1="11380" x2="42286" y2="11380"/>
                        <a14:foregroundMark x1="46071" y1="10484" x2="46071" y2="10484"/>
                        <a14:foregroundMark x1="48143" y1="10842" x2="48143" y2="10842"/>
                        <a14:foregroundMark x1="47786" y1="10932" x2="47786" y2="1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0787" y="1404071"/>
            <a:ext cx="7029035" cy="56057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4004" y="2178844"/>
            <a:ext cx="68285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7" name="Freeform 15"/>
          <p:cNvSpPr/>
          <p:nvPr/>
        </p:nvSpPr>
        <p:spPr>
          <a:xfrm>
            <a:off x="952598" y="3648279"/>
            <a:ext cx="415106" cy="451367"/>
          </a:xfrm>
          <a:custGeom>
            <a:avLst/>
            <a:gdLst/>
            <a:ahLst/>
            <a:cxnLst/>
            <a:rect l="l" t="t" r="r" b="b"/>
            <a:pathLst>
              <a:path w="2017408" h="2482963">
                <a:moveTo>
                  <a:pt x="0" y="0"/>
                </a:moveTo>
                <a:lnTo>
                  <a:pt x="2017407" y="0"/>
                </a:lnTo>
                <a:lnTo>
                  <a:pt x="2017407" y="2482963"/>
                </a:lnTo>
                <a:lnTo>
                  <a:pt x="0" y="2482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C3D0A1-4EA1-BED3-1F10-C60615F90D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5268"/>
            <a:ext cx="12192000" cy="11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88330">
            <a:off x="-561719" y="4066593"/>
            <a:ext cx="13315437" cy="134870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5" name="Picture 4" descr="C:\Users\HP\Desktop\SOAN BAI PPT\EDUFIVE CHIA SE TAI NGUYEN\4. Phieu viet cho HS - Edufive\1.jpg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0400" y="127000"/>
            <a:ext cx="4463627" cy="4749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3763E-D05B-1DA6-A4FE-D8549798C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010" y="4545668"/>
            <a:ext cx="7474344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6844DA-5A50-E1AF-87C2-5627D353A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53" b="1396"/>
          <a:stretch/>
        </p:blipFill>
        <p:spPr>
          <a:xfrm>
            <a:off x="166145" y="125561"/>
            <a:ext cx="11859710" cy="66068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35FAA1-EADF-97D5-3EC0-3AEADF3B1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853" y="211581"/>
            <a:ext cx="4474852" cy="12863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CF65D8A-0650-8D49-8A1D-3FB5701375A3}"/>
              </a:ext>
            </a:extLst>
          </p:cNvPr>
          <p:cNvSpPr txBox="1"/>
          <p:nvPr/>
        </p:nvSpPr>
        <p:spPr>
          <a:xfrm>
            <a:off x="974035" y="1520687"/>
            <a:ext cx="9978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,...).</a:t>
            </a:r>
          </a:p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670</Words>
  <Application>Microsoft Office PowerPoint</Application>
  <PresentationFormat>Widescreen</PresentationFormat>
  <Paragraphs>57</Paragraphs>
  <Slides>21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#9Slide07 SVNDessert Menu Scrip</vt:lpstr>
      <vt:lpstr>Arial</vt:lpstr>
      <vt:lpstr>Calibri</vt:lpstr>
      <vt:lpstr>Cambria</vt:lpstr>
      <vt:lpstr>Caveat Brush</vt:lpstr>
      <vt:lpstr>UTM Duepuntozero</vt:lpstr>
      <vt:lpstr>Office Theme</vt:lpstr>
      <vt:lpstr>Custom Design</vt:lpstr>
      <vt:lpstr>2_Office Theme</vt:lpstr>
      <vt:lpstr>Kawaii Bubble Tea Bran MK Plan by Slidesgo</vt:lpstr>
      <vt:lpstr>PowerPoint Presentation</vt:lpstr>
      <vt:lpstr>Ở đây có bán trà sữa</vt:lpstr>
      <vt:lpstr>Bài văn thuật lại một sự việc thường có mấy phần?</vt:lpstr>
      <vt:lpstr>Mở bài trong bài văn thuật lại một sự việc cần viết như thế nào?</vt:lpstr>
      <vt:lpstr>Bộc lộ cảm xúc, suy nghĩ về việc đã thuật là phần nào của bài văn?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39</cp:revision>
  <dcterms:created xsi:type="dcterms:W3CDTF">2023-07-16T12:19:53Z</dcterms:created>
  <dcterms:modified xsi:type="dcterms:W3CDTF">2025-09-10T03:06:08Z</dcterms:modified>
</cp:coreProperties>
</file>