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15"/>
  </p:notesMasterIdLst>
  <p:sldIdLst>
    <p:sldId id="256" r:id="rId4"/>
    <p:sldId id="297" r:id="rId5"/>
    <p:sldId id="299" r:id="rId6"/>
    <p:sldId id="260" r:id="rId7"/>
    <p:sldId id="279" r:id="rId8"/>
    <p:sldId id="300" r:id="rId9"/>
    <p:sldId id="282" r:id="rId10"/>
    <p:sldId id="301" r:id="rId11"/>
    <p:sldId id="302" r:id="rId12"/>
    <p:sldId id="303"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C7E1F5"/>
    <a:srgbClr val="FFCB08"/>
    <a:srgbClr val="B6D8F2"/>
    <a:srgbClr val="E89F2E"/>
    <a:srgbClr val="EE004F"/>
    <a:srgbClr val="66CCFF"/>
    <a:srgbClr val="66FFFF"/>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010" autoAdjust="0"/>
  </p:normalViewPr>
  <p:slideViewPr>
    <p:cSldViewPr snapToGrid="0">
      <p:cViewPr varScale="1">
        <p:scale>
          <a:sx n="81" d="100"/>
          <a:sy n="81"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5DBA-E022-42C2-A645-E48495C4945C}"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03C27-8589-4469-92AA-1A7D1EE66321}" type="slidenum">
              <a:rPr lang="en-US" smtClean="0"/>
              <a:t>‹#›</a:t>
            </a:fld>
            <a:endParaRPr lang="en-US"/>
          </a:p>
        </p:txBody>
      </p:sp>
    </p:spTree>
    <p:extLst>
      <p:ext uri="{BB962C8B-B14F-4D97-AF65-F5344CB8AC3E}">
        <p14:creationId xmlns:p14="http://schemas.microsoft.com/office/powerpoint/2010/main" val="412108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86307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559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23232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2/10/2025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93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2/10/2025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2592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2/10/2025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6511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2/10/2025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604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2/10/2025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090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8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2929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443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2726009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9955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3405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2369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6757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333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4480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0375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126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488523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09617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2/10/2025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01125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41602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2/10/2025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139152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50820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7C710FC-E92F-4AFA-9E29-9C2A80B2F233}" type="datetimeFigureOut">
              <a:rPr lang="en-US" smtClean="0"/>
              <a:t>2/10/2025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0500E82-5217-4F35-B6FA-0EE8699884DE}" type="slidenum">
              <a:rPr lang="en-US" smtClean="0"/>
              <a:t>‹#›</a:t>
            </a:fld>
            <a:endParaRPr lang="en-US"/>
          </a:p>
        </p:txBody>
      </p:sp>
    </p:spTree>
    <p:extLst>
      <p:ext uri="{BB962C8B-B14F-4D97-AF65-F5344CB8AC3E}">
        <p14:creationId xmlns:p14="http://schemas.microsoft.com/office/powerpoint/2010/main" val="326673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14.xml"/><Relationship Id="rId7" Type="http://schemas.openxmlformats.org/officeDocument/2006/relationships/tags" Target="../tags/tag1.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53" b="2905"/>
          <a:stretch/>
        </p:blipFill>
        <p:spPr>
          <a:xfrm>
            <a:off x="0" y="-25758"/>
            <a:ext cx="12192000" cy="6915955"/>
          </a:xfrm>
          <a:prstGeom prst="rect">
            <a:avLst/>
          </a:prstGeom>
        </p:spPr>
      </p:pic>
      <p:pic>
        <p:nvPicPr>
          <p:cNvPr id="2" name="Picture 1">
            <a:extLst>
              <a:ext uri="{FF2B5EF4-FFF2-40B4-BE49-F238E27FC236}">
                <a16:creationId xmlns:a16="http://schemas.microsoft.com/office/drawing/2014/main" id="{2B31A92F-4964-B87C-AB19-37188722315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9326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B113E53-71E3-4556-9673-CA234F5B5D0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02754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433865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em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media" Target="../media/media2.mp3"/><Relationship Id="rId7" Type="http://schemas.openxmlformats.org/officeDocument/2006/relationships/slideLayout" Target="../slideLayouts/slideLayout2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emf"/><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6BAD1-037E-C379-DC0B-0E1030A51FD3}"/>
              </a:ext>
            </a:extLst>
          </p:cNvPr>
          <p:cNvPicPr>
            <a:picLocks noChangeAspect="1"/>
          </p:cNvPicPr>
          <p:nvPr/>
        </p:nvPicPr>
        <p:blipFill>
          <a:blip r:embed="rId2"/>
          <a:stretch>
            <a:fillRect/>
          </a:stretch>
        </p:blipFill>
        <p:spPr>
          <a:xfrm>
            <a:off x="-248023" y="0"/>
            <a:ext cx="2731245" cy="1670449"/>
          </a:xfrm>
          <a:prstGeom prst="rect">
            <a:avLst/>
          </a:prstGeom>
        </p:spPr>
      </p:pic>
      <p:pic>
        <p:nvPicPr>
          <p:cNvPr id="3" name="Picture 2">
            <a:extLst>
              <a:ext uri="{FF2B5EF4-FFF2-40B4-BE49-F238E27FC236}">
                <a16:creationId xmlns:a16="http://schemas.microsoft.com/office/drawing/2014/main" id="{BCA53FF9-A09D-DA03-636F-9B18F280FE6F}"/>
              </a:ext>
            </a:extLst>
          </p:cNvPr>
          <p:cNvPicPr>
            <a:picLocks noChangeAspect="1"/>
          </p:cNvPicPr>
          <p:nvPr/>
        </p:nvPicPr>
        <p:blipFill>
          <a:blip r:embed="rId3"/>
          <a:stretch>
            <a:fillRect/>
          </a:stretch>
        </p:blipFill>
        <p:spPr>
          <a:xfrm>
            <a:off x="5337989" y="0"/>
            <a:ext cx="1719221" cy="883997"/>
          </a:xfrm>
          <a:prstGeom prst="rect">
            <a:avLst/>
          </a:prstGeom>
        </p:spPr>
      </p:pic>
      <p:pic>
        <p:nvPicPr>
          <p:cNvPr id="4" name="Picture 3">
            <a:extLst>
              <a:ext uri="{FF2B5EF4-FFF2-40B4-BE49-F238E27FC236}">
                <a16:creationId xmlns:a16="http://schemas.microsoft.com/office/drawing/2014/main" id="{798C4C64-97C6-2278-0F45-39C204005A93}"/>
              </a:ext>
            </a:extLst>
          </p:cNvPr>
          <p:cNvPicPr>
            <a:picLocks noChangeAspect="1"/>
          </p:cNvPicPr>
          <p:nvPr/>
        </p:nvPicPr>
        <p:blipFill>
          <a:blip r:embed="rId4"/>
          <a:stretch>
            <a:fillRect/>
          </a:stretch>
        </p:blipFill>
        <p:spPr>
          <a:xfrm>
            <a:off x="1605885" y="1234339"/>
            <a:ext cx="9467909" cy="2316681"/>
          </a:xfrm>
          <a:prstGeom prst="rect">
            <a:avLst/>
          </a:prstGeom>
        </p:spPr>
      </p:pic>
      <p:pic>
        <p:nvPicPr>
          <p:cNvPr id="13" name="Picture 12">
            <a:extLst>
              <a:ext uri="{FF2B5EF4-FFF2-40B4-BE49-F238E27FC236}">
                <a16:creationId xmlns:a16="http://schemas.microsoft.com/office/drawing/2014/main" id="{F4A36FB5-CFC2-D672-B672-7557A9EC31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pic>
        <p:nvPicPr>
          <p:cNvPr id="14" name="Picture 13">
            <a:extLst>
              <a:ext uri="{FF2B5EF4-FFF2-40B4-BE49-F238E27FC236}">
                <a16:creationId xmlns:a16="http://schemas.microsoft.com/office/drawing/2014/main" id="{46DC2568-51F2-99B0-6A26-4D3DC8D6CE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49024" y="5160335"/>
            <a:ext cx="1618952" cy="1618952"/>
          </a:xfrm>
          <a:prstGeom prst="rect">
            <a:avLst/>
          </a:prstGeom>
        </p:spPr>
      </p:pic>
    </p:spTree>
    <p:extLst>
      <p:ext uri="{BB962C8B-B14F-4D97-AF65-F5344CB8AC3E}">
        <p14:creationId xmlns:p14="http://schemas.microsoft.com/office/powerpoint/2010/main" val="951592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rtoon of a child holding a pencil and a notebook&#10;&#10;Description automatically generated">
            <a:extLst>
              <a:ext uri="{FF2B5EF4-FFF2-40B4-BE49-F238E27FC236}">
                <a16:creationId xmlns:a16="http://schemas.microsoft.com/office/drawing/2014/main" id="{C5C07D45-6B6F-60D1-1A9A-2A84128A8C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95497" y="2626242"/>
            <a:ext cx="3521490" cy="4231758"/>
          </a:xfrm>
          <a:prstGeom prst="rect">
            <a:avLst/>
          </a:prstGeom>
        </p:spPr>
      </p:pic>
      <p:pic>
        <p:nvPicPr>
          <p:cNvPr id="12" name="Picture 11">
            <a:extLst>
              <a:ext uri="{FF2B5EF4-FFF2-40B4-BE49-F238E27FC236}">
                <a16:creationId xmlns:a16="http://schemas.microsoft.com/office/drawing/2014/main" id="{5ACD0D88-E5D8-042E-FA41-2281726A9556}"/>
              </a:ext>
            </a:extLst>
          </p:cNvPr>
          <p:cNvPicPr>
            <a:picLocks noChangeAspect="1"/>
          </p:cNvPicPr>
          <p:nvPr/>
        </p:nvPicPr>
        <p:blipFill>
          <a:blip r:embed="rId3"/>
          <a:stretch>
            <a:fillRect/>
          </a:stretch>
        </p:blipFill>
        <p:spPr>
          <a:xfrm>
            <a:off x="1204488" y="725784"/>
            <a:ext cx="7443861" cy="1493649"/>
          </a:xfrm>
          <a:prstGeom prst="rect">
            <a:avLst/>
          </a:prstGeom>
        </p:spPr>
      </p:pic>
      <p:sp>
        <p:nvSpPr>
          <p:cNvPr id="13" name="Rounded Rectangle 2">
            <a:extLst>
              <a:ext uri="{FF2B5EF4-FFF2-40B4-BE49-F238E27FC236}">
                <a16:creationId xmlns:a16="http://schemas.microsoft.com/office/drawing/2014/main" id="{2BDD2D54-C3BF-A2AE-B660-81A841778316}"/>
              </a:ext>
            </a:extLst>
          </p:cNvPr>
          <p:cNvSpPr/>
          <p:nvPr/>
        </p:nvSpPr>
        <p:spPr>
          <a:xfrm>
            <a:off x="765544" y="2530548"/>
            <a:ext cx="7260265" cy="4050331"/>
          </a:xfrm>
          <a:prstGeom prst="roundRect">
            <a:avLst/>
          </a:prstGeom>
          <a:solidFill>
            <a:schemeClr val="accent6">
              <a:lumMod val="20000"/>
              <a:lumOff val="8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9A6D39E-C255-27ED-A300-3C3C17AF0228}"/>
              </a:ext>
            </a:extLst>
          </p:cNvPr>
          <p:cNvSpPr txBox="1"/>
          <p:nvPr/>
        </p:nvSpPr>
        <p:spPr>
          <a:xfrm>
            <a:off x="1190847" y="2806995"/>
            <a:ext cx="6485860" cy="707886"/>
          </a:xfrm>
          <a:prstGeom prst="rect">
            <a:avLst/>
          </a:prstGeom>
          <a:noFill/>
        </p:spPr>
        <p:txBody>
          <a:bodyPr wrap="square" rtlCol="0">
            <a:spAutoFit/>
          </a:bodyPr>
          <a:lstStyle/>
          <a:p>
            <a:r>
              <a:rPr lang="en-US" sz="4000" dirty="0" err="1">
                <a:latin typeface="Cambria" panose="02040503050406030204" pitchFamily="18" charset="0"/>
                <a:ea typeface="Cambria" panose="02040503050406030204" pitchFamily="18" charset="0"/>
              </a:rPr>
              <a:t>Tôi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cần</a:t>
            </a:r>
            <a:r>
              <a:rPr lang="en-US" sz="4000" dirty="0">
                <a:latin typeface="Cambria" panose="02040503050406030204" pitchFamily="18" charset="0"/>
                <a:ea typeface="Cambria" panose="02040503050406030204" pitchFamily="18" charset="0"/>
              </a:rPr>
              <a:t> 20% </a:t>
            </a:r>
            <a:r>
              <a:rPr lang="en-US" sz="4000" dirty="0" err="1">
                <a:latin typeface="Cambria" panose="02040503050406030204" pitchFamily="18" charset="0"/>
                <a:ea typeface="Cambria" panose="02040503050406030204" pitchFamily="18" charset="0"/>
              </a:rPr>
              <a:t>số</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học</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sinh</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tổ</a:t>
            </a:r>
            <a:r>
              <a:rPr lang="en-US" sz="4000" dirty="0">
                <a:latin typeface="Cambria" panose="02040503050406030204" pitchFamily="18" charset="0"/>
                <a:ea typeface="Cambria" panose="02040503050406030204" pitchFamily="18" charset="0"/>
              </a:rPr>
              <a:t> 1. </a:t>
            </a:r>
          </a:p>
        </p:txBody>
      </p:sp>
      <p:sp>
        <p:nvSpPr>
          <p:cNvPr id="15" name="TextBox 14">
            <a:extLst>
              <a:ext uri="{FF2B5EF4-FFF2-40B4-BE49-F238E27FC236}">
                <a16:creationId xmlns:a16="http://schemas.microsoft.com/office/drawing/2014/main" id="{44561DA9-4CE2-7504-8751-DDACC0789BFD}"/>
              </a:ext>
            </a:extLst>
          </p:cNvPr>
          <p:cNvSpPr txBox="1"/>
          <p:nvPr/>
        </p:nvSpPr>
        <p:spPr>
          <a:xfrm>
            <a:off x="1244009" y="3700130"/>
            <a:ext cx="648586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Tôi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10 %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cặp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sách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tổ</a:t>
            </a:r>
            <a:r>
              <a:rPr lang="en-US" sz="3200" dirty="0">
                <a:latin typeface="Cambria" panose="02040503050406030204" pitchFamily="18" charset="0"/>
                <a:ea typeface="Cambria" panose="02040503050406030204" pitchFamily="18" charset="0"/>
              </a:rPr>
              <a:t> 2.</a:t>
            </a:r>
          </a:p>
        </p:txBody>
      </p:sp>
      <p:sp>
        <p:nvSpPr>
          <p:cNvPr id="16" name="TextBox 15">
            <a:extLst>
              <a:ext uri="{FF2B5EF4-FFF2-40B4-BE49-F238E27FC236}">
                <a16:creationId xmlns:a16="http://schemas.microsoft.com/office/drawing/2014/main" id="{5CA5D39E-751E-447B-0434-86CA538A8745}"/>
              </a:ext>
            </a:extLst>
          </p:cNvPr>
          <p:cNvSpPr txBox="1"/>
          <p:nvPr/>
        </p:nvSpPr>
        <p:spPr>
          <a:xfrm>
            <a:off x="1286540" y="4444410"/>
            <a:ext cx="6485860" cy="1077218"/>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50% số quyển sách Toán lớp 5 của tổ 3.</a:t>
            </a:r>
            <a:endParaRPr lang="en-US" sz="32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15AE9988-45BE-96D8-BB31-C1B5160EC2B8}"/>
              </a:ext>
            </a:extLst>
          </p:cNvPr>
          <p:cNvSpPr txBox="1"/>
          <p:nvPr/>
        </p:nvSpPr>
        <p:spPr>
          <a:xfrm>
            <a:off x="1286540" y="5667154"/>
            <a:ext cx="6485860" cy="58477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Tôi cần 60 % số hộp bút của tổ 4.</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81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down)">
                                      <p:cBhvr>
                                        <p:cTn id="15" dur="500"/>
                                        <p:tgtEl>
                                          <p:spTgt spid="1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down)">
                                      <p:cBhvr>
                                        <p:cTn id="20" dur="5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wipe(down)">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down)">
                                      <p:cBhvr>
                                        <p:cTn id="3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2379-DAF8-E05A-0248-5D5D2109322B}"/>
              </a:ext>
            </a:extLst>
          </p:cNvPr>
          <p:cNvPicPr>
            <a:picLocks noChangeAspect="1"/>
          </p:cNvPicPr>
          <p:nvPr/>
        </p:nvPicPr>
        <p:blipFill>
          <a:blip r:embed="rId2"/>
          <a:stretch>
            <a:fillRect/>
          </a:stretch>
        </p:blipFill>
        <p:spPr>
          <a:xfrm>
            <a:off x="2925693" y="773247"/>
            <a:ext cx="7297544" cy="2164268"/>
          </a:xfrm>
          <a:prstGeom prst="rect">
            <a:avLst/>
          </a:prstGeom>
        </p:spPr>
      </p:pic>
    </p:spTree>
    <p:extLst>
      <p:ext uri="{BB962C8B-B14F-4D97-AF65-F5344CB8AC3E}">
        <p14:creationId xmlns:p14="http://schemas.microsoft.com/office/powerpoint/2010/main" val="2060684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3" name="Picture 2">
            <a:extLst>
              <a:ext uri="{FF2B5EF4-FFF2-40B4-BE49-F238E27FC236}">
                <a16:creationId xmlns:a16="http://schemas.microsoft.com/office/drawing/2014/main" id="{3A5DE530-95A0-EDC3-AB6F-970032E30E24}"/>
              </a:ext>
            </a:extLst>
          </p:cNvPr>
          <p:cNvPicPr>
            <a:picLocks noChangeAspect="1"/>
          </p:cNvPicPr>
          <p:nvPr/>
        </p:nvPicPr>
        <p:blipFill>
          <a:blip r:embed="rId7"/>
          <a:stretch>
            <a:fillRect/>
          </a:stretch>
        </p:blipFill>
        <p:spPr>
          <a:xfrm>
            <a:off x="627986" y="2077888"/>
            <a:ext cx="7425572" cy="2597121"/>
          </a:xfrm>
          <a:prstGeom prst="rect">
            <a:avLst/>
          </a:prstGeom>
        </p:spPr>
      </p:pic>
      <p:pic>
        <p:nvPicPr>
          <p:cNvPr id="7" name="Picture 6">
            <a:extLst>
              <a:ext uri="{FF2B5EF4-FFF2-40B4-BE49-F238E27FC236}">
                <a16:creationId xmlns:a16="http://schemas.microsoft.com/office/drawing/2014/main" id="{E8ED3A8D-C733-C229-0350-FD778BDF7B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3107" y="0"/>
            <a:ext cx="1618952" cy="1618952"/>
          </a:xfrm>
          <a:prstGeom prst="rect">
            <a:avLst/>
          </a:prstGeom>
        </p:spPr>
      </p:pic>
    </p:spTree>
    <p:extLst>
      <p:ext uri="{BB962C8B-B14F-4D97-AF65-F5344CB8AC3E}">
        <p14:creationId xmlns:p14="http://schemas.microsoft.com/office/powerpoint/2010/main" val="153062943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73760"/>
            <a:ext cx="12192000" cy="5984240"/>
          </a:xfrm>
          <a:custGeom>
            <a:avLst/>
            <a:gdLst/>
            <a:ahLst/>
            <a:cxnLst/>
            <a:rect l="l" t="t" r="r" b="b"/>
            <a:pathLst>
              <a:path w="18288000" h="9486900">
                <a:moveTo>
                  <a:pt x="0" y="0"/>
                </a:moveTo>
                <a:lnTo>
                  <a:pt x="18288000" y="0"/>
                </a:lnTo>
                <a:lnTo>
                  <a:pt x="18288000" y="9486900"/>
                </a:lnTo>
                <a:lnTo>
                  <a:pt x="0" y="9486900"/>
                </a:lnTo>
                <a:lnTo>
                  <a:pt x="0" y="0"/>
                </a:lnTo>
                <a:close/>
              </a:path>
            </a:pathLst>
          </a:custGeom>
          <a:blipFill>
            <a:blip r:embed="rId8"/>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3" name="Speech Bubble: Rectangle with Corners Rounded 2">
            <a:extLst>
              <a:ext uri="{FF2B5EF4-FFF2-40B4-BE49-F238E27FC236}">
                <a16:creationId xmlns:a16="http://schemas.microsoft.com/office/drawing/2014/main" id="{40FA47C2-6C20-3766-F22B-6EF4F795E1CB}"/>
              </a:ext>
            </a:extLst>
          </p:cNvPr>
          <p:cNvSpPr/>
          <p:nvPr/>
        </p:nvSpPr>
        <p:spPr>
          <a:xfrm>
            <a:off x="3129280" y="121920"/>
            <a:ext cx="3169920" cy="153416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nay, </a:t>
            </a:r>
            <a:r>
              <a:rPr lang="en-US" dirty="0" err="1">
                <a:latin typeface="Cambria" panose="02040503050406030204" pitchFamily="18" charset="0"/>
                <a:ea typeface="Cambria" panose="02040503050406030204" pitchFamily="18" charset="0"/>
              </a:rPr>
              <a:t>nhà</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máy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đặt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này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hoàn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thành</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hoạch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rồi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đấy</a:t>
            </a:r>
            <a:r>
              <a:rPr lang="en-US" dirty="0">
                <a:latin typeface="Cambria" panose="02040503050406030204" pitchFamily="18" charset="0"/>
                <a:ea typeface="Cambria" panose="02040503050406030204" pitchFamily="18" charset="0"/>
              </a:rPr>
              <a:t>!</a:t>
            </a:r>
          </a:p>
        </p:txBody>
      </p:sp>
      <p:sp>
        <p:nvSpPr>
          <p:cNvPr id="6" name="Speech Bubble: Rectangle with Corners Rounded 5">
            <a:extLst>
              <a:ext uri="{FF2B5EF4-FFF2-40B4-BE49-F238E27FC236}">
                <a16:creationId xmlns:a16="http://schemas.microsoft.com/office/drawing/2014/main" id="{DE1833AD-9A3D-1331-4329-A08704F4A2F1}"/>
              </a:ext>
            </a:extLst>
          </p:cNvPr>
          <p:cNvSpPr/>
          <p:nvPr/>
        </p:nvSpPr>
        <p:spPr>
          <a:xfrm>
            <a:off x="6482080" y="1158240"/>
            <a:ext cx="26924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Cambria" panose="02040503050406030204" pitchFamily="18" charset="0"/>
                <a:ea typeface="Cambria" panose="02040503050406030204" pitchFamily="18" charset="0"/>
              </a:rPr>
              <a:t>Vậy</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trong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nửa</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năm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chú</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được</a:t>
            </a:r>
            <a:r>
              <a:rPr lang="en-US" dirty="0">
                <a:latin typeface="Cambria" panose="02040503050406030204" pitchFamily="18" charset="0"/>
                <a:ea typeface="Cambria" panose="02040503050406030204" pitchFamily="18" charset="0"/>
              </a:rPr>
              <a:t> bao </a:t>
            </a:r>
            <a:r>
              <a:rPr lang="en-US" dirty="0" err="1">
                <a:latin typeface="Cambria" panose="02040503050406030204" pitchFamily="18" charset="0"/>
                <a:ea typeface="Cambria" panose="02040503050406030204" pitchFamily="18" charset="0"/>
              </a:rPr>
              <a:t>nhiêu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tấn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rác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thải</a:t>
            </a:r>
            <a:r>
              <a:rPr lang="en-US" dirty="0">
                <a:latin typeface="Cambria" panose="02040503050406030204" pitchFamily="18" charset="0"/>
                <a:ea typeface="Cambria" panose="02040503050406030204" pitchFamily="18" charset="0"/>
              </a:rPr>
              <a:t> ạ?</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F23FF662-F591-92AA-7E2E-F3437650066C}"/>
                  </a:ext>
                </a:extLst>
              </p:cNvPr>
              <p:cNvSpPr/>
              <p:nvPr/>
            </p:nvSpPr>
            <p:spPr>
              <a:xfrm>
                <a:off x="9296400" y="1910080"/>
                <a:ext cx="2895600" cy="1137920"/>
              </a:xfrm>
              <a:prstGeom prst="wedgeRoundRectCallout">
                <a:avLst>
                  <a:gd name="adj1" fmla="val -43124"/>
                  <a:gd name="adj2" fmla="val 6316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Cambria" panose="02040503050406030204" pitchFamily="18" charset="0"/>
                    <a:ea typeface="Cambria" panose="02040503050406030204" pitchFamily="18" charset="0"/>
                  </a:rPr>
                  <a:t>Ta </a:t>
                </a:r>
                <a:r>
                  <a:rPr lang="en-US" dirty="0" err="1">
                    <a:latin typeface="Cambria" panose="02040503050406030204" pitchFamily="18" charset="0"/>
                    <a:ea typeface="Cambria" panose="02040503050406030204" pitchFamily="18" charset="0"/>
                  </a:rPr>
                  <a:t>có</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thể</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coi</a:t>
                </a:r>
                <a:r>
                  <a:rPr lang="en-US" dirty="0">
                    <a:latin typeface="Cambria" panose="02040503050406030204" pitchFamily="18" charset="0"/>
                    <a:ea typeface="Cambria" panose="02040503050406030204" pitchFamily="18" charset="0"/>
                  </a:rPr>
                  <a:t> 60% </a:t>
                </a:r>
                <a:r>
                  <a:rPr lang="en-US" dirty="0" err="1">
                    <a:latin typeface="Cambria" panose="02040503050406030204" pitchFamily="18" charset="0"/>
                    <a:ea typeface="Cambria" panose="02040503050406030204" pitchFamily="18" charset="0"/>
                  </a:rPr>
                  <a:t>là</a:t>
                </a:r>
                <a:r>
                  <a:rPr lang="en-US" dirty="0">
                    <a:latin typeface="Cambria" panose="02040503050406030204" pitchFamily="18" charset="0"/>
                    <a:ea typeface="Cambria" panose="02040503050406030204" pitchFamily="18" charset="0"/>
                  </a:rPr>
                  <a:t> </a:t>
                </a:r>
                <a14:m>
                  <m:oMath xmlns:m="http://schemas.openxmlformats.org/officeDocument/2006/math">
                    <m:f>
                      <m:fPr>
                        <m:ctrlPr>
                          <a:rPr lang="en-US" i="1" smtClean="0">
                            <a:latin typeface="Cambria Math" panose="02040503050406030204" pitchFamily="18" charset="0"/>
                          </a:rPr>
                        </m:ctrlPr>
                      </m:fPr>
                      <m:num>
                        <m:r>
                          <a:rPr lang="en-US" b="0" i="0" smtClean="0">
                            <a:latin typeface="Cambria Math" panose="02040503050406030204" pitchFamily="18" charset="0"/>
                          </a:rPr>
                          <m:t>60</m:t>
                        </m:r>
                      </m:num>
                      <m:den>
                        <m:r>
                          <a:rPr lang="en-US" b="0" i="0" smtClean="0">
                            <a:latin typeface="Cambria Math" panose="02040503050406030204" pitchFamily="18" charset="0"/>
                          </a:rPr>
                          <m:t>100</m:t>
                        </m:r>
                      </m:den>
                    </m:f>
                    <m:r>
                      <a:rPr lang="en-US" b="0" i="0" smtClean="0">
                        <a:latin typeface="Cambria Math" panose="02040503050406030204" pitchFamily="18" charset="0"/>
                      </a:rPr>
                      <m:t> </m:t>
                    </m:r>
                    <m:r>
                      <m:rPr>
                        <m:sty m:val="p"/>
                      </m:rPr>
                      <a:rPr lang="en-US" b="0" i="0" smtClean="0">
                        <a:latin typeface="Cambria Math" panose="02040503050406030204" pitchFamily="18" charset="0"/>
                      </a:rPr>
                      <m:t>r</m:t>
                    </m:r>
                    <m:r>
                      <a:rPr lang="en-US" b="0" i="0" smtClean="0">
                        <a:latin typeface="Cambria Math" panose="02040503050406030204" pitchFamily="18" charset="0"/>
                      </a:rPr>
                      <m:t>ồ</m:t>
                    </m:r>
                    <m:r>
                      <m:rPr>
                        <m:sty m:val="p"/>
                      </m:rPr>
                      <a:rPr lang="en-US" b="0" i="0" smtClean="0">
                        <a:latin typeface="Cambria Math" panose="02040503050406030204" pitchFamily="18" charset="0"/>
                      </a:rPr>
                      <m:t>i</m:t>
                    </m:r>
                    <m:r>
                      <a:rPr lang="en-US" b="0" i="0" smtClean="0">
                        <a:latin typeface="Cambria Math" panose="02040503050406030204" pitchFamily="18" charset="0"/>
                      </a:rPr>
                      <m:t> </m:t>
                    </m:r>
                    <m:r>
                      <m:rPr>
                        <m:sty m:val="p"/>
                      </m:rPr>
                      <a:rPr lang="en-US" b="0" i="0" smtClean="0">
                        <a:latin typeface="Cambria Math" panose="02040503050406030204" pitchFamily="18" charset="0"/>
                      </a:rPr>
                      <m:t>t</m:t>
                    </m:r>
                    <m:r>
                      <a:rPr lang="en-US" b="0" i="0" smtClean="0">
                        <a:latin typeface="Cambria Math" panose="02040503050406030204" pitchFamily="18" charset="0"/>
                      </a:rPr>
                      <m:t>ì</m:t>
                    </m:r>
                    <m:r>
                      <m:rPr>
                        <m:sty m:val="p"/>
                      </m:rPr>
                      <a:rPr lang="en-US" b="0" i="0" smtClean="0">
                        <a:latin typeface="Cambria Math" panose="02040503050406030204" pitchFamily="18" charset="0"/>
                      </a:rPr>
                      <m:t>m</m:t>
                    </m:r>
                    <m:f>
                      <m:fPr>
                        <m:ctrlPr>
                          <a:rPr lang="en-US" i="1">
                            <a:latin typeface="Cambria Math" panose="02040503050406030204" pitchFamily="18" charset="0"/>
                          </a:rPr>
                        </m:ctrlPr>
                      </m:fPr>
                      <m:num>
                        <m:r>
                          <a:rPr lang="en-US" i="0">
                            <a:latin typeface="Cambria Math" panose="02040503050406030204" pitchFamily="18" charset="0"/>
                          </a:rPr>
                          <m:t>60</m:t>
                        </m:r>
                      </m:num>
                      <m:den>
                        <m:r>
                          <a:rPr lang="en-US" i="0">
                            <a:latin typeface="Cambria Math" panose="02040503050406030204" pitchFamily="18" charset="0"/>
                          </a:rPr>
                          <m:t>100</m:t>
                        </m:r>
                      </m:den>
                    </m:f>
                  </m:oMath>
                </a14:m>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của</a:t>
                </a:r>
                <a:r>
                  <a:rPr lang="en-US" dirty="0">
                    <a:latin typeface="Cambria" panose="02040503050406030204" pitchFamily="18" charset="0"/>
                    <a:ea typeface="Cambria" panose="02040503050406030204" pitchFamily="18" charset="0"/>
                  </a:rPr>
                  <a:t> 300 </a:t>
                </a:r>
                <a:r>
                  <a:rPr lang="en-US" dirty="0" err="1">
                    <a:latin typeface="Cambria" panose="02040503050406030204" pitchFamily="18" charset="0"/>
                    <a:ea typeface="Cambria" panose="02040503050406030204" pitchFamily="18" charset="0"/>
                  </a:rPr>
                  <a:t>tấn</a:t>
                </a:r>
                <a:endParaRPr lang="en-US" dirty="0">
                  <a:latin typeface="Cambria" panose="02040503050406030204" pitchFamily="18" charset="0"/>
                  <a:ea typeface="Cambria" panose="02040503050406030204" pitchFamily="18" charset="0"/>
                </a:endParaRPr>
              </a:p>
            </p:txBody>
          </p:sp>
        </mc:Choice>
        <mc:Fallback xmlns="">
          <p:sp>
            <p:nvSpPr>
              <p:cNvPr id="7" name="Speech Bubble: Rectangle with Corners Rounded 6">
                <a:extLst>
                  <a:ext uri="{FF2B5EF4-FFF2-40B4-BE49-F238E27FC236}">
                    <a16:creationId xmlns:a16="http://schemas.microsoft.com/office/drawing/2014/main" id="{F23FF662-F591-92AA-7E2E-F3437650066C}"/>
                  </a:ext>
                </a:extLst>
              </p:cNvPr>
              <p:cNvSpPr>
                <a:spLocks noRot="1" noChangeAspect="1" noMove="1" noResize="1" noEditPoints="1" noAdjustHandles="1" noChangeArrowheads="1" noChangeShapeType="1" noTextEdit="1"/>
              </p:cNvSpPr>
              <p:nvPr/>
            </p:nvSpPr>
            <p:spPr>
              <a:xfrm>
                <a:off x="9296400" y="1910080"/>
                <a:ext cx="2895600" cy="1137920"/>
              </a:xfrm>
              <a:prstGeom prst="wedgeRoundRectCallout">
                <a:avLst>
                  <a:gd name="adj1" fmla="val -43124"/>
                  <a:gd name="adj2" fmla="val 63162"/>
                  <a:gd name="adj3" fmla="val 16667"/>
                </a:avLst>
              </a:prstGeom>
              <a:blipFill>
                <a:blip r:embed="rId9"/>
                <a:stretch>
                  <a:fillRect/>
                </a:stretch>
              </a:blipFill>
              <a:ln w="57150"/>
            </p:spPr>
            <p:txBody>
              <a:bodyPr/>
              <a:lstStyle/>
              <a:p>
                <a:r>
                  <a:rPr lang="en-US">
                    <a:noFill/>
                  </a:rPr>
                  <a:t> </a:t>
                </a:r>
              </a:p>
            </p:txBody>
          </p:sp>
        </mc:Fallback>
      </mc:AlternateContent>
      <p:pic>
        <p:nvPicPr>
          <p:cNvPr id="8" name="J2TEAM-TTS-1734141436535 (1)">
            <a:hlinkClick r:id="" action="ppaction://media"/>
            <a:extLst>
              <a:ext uri="{FF2B5EF4-FFF2-40B4-BE49-F238E27FC236}">
                <a16:creationId xmlns:a16="http://schemas.microsoft.com/office/drawing/2014/main" id="{49C28C72-6EEE-F64C-EE25-3A7EC4B6729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51840" y="96520"/>
            <a:ext cx="406400" cy="406400"/>
          </a:xfrm>
          <a:prstGeom prst="rect">
            <a:avLst/>
          </a:prstGeom>
        </p:spPr>
      </p:pic>
      <p:pic>
        <p:nvPicPr>
          <p:cNvPr id="9" name="J2TEAM-TTS-1734141466535 (1)">
            <a:hlinkClick r:id="" action="ppaction://media"/>
            <a:extLst>
              <a:ext uri="{FF2B5EF4-FFF2-40B4-BE49-F238E27FC236}">
                <a16:creationId xmlns:a16="http://schemas.microsoft.com/office/drawing/2014/main" id="{8E6E0047-A8A4-0983-1980-71091CC3572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11200" y="949960"/>
            <a:ext cx="406400" cy="406400"/>
          </a:xfrm>
          <a:prstGeom prst="rect">
            <a:avLst/>
          </a:prstGeom>
        </p:spPr>
      </p:pic>
      <p:pic>
        <p:nvPicPr>
          <p:cNvPr id="10" name="J2TEAM-TTS-1734141492776 (1)">
            <a:hlinkClick r:id="" action="ppaction://media"/>
            <a:extLst>
              <a:ext uri="{FF2B5EF4-FFF2-40B4-BE49-F238E27FC236}">
                <a16:creationId xmlns:a16="http://schemas.microsoft.com/office/drawing/2014/main" id="{C5595D8B-2D86-F945-B417-5A2CE3778FF4}"/>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2517120" y="350520"/>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 presetClass="mediacall" presetSubtype="0" fill="hold" nodeType="withEffect">
                                  <p:stCondLst>
                                    <p:cond delay="0"/>
                                  </p:stCondLst>
                                  <p:childTnLst>
                                    <p:cmd type="call" cmd="playFrom(0.0)">
                                      <p:cBhvr>
                                        <p:cTn id="9" dur="7992" fill="hold"/>
                                        <p:tgtEl>
                                          <p:spTgt spid="8"/>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1" presetClass="mediacall" presetSubtype="0" fill="hold" nodeType="withEffect">
                                  <p:stCondLst>
                                    <p:cond delay="0"/>
                                  </p:stCondLst>
                                  <p:childTnLst>
                                    <p:cmd type="call" cmd="playFrom(0.0)">
                                      <p:cBhvr>
                                        <p:cTn id="16" dur="4176" fill="hold"/>
                                        <p:tgtEl>
                                          <p:spTgt spid="9"/>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1" presetClass="mediacall" presetSubtype="0" fill="hold" nodeType="withEffect">
                                  <p:stCondLst>
                                    <p:cond delay="0"/>
                                  </p:stCondLst>
                                  <p:childTnLst>
                                    <p:cmd type="call" cmd="playFrom(0.0)">
                                      <p:cBhvr>
                                        <p:cTn id="23" dur="631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0"/>
                </p:tgtEl>
              </p:cMediaNode>
            </p:audio>
          </p:childTnLst>
        </p:cTn>
      </p:par>
    </p:tnLst>
    <p:bldLst>
      <p:bldP spid="3"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D3F33FA-BBDD-D62A-8D37-1A7F48F3A241}"/>
              </a:ext>
            </a:extLst>
          </p:cNvPr>
          <p:cNvSpPr txBox="1"/>
          <p:nvPr/>
        </p:nvSpPr>
        <p:spPr>
          <a:xfrm>
            <a:off x="2661920" y="436880"/>
            <a:ext cx="7579360"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như</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sau</a:t>
            </a:r>
            <a:r>
              <a:rPr lang="en-US" sz="32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BBAD8D9-4401-E438-2E02-4EE1FD55F55B}"/>
                  </a:ext>
                </a:extLst>
              </p:cNvPr>
              <p:cNvSpPr txBox="1"/>
              <p:nvPr/>
            </p:nvSpPr>
            <p:spPr>
              <a:xfrm>
                <a:off x="2448560" y="955040"/>
                <a:ext cx="7579360" cy="1788951"/>
              </a:xfrm>
              <a:prstGeom prst="rect">
                <a:avLst/>
              </a:prstGeom>
              <a:noFill/>
            </p:spPr>
            <p:txBody>
              <a:bodyPr wrap="square" rtlCol="0">
                <a:spAutoFit/>
              </a:bodyPr>
              <a:lstStyle/>
              <a:p>
                <a:pPr>
                  <a:lnSpc>
                    <a:spcPct val="150000"/>
                  </a:lnSpc>
                </a:pPr>
                <a:r>
                  <a:rPr lang="en-US" sz="3200" dirty="0">
                    <a:latin typeface="Cambria" panose="02040503050406030204" pitchFamily="18" charset="0"/>
                    <a:ea typeface="Cambria" panose="02040503050406030204" pitchFamily="18" charset="0"/>
                  </a:rPr>
                  <a:t>300 x </a:t>
                </a:r>
                <a14:m>
                  <m:oMath xmlns:m="http://schemas.openxmlformats.org/officeDocument/2006/math">
                    <m:f>
                      <m:fPr>
                        <m:ctrlPr>
                          <a:rPr lang="en-US" sz="3200" i="1" smtClean="0">
                            <a:latin typeface="Cambria Math" panose="02040503050406030204" pitchFamily="18" charset="0"/>
                          </a:rPr>
                        </m:ctrlPr>
                      </m:fPr>
                      <m:num>
                        <m:r>
                          <a:rPr lang="en-US" sz="3200" b="0" i="0" smtClean="0">
                            <a:latin typeface="Cambria Math" panose="02040503050406030204" pitchFamily="18" charset="0"/>
                          </a:rPr>
                          <m:t>60</m:t>
                        </m:r>
                      </m:num>
                      <m:den>
                        <m:r>
                          <a:rPr lang="en-US" sz="3200" b="0" i="0" smtClean="0">
                            <a:latin typeface="Cambria Math" panose="02040503050406030204" pitchFamily="18" charset="0"/>
                          </a:rPr>
                          <m:t>100</m:t>
                        </m:r>
                      </m:den>
                    </m:f>
                    <m:r>
                      <a:rPr lang="en-US" sz="3200" b="0" i="0" smtClean="0">
                        <a:latin typeface="Cambria Math" panose="02040503050406030204" pitchFamily="18" charset="0"/>
                      </a:rPr>
                      <m:t>=</m:t>
                    </m:r>
                    <m:d>
                      <m:dPr>
                        <m:ctrlPr>
                          <a:rPr lang="en-US" sz="3200" b="0" i="1" smtClean="0">
                            <a:latin typeface="Cambria Math" panose="02040503050406030204" pitchFamily="18" charset="0"/>
                          </a:rPr>
                        </m:ctrlPr>
                      </m:dPr>
                      <m:e>
                        <m:r>
                          <a:rPr lang="en-US" sz="3200" b="0" i="0" smtClean="0">
                            <a:latin typeface="Cambria Math" panose="02040503050406030204" pitchFamily="18" charset="0"/>
                          </a:rPr>
                          <m:t>300 </m:t>
                        </m:r>
                        <m:r>
                          <m:rPr>
                            <m:sty m:val="p"/>
                          </m:rPr>
                          <a:rPr lang="en-US" sz="3200" b="0" i="0" smtClean="0">
                            <a:latin typeface="Cambria Math" panose="02040503050406030204" pitchFamily="18" charset="0"/>
                          </a:rPr>
                          <m:t>x</m:t>
                        </m:r>
                        <m:r>
                          <a:rPr lang="en-US" sz="3200" b="0" i="0" smtClean="0">
                            <a:latin typeface="Cambria Math" panose="02040503050406030204" pitchFamily="18" charset="0"/>
                          </a:rPr>
                          <m:t> 60</m:t>
                        </m:r>
                      </m:e>
                    </m:d>
                    <m:r>
                      <a:rPr lang="en-US" sz="3200" b="0" i="0" smtClean="0">
                        <a:latin typeface="Cambria Math" panose="02040503050406030204" pitchFamily="18" charset="0"/>
                      </a:rPr>
                      <m:t>:100=180 </m:t>
                    </m:r>
                    <m:d>
                      <m:dPr>
                        <m:ctrlPr>
                          <a:rPr lang="en-US" sz="3200" b="0" i="1" smtClean="0">
                            <a:latin typeface="Cambria Math" panose="02040503050406030204" pitchFamily="18" charset="0"/>
                          </a:rPr>
                        </m:ctrlPr>
                      </m:dPr>
                      <m:e>
                        <m:r>
                          <m:rPr>
                            <m:sty m:val="p"/>
                          </m:rPr>
                          <a:rPr lang="en-US" sz="3200" b="0" i="0" smtClean="0">
                            <a:latin typeface="Cambria Math" panose="02040503050406030204" pitchFamily="18" charset="0"/>
                          </a:rPr>
                          <m:t>t</m:t>
                        </m:r>
                        <m:r>
                          <a:rPr lang="en-US" sz="3200" b="0" i="0" smtClean="0">
                            <a:latin typeface="Cambria Math" panose="02040503050406030204" pitchFamily="18" charset="0"/>
                          </a:rPr>
                          <m:t>ấ</m:t>
                        </m:r>
                        <m:r>
                          <m:rPr>
                            <m:sty m:val="p"/>
                          </m:rPr>
                          <a:rPr lang="en-US" sz="3200" b="0" i="0" smtClean="0">
                            <a:latin typeface="Cambria Math" panose="02040503050406030204" pitchFamily="18" charset="0"/>
                          </a:rPr>
                          <m:t>n</m:t>
                        </m:r>
                      </m:e>
                    </m:d>
                  </m:oMath>
                </a14:m>
                <a:endParaRPr lang="en-US" sz="3200" b="0" dirty="0">
                  <a:latin typeface="Cambria" panose="02040503050406030204" pitchFamily="18" charset="0"/>
                  <a:ea typeface="Cambria" panose="02040503050406030204" pitchFamily="18" charset="0"/>
                </a:endParaRPr>
              </a:p>
              <a:p>
                <a:pPr>
                  <a:lnSpc>
                    <a:spcPct val="150000"/>
                  </a:lnSpc>
                </a:pP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(300 : 100) x 60 = 180 (</a:t>
                </a:r>
                <a:r>
                  <a:rPr lang="en-US" sz="3200" dirty="0" err="1">
                    <a:latin typeface="Cambria" panose="02040503050406030204" pitchFamily="18" charset="0"/>
                    <a:ea typeface="Cambria" panose="02040503050406030204" pitchFamily="18" charset="0"/>
                  </a:rPr>
                  <a:t>tấn</a:t>
                </a:r>
                <a:r>
                  <a:rPr lang="en-US" sz="3200" dirty="0">
                    <a:latin typeface="Cambria" panose="02040503050406030204" pitchFamily="18" charset="0"/>
                    <a:ea typeface="Cambria" panose="02040503050406030204" pitchFamily="18" charset="0"/>
                  </a:rPr>
                  <a:t>)</a:t>
                </a:r>
              </a:p>
            </p:txBody>
          </p:sp>
        </mc:Choice>
        <mc:Fallback xmlns="">
          <p:sp>
            <p:nvSpPr>
              <p:cNvPr id="3" name="TextBox 2">
                <a:extLst>
                  <a:ext uri="{FF2B5EF4-FFF2-40B4-BE49-F238E27FC236}">
                    <a16:creationId xmlns:a16="http://schemas.microsoft.com/office/drawing/2014/main" id="{6BBAD8D9-4401-E438-2E02-4EE1FD55F55B}"/>
                  </a:ext>
                </a:extLst>
              </p:cNvPr>
              <p:cNvSpPr txBox="1">
                <a:spLocks noRot="1" noChangeAspect="1" noMove="1" noResize="1" noEditPoints="1" noAdjustHandles="1" noChangeArrowheads="1" noChangeShapeType="1" noTextEdit="1"/>
              </p:cNvSpPr>
              <p:nvPr/>
            </p:nvSpPr>
            <p:spPr>
              <a:xfrm>
                <a:off x="2448560" y="955040"/>
                <a:ext cx="7579360" cy="1788951"/>
              </a:xfrm>
              <a:prstGeom prst="rect">
                <a:avLst/>
              </a:prstGeom>
              <a:blipFill>
                <a:blip r:embed="rId2"/>
                <a:stretch>
                  <a:fillRect l="-2092" b="-10239"/>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D827EB0B-9CF2-60CD-518F-D8B68DE8011A}"/>
              </a:ext>
            </a:extLst>
          </p:cNvPr>
          <p:cNvSpPr/>
          <p:nvPr/>
        </p:nvSpPr>
        <p:spPr>
          <a:xfrm>
            <a:off x="904240" y="3129280"/>
            <a:ext cx="10596880" cy="1381760"/>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latin typeface="Cambria" panose="02040503050406030204" pitchFamily="18" charset="0"/>
                <a:ea typeface="Cambria" panose="02040503050406030204" pitchFamily="18" charset="0"/>
              </a:rPr>
              <a:t>Muốn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30%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300 ta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hoặc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lấy</a:t>
            </a:r>
            <a:r>
              <a:rPr lang="en-US" sz="3200" dirty="0">
                <a:latin typeface="Cambria" panose="02040503050406030204" pitchFamily="18" charset="0"/>
                <a:ea typeface="Cambria" panose="02040503050406030204" pitchFamily="18" charset="0"/>
              </a:rPr>
              <a:t> 300 chia </a:t>
            </a:r>
            <a:r>
              <a:rPr lang="en-US" sz="3200" dirty="0" err="1">
                <a:latin typeface="Cambria" panose="02040503050406030204" pitchFamily="18" charset="0"/>
                <a:ea typeface="Cambria" panose="02040503050406030204" pitchFamily="18" charset="0"/>
              </a:rPr>
              <a:t>cho</a:t>
            </a:r>
            <a:r>
              <a:rPr lang="en-US" sz="3200" dirty="0">
                <a:latin typeface="Cambria" panose="02040503050406030204" pitchFamily="18" charset="0"/>
                <a:ea typeface="Cambria" panose="02040503050406030204" pitchFamily="18" charset="0"/>
              </a:rPr>
              <a:t> 100 </a:t>
            </a:r>
            <a:r>
              <a:rPr lang="en-US" sz="3200" dirty="0" err="1">
                <a:latin typeface="Cambria" panose="02040503050406030204" pitchFamily="18" charset="0"/>
                <a:ea typeface="Cambria" panose="02040503050406030204" pitchFamily="18" charset="0"/>
              </a:rPr>
              <a:t>rồi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với</a:t>
            </a:r>
            <a:r>
              <a:rPr lang="en-US" sz="3200" dirty="0">
                <a:latin typeface="Cambria" panose="02040503050406030204" pitchFamily="18" charset="0"/>
                <a:ea typeface="Cambria" panose="02040503050406030204" pitchFamily="18" charset="0"/>
              </a:rPr>
              <a:t> 60.</a:t>
            </a:r>
          </a:p>
        </p:txBody>
      </p:sp>
    </p:spTree>
    <p:extLst>
      <p:ext uri="{BB962C8B-B14F-4D97-AF65-F5344CB8AC3E}">
        <p14:creationId xmlns:p14="http://schemas.microsoft.com/office/powerpoint/2010/main" val="3844817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BAF28E0-F9E0-72B1-22A2-961469E5411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3404" y="2072640"/>
            <a:ext cx="5305225" cy="5220342"/>
          </a:xfrm>
          <a:prstGeom prst="rect">
            <a:avLst/>
          </a:prstGeom>
        </p:spPr>
      </p:pic>
      <p:sp>
        <p:nvSpPr>
          <p:cNvPr id="17" name="Speech Bubble: Rectangle with Corners Rounded 16">
            <a:extLst>
              <a:ext uri="{FF2B5EF4-FFF2-40B4-BE49-F238E27FC236}">
                <a16:creationId xmlns:a16="http://schemas.microsoft.com/office/drawing/2014/main" id="{9D2F58C5-E4B8-B6A1-BA51-4EBB8401FBD9}"/>
              </a:ext>
            </a:extLst>
          </p:cNvPr>
          <p:cNvSpPr/>
          <p:nvPr/>
        </p:nvSpPr>
        <p:spPr>
          <a:xfrm>
            <a:off x="924560" y="1483360"/>
            <a:ext cx="3749040" cy="1534160"/>
          </a:xfrm>
          <a:prstGeom prst="wedgeRoundRectCallout">
            <a:avLst>
              <a:gd name="adj1" fmla="val 45017"/>
              <a:gd name="adj2" fmla="val 7243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Vậy muốn tìm giá trị phần trăm của một số, em làm như thế nào?</a:t>
            </a:r>
            <a:endParaRPr lang="en-US" sz="2800" dirty="0">
              <a:latin typeface="Cambria" panose="02040503050406030204" pitchFamily="18" charset="0"/>
              <a:ea typeface="Cambria" panose="02040503050406030204" pitchFamily="18" charset="0"/>
            </a:endParaRPr>
          </a:p>
        </p:txBody>
      </p:sp>
      <p:sp>
        <p:nvSpPr>
          <p:cNvPr id="19" name="Speech Bubble: Rectangle with Corners Rounded 18">
            <a:extLst>
              <a:ext uri="{FF2B5EF4-FFF2-40B4-BE49-F238E27FC236}">
                <a16:creationId xmlns:a16="http://schemas.microsoft.com/office/drawing/2014/main" id="{65DE5D05-79FB-C30B-C436-67B9301B915D}"/>
              </a:ext>
            </a:extLst>
          </p:cNvPr>
          <p:cNvSpPr/>
          <p:nvPr/>
        </p:nvSpPr>
        <p:spPr>
          <a:xfrm>
            <a:off x="7752080" y="467360"/>
            <a:ext cx="4043680" cy="2296160"/>
          </a:xfrm>
          <a:prstGeom prst="wedgeRoundRectCallout">
            <a:avLst>
              <a:gd name="adj1" fmla="val -53380"/>
              <a:gd name="adj2" fmla="val 65149"/>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Cambria" panose="02040503050406030204" pitchFamily="18" charset="0"/>
                <a:ea typeface="Cambria" panose="02040503050406030204" pitchFamily="18" charset="0"/>
              </a:rPr>
              <a:t>Muốn tìm giá tri phần trăm của một số ta lấy số đó nhân với số phần trăm rồi chia cho 100.</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896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473C6586-F337-3C12-68D2-CD2A81F002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677" y="2083982"/>
            <a:ext cx="7209886" cy="2513603"/>
          </a:xfrm>
          <a:prstGeom prst="rect">
            <a:avLst/>
          </a:prstGeom>
        </p:spPr>
      </p:pic>
    </p:spTree>
    <p:extLst>
      <p:ext uri="{BB962C8B-B14F-4D97-AF65-F5344CB8AC3E}">
        <p14:creationId xmlns:p14="http://schemas.microsoft.com/office/powerpoint/2010/main" val="61416784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t>1</a:t>
            </a:r>
          </a:p>
        </p:txBody>
      </p:sp>
      <p:sp>
        <p:nvSpPr>
          <p:cNvPr id="3" name="TextBox 2">
            <a:extLst>
              <a:ext uri="{FF2B5EF4-FFF2-40B4-BE49-F238E27FC236}">
                <a16:creationId xmlns:a16="http://schemas.microsoft.com/office/drawing/2014/main" id="{5E08FBB6-51E2-45D6-D45F-AC9ED696B70E}"/>
              </a:ext>
            </a:extLst>
          </p:cNvPr>
          <p:cNvSpPr txBox="1"/>
          <p:nvPr/>
        </p:nvSpPr>
        <p:spPr>
          <a:xfrm>
            <a:off x="1456660" y="-85060"/>
            <a:ext cx="7602279" cy="4006097"/>
          </a:xfrm>
          <a:prstGeom prst="rect">
            <a:avLst/>
          </a:prstGeom>
          <a:noFill/>
        </p:spPr>
        <p:txBody>
          <a:bodyPr wrap="square" rtlCol="0">
            <a:spAutoFit/>
          </a:bodyPr>
          <a:lstStyle/>
          <a:p>
            <a:pPr>
              <a:lnSpc>
                <a:spcPct val="250000"/>
              </a:lnSpc>
            </a:pPr>
            <a:r>
              <a:rPr lang="en-US" sz="3600" dirty="0">
                <a:latin typeface="Cambria" panose="02040503050406030204" pitchFamily="18" charset="0"/>
                <a:ea typeface="Cambria" panose="02040503050406030204" pitchFamily="18" charset="0"/>
              </a:rPr>
              <a:t>a)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70%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120 </a:t>
            </a:r>
            <a:r>
              <a:rPr lang="en-US" sz="3600" dirty="0">
                <a:latin typeface="Times New Roman" panose="02020603050405020304" pitchFamily="18" charset="0"/>
                <a:ea typeface="SimSun" panose="02010600030101010101" pitchFamily="2" charset="-122"/>
              </a:rPr>
              <a:t>m</a:t>
            </a:r>
            <a:r>
              <a:rPr lang="en-US" sz="3600" baseline="30000" dirty="0">
                <a:latin typeface="Times New Roman" panose="02020603050405020304" pitchFamily="18" charset="0"/>
                <a:ea typeface="SimSun" panose="02010600030101010101" pitchFamily="2" charset="-122"/>
              </a:rPr>
              <a:t>2</a:t>
            </a:r>
            <a:endParaRPr lang="en-US" sz="3600" dirty="0">
              <a:latin typeface="Cambria" panose="02040503050406030204" pitchFamily="18" charset="0"/>
              <a:ea typeface="Cambria" panose="02040503050406030204" pitchFamily="18" charset="0"/>
            </a:endParaRPr>
          </a:p>
          <a:p>
            <a:pPr>
              <a:lnSpc>
                <a:spcPct val="250000"/>
              </a:lnSpc>
            </a:pPr>
            <a:r>
              <a:rPr lang="en-US" sz="3600" dirty="0">
                <a:latin typeface="Cambria" panose="02040503050406030204" pitchFamily="18" charset="0"/>
                <a:ea typeface="Cambria" panose="02040503050406030204" pitchFamily="18" charset="0"/>
              </a:rPr>
              <a:t>b)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24,5%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2 kg</a:t>
            </a:r>
          </a:p>
          <a:p>
            <a:pPr>
              <a:lnSpc>
                <a:spcPct val="250000"/>
              </a:lnSpc>
            </a:pPr>
            <a:r>
              <a:rPr lang="en-US" sz="3600" dirty="0">
                <a:latin typeface="Cambria" panose="02040503050406030204" pitchFamily="18" charset="0"/>
                <a:ea typeface="Cambria" panose="02040503050406030204" pitchFamily="18" charset="0"/>
              </a:rPr>
              <a:t>c) </a:t>
            </a:r>
            <a:r>
              <a:rPr lang="en-US" sz="3600" dirty="0" err="1">
                <a:latin typeface="Cambria" panose="02040503050406030204" pitchFamily="18" charset="0"/>
                <a:ea typeface="Cambria" panose="02040503050406030204" pitchFamily="18" charset="0"/>
              </a:rPr>
              <a:t>Tìm</a:t>
            </a:r>
            <a:r>
              <a:rPr lang="en-US" sz="3600" dirty="0">
                <a:latin typeface="Cambria" panose="02040503050406030204" pitchFamily="18" charset="0"/>
                <a:ea typeface="Cambria" panose="02040503050406030204" pitchFamily="18" charset="0"/>
              </a:rPr>
              <a:t> 0,8%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15 000 000 </a:t>
            </a:r>
            <a:r>
              <a:rPr lang="en-US" sz="3600" dirty="0" err="1">
                <a:latin typeface="Cambria" panose="02040503050406030204" pitchFamily="18" charset="0"/>
                <a:ea typeface="Cambria" panose="02040503050406030204" pitchFamily="18" charset="0"/>
              </a:rPr>
              <a:t>đồng</a:t>
            </a:r>
            <a:r>
              <a:rPr lang="en-US" sz="36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1718CDF6-C2CE-5C54-8E4F-3E1134E386A3}"/>
              </a:ext>
            </a:extLst>
          </p:cNvPr>
          <p:cNvSpPr txBox="1"/>
          <p:nvPr/>
        </p:nvSpPr>
        <p:spPr>
          <a:xfrm>
            <a:off x="1828800" y="1265275"/>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a:t>
            </a:r>
            <a:r>
              <a:rPr lang="en-US" sz="3200" dirty="0">
                <a:solidFill>
                  <a:srgbClr val="FF0000"/>
                </a:solidFill>
                <a:effectLst/>
                <a:latin typeface="Cambria" panose="02040503050406030204" pitchFamily="18" charset="0"/>
                <a:ea typeface="Cambria" panose="02040503050406030204" pitchFamily="18" charset="0"/>
              </a:rPr>
              <a:t>120 x 70) : 100 = 84 ( 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 )</a:t>
            </a:r>
          </a:p>
        </p:txBody>
      </p:sp>
      <p:sp>
        <p:nvSpPr>
          <p:cNvPr id="7" name="TextBox 6">
            <a:extLst>
              <a:ext uri="{FF2B5EF4-FFF2-40B4-BE49-F238E27FC236}">
                <a16:creationId xmlns:a16="http://schemas.microsoft.com/office/drawing/2014/main" id="{E09B4D6F-2E2C-2B1B-1CEF-0F13DC60B15C}"/>
              </a:ext>
            </a:extLst>
          </p:cNvPr>
          <p:cNvSpPr txBox="1"/>
          <p:nvPr/>
        </p:nvSpPr>
        <p:spPr>
          <a:xfrm>
            <a:off x="1733107" y="2626242"/>
            <a:ext cx="6103089"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(2 x 24,5) : 100 = 0,49 ( kg)</a:t>
            </a:r>
            <a:endParaRPr lang="en-US" sz="3200" dirty="0">
              <a:solidFill>
                <a:srgbClr val="FF0000"/>
              </a:solidFill>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C84F095-062D-1486-15DE-5397329ACFA8}"/>
              </a:ext>
            </a:extLst>
          </p:cNvPr>
          <p:cNvSpPr txBox="1"/>
          <p:nvPr/>
        </p:nvSpPr>
        <p:spPr>
          <a:xfrm>
            <a:off x="1690577" y="4082903"/>
            <a:ext cx="7666074"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(15 000 000 x 0,8): 100 = 120 000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5445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720" y="209006"/>
            <a:ext cx="11652068" cy="6400800"/>
          </a:xfrm>
          <a:prstGeom prst="rect">
            <a:avLst/>
          </a:prstGeom>
          <a:solidFill>
            <a:schemeClr val="bg1">
              <a:alpha val="97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a:extLst>
              <a:ext uri="{FF2B5EF4-FFF2-40B4-BE49-F238E27FC236}">
                <a16:creationId xmlns:a16="http://schemas.microsoft.com/office/drawing/2014/main" id="{743E4F77-D302-26AA-ED93-437A289BED15}"/>
              </a:ext>
            </a:extLst>
          </p:cNvPr>
          <p:cNvSpPr/>
          <p:nvPr/>
        </p:nvSpPr>
        <p:spPr>
          <a:xfrm>
            <a:off x="425302" y="361507"/>
            <a:ext cx="839972" cy="786809"/>
          </a:xfrm>
          <a:prstGeom prst="ellipse">
            <a:avLst/>
          </a:prstGeom>
          <a:solidFill>
            <a:srgbClr val="FF6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5E08FBB6-51E2-45D6-D45F-AC9ED696B70E}"/>
              </a:ext>
            </a:extLst>
          </p:cNvPr>
          <p:cNvSpPr txBox="1"/>
          <p:nvPr/>
        </p:nvSpPr>
        <p:spPr>
          <a:xfrm>
            <a:off x="1488558" y="404038"/>
            <a:ext cx="10132828" cy="1938992"/>
          </a:xfrm>
          <a:prstGeom prst="rect">
            <a:avLst/>
          </a:prstGeom>
          <a:noFill/>
        </p:spPr>
        <p:txBody>
          <a:bodyPr wrap="square" rtlCol="0">
            <a:spAutoFit/>
          </a:bodyPr>
          <a:lstStyle/>
          <a:p>
            <a:pPr algn="just"/>
            <a:r>
              <a:rPr lang="nl-NL" sz="2400" dirty="0">
                <a:latin typeface="Cambria" panose="02040503050406030204" pitchFamily="18" charset="0"/>
                <a:ea typeface="Cambria" panose="02040503050406030204" pitchFamily="18" charset="0"/>
              </a:rPr>
              <a:t>Mẹ cùng Mai và Mi vào một siêu thị bán lẻ. Đến gian hàng thiếu nhi thấy có bảng ghi: “Nhân ngày Quốc tế Thiếu nhi 1 - 6, giảm giá 15% tất cả các mặt hàng.”. Mẹ đã mua cho Mai một ba lô học sinh có ghi giá 250 000 đồng và mua cho Mi một con thú bông rất đẹp có ghi giá 120 000 đồng. Em hãy tính xem ba lô và con thú bông, mỗi loại được giảm giá bao nhiêu tiền?</a:t>
            </a:r>
            <a:endParaRPr lang="en-US" sz="2400"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454BB69-176B-F62C-7A49-162F9AED31C4}"/>
              </a:ext>
            </a:extLst>
          </p:cNvPr>
          <p:cNvPicPr>
            <a:picLocks noChangeAspect="1"/>
          </p:cNvPicPr>
          <p:nvPr/>
        </p:nvPicPr>
        <p:blipFill rotWithShape="1">
          <a:blip r:embed="rId2"/>
          <a:srcRect l="49201" t="23229"/>
          <a:stretch/>
        </p:blipFill>
        <p:spPr bwMode="auto">
          <a:xfrm>
            <a:off x="8132621" y="2450951"/>
            <a:ext cx="3650451" cy="3109875"/>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0F8B8201-7BF0-F647-5BCB-5E4A788410E2}"/>
              </a:ext>
            </a:extLst>
          </p:cNvPr>
          <p:cNvSpPr txBox="1"/>
          <p:nvPr/>
        </p:nvSpPr>
        <p:spPr>
          <a:xfrm>
            <a:off x="595423" y="3030279"/>
            <a:ext cx="7485321" cy="3023200"/>
          </a:xfrm>
          <a:prstGeom prst="rect">
            <a:avLst/>
          </a:prstGeom>
          <a:noFill/>
        </p:spPr>
        <p:txBody>
          <a:bodyPr wrap="square" rtlCol="0">
            <a:spAutoFit/>
          </a:bodyPr>
          <a:lstStyle/>
          <a:p>
            <a:pPr marL="0" marR="0" algn="ctr">
              <a:lnSpc>
                <a:spcPct val="115000"/>
              </a:lnSpc>
              <a:spcBef>
                <a:spcPts val="0"/>
              </a:spcBef>
              <a:spcAft>
                <a:spcPts val="0"/>
              </a:spcAft>
            </a:pPr>
            <a:r>
              <a:rPr lang="nl-NL" sz="2800" b="1" dirty="0">
                <a:solidFill>
                  <a:srgbClr val="FF0000"/>
                </a:solidFill>
                <a:effectLst/>
                <a:latin typeface="Cambria" panose="02040503050406030204" pitchFamily="18" charset="0"/>
                <a:ea typeface="Cambria" panose="02040503050406030204" pitchFamily="18" charset="0"/>
              </a:rPr>
              <a:t>Bài giải:</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chiếc ba lô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(250 000 x 15) : 100 = 37 500 (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Mỗi con thú bông được giảm số tiền 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(120 000 x 15) 100 = 18 000( đồng)</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nl-NL" sz="2800" dirty="0">
                <a:solidFill>
                  <a:srgbClr val="FF0000"/>
                </a:solidFill>
                <a:effectLst/>
                <a:latin typeface="Cambria" panose="02040503050406030204" pitchFamily="18" charset="0"/>
                <a:ea typeface="Cambria" panose="02040503050406030204" pitchFamily="18" charset="0"/>
              </a:rPr>
              <a:t>Đáp số: 37 500 đồng; 18 000 đồng.</a:t>
            </a:r>
            <a:endParaRPr lang="en-US" sz="2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820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18092-6C82-43A7-BC16-FE9CC9F39314}"/>
              </a:ext>
            </a:extLst>
          </p:cNvPr>
          <p:cNvPicPr>
            <a:picLocks noChangeAspect="1"/>
          </p:cNvPicPr>
          <p:nvPr/>
        </p:nvPicPr>
        <p:blipFill rotWithShape="1">
          <a:blip r:embed="rId2">
            <a:lum bright="4000" contrast="14000"/>
            <a:extLst>
              <a:ext uri="{28A0092B-C50C-407E-A947-70E740481C1C}">
                <a14:useLocalDpi xmlns:a14="http://schemas.microsoft.com/office/drawing/2010/main" val="0"/>
              </a:ext>
            </a:extLst>
          </a:blip>
          <a:srcRect t="20009"/>
          <a:stretch/>
        </p:blipFill>
        <p:spPr>
          <a:xfrm>
            <a:off x="-21544" y="0"/>
            <a:ext cx="12192000" cy="5787992"/>
          </a:xfrm>
          <a:prstGeom prst="rect">
            <a:avLst/>
          </a:prstGeom>
        </p:spPr>
      </p:pic>
      <p:pic>
        <p:nvPicPr>
          <p:cNvPr id="5" name="Picture 4">
            <a:extLst>
              <a:ext uri="{FF2B5EF4-FFF2-40B4-BE49-F238E27FC236}">
                <a16:creationId xmlns:a16="http://schemas.microsoft.com/office/drawing/2014/main" id="{0FB1C286-CC53-4BBD-A9C4-F6F4EB388B34}"/>
              </a:ext>
            </a:extLst>
          </p:cNvPr>
          <p:cNvPicPr>
            <a:picLocks noChangeAspect="1"/>
          </p:cNvPicPr>
          <p:nvPr/>
        </p:nvPicPr>
        <p:blipFill>
          <a:blip r:embed="rId3"/>
          <a:stretch>
            <a:fillRect/>
          </a:stretch>
        </p:blipFill>
        <p:spPr>
          <a:xfrm>
            <a:off x="-43088" y="4846685"/>
            <a:ext cx="12235088" cy="2582964"/>
          </a:xfrm>
          <a:prstGeom prst="rect">
            <a:avLst/>
          </a:prstGeom>
        </p:spPr>
      </p:pic>
      <p:pic>
        <p:nvPicPr>
          <p:cNvPr id="2" name="Graphic 1">
            <a:extLst>
              <a:ext uri="{FF2B5EF4-FFF2-40B4-BE49-F238E27FC236}">
                <a16:creationId xmlns:a16="http://schemas.microsoft.com/office/drawing/2014/main" id="{16C8D7C2-DD85-4774-B00B-67DC399E49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7200" y="1981200"/>
            <a:ext cx="4245656" cy="4507142"/>
          </a:xfrm>
          <a:prstGeom prst="rect">
            <a:avLst/>
          </a:prstGeom>
        </p:spPr>
      </p:pic>
      <p:pic>
        <p:nvPicPr>
          <p:cNvPr id="6" name="Picture 5">
            <a:extLst>
              <a:ext uri="{FF2B5EF4-FFF2-40B4-BE49-F238E27FC236}">
                <a16:creationId xmlns:a16="http://schemas.microsoft.com/office/drawing/2014/main" id="{37E49746-A8FE-4AC7-8E6C-800C95329699}"/>
              </a:ext>
            </a:extLst>
          </p:cNvPr>
          <p:cNvPicPr>
            <a:picLocks noChangeAspect="1"/>
          </p:cNvPicPr>
          <p:nvPr/>
        </p:nvPicPr>
        <p:blipFill>
          <a:blip r:embed="rId6"/>
          <a:stretch>
            <a:fillRect/>
          </a:stretch>
        </p:blipFill>
        <p:spPr>
          <a:xfrm>
            <a:off x="402544" y="1630870"/>
            <a:ext cx="7543800" cy="3318634"/>
          </a:xfrm>
          <a:prstGeom prst="rect">
            <a:avLst/>
          </a:prstGeom>
          <a:effectLst>
            <a:outerShdw dist="50800" dir="2700000" sx="101000" sy="101000" algn="tl" rotWithShape="0">
              <a:prstClr val="black">
                <a:alpha val="40000"/>
              </a:prstClr>
            </a:outerShdw>
          </a:effectLst>
        </p:spPr>
      </p:pic>
      <p:pic>
        <p:nvPicPr>
          <p:cNvPr id="8" name="Picture 7">
            <a:extLst>
              <a:ext uri="{FF2B5EF4-FFF2-40B4-BE49-F238E27FC236}">
                <a16:creationId xmlns:a16="http://schemas.microsoft.com/office/drawing/2014/main" id="{6B5078F7-EF9C-18FC-03A3-EDF0D6D42D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2595" y="1809848"/>
            <a:ext cx="12192000" cy="2940592"/>
          </a:xfrm>
          <a:prstGeom prst="rect">
            <a:avLst/>
          </a:prstGeom>
        </p:spPr>
      </p:pic>
    </p:spTree>
    <p:extLst>
      <p:ext uri="{BB962C8B-B14F-4D97-AF65-F5344CB8AC3E}">
        <p14:creationId xmlns:p14="http://schemas.microsoft.com/office/powerpoint/2010/main" val="3645659612"/>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250" fill="hold"/>
                                            <p:tgtEl>
                                              <p:spTgt spid="2"/>
                                            </p:tgtEl>
                                            <p:attrNameLst>
                                              <p:attrName>ppt_x</p:attrName>
                                            </p:attrNameLst>
                                          </p:cBhvr>
                                          <p:tavLst>
                                            <p:tav tm="0">
                                              <p:val>
                                                <p:strVal val="0-#ppt_w/2"/>
                                              </p:val>
                                            </p:tav>
                                            <p:tav tm="100000">
                                              <p:val>
                                                <p:strVal val="#ppt_x"/>
                                              </p:val>
                                            </p:tav>
                                          </p:tavLst>
                                        </p:anim>
                                        <p:anim calcmode="lin" valueType="num" p14:bounceEnd="66000">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0-#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433</TotalTime>
  <Words>437</Words>
  <Application>Microsoft Office PowerPoint</Application>
  <PresentationFormat>Widescreen</PresentationFormat>
  <Paragraphs>28</Paragraphs>
  <Slides>11</Slides>
  <Notes>0</Notes>
  <HiddenSlides>0</HiddenSlides>
  <MMClips>3</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#9Slide02 Noi dung dai</vt:lpstr>
      <vt:lpstr>Arial</vt:lpstr>
      <vt:lpstr>Calibri</vt:lpstr>
      <vt:lpstr>Cambria</vt:lpstr>
      <vt:lpstr>Cambria Math</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11</cp:revision>
  <dcterms:created xsi:type="dcterms:W3CDTF">2023-12-02T07:45:56Z</dcterms:created>
  <dcterms:modified xsi:type="dcterms:W3CDTF">2025-02-10T11:48:07Z</dcterms:modified>
</cp:coreProperties>
</file>