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sldIdLst>
    <p:sldId id="2007577231" r:id="rId2"/>
    <p:sldId id="2007577241" r:id="rId3"/>
    <p:sldId id="2007577232" r:id="rId4"/>
    <p:sldId id="2007577237" r:id="rId5"/>
    <p:sldId id="2007577234" r:id="rId6"/>
    <p:sldId id="2007577235" r:id="rId7"/>
    <p:sldId id="2007577236" r:id="rId8"/>
    <p:sldId id="2007577238" r:id="rId9"/>
    <p:sldId id="200757724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F99FF"/>
    <a:srgbClr val="30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DB70-5285-4D0D-B2F3-495D26CD7A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8DAD-17B9-4CC6-BB8C-FB6E621A8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EB0A4-702C-6E87-6B97-A4F3C2F38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4CC6C4-56CC-86D6-7447-79D7848D9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13BB54D-0499-16D3-00F4-FCC0F9D21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39EDD5-780A-E6E5-E22A-39C455776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8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40299-90D2-BB98-4938-CC81E2410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13EE86-6D72-660D-9A8B-88E8754A1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5702C42-A1B4-8938-7C0E-112E96DB0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C4B237-519E-5E0D-8A4F-518038382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74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61F4F-98C4-D170-FF0B-E3BDB278F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326E29-DA22-A5A0-06EF-6D56B9B1E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D7379E-E2D2-C771-E573-2644E2D81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FCA51C-A7A6-928C-26FF-5ED3518C5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5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167BE-54DC-521F-3418-7AE6EC5DD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3B6024E-0165-61BE-D8A8-884A70803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787B8E7-020A-4E6A-CB11-5474D30A0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0A4C0E-CB58-F49B-BDA3-7771D9B79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2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15D53-66AC-5D94-759D-14D94FC24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323F61-3173-CE9B-C3FF-48F14AB4F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CE1AFC-0D33-A4CA-6385-35F9E73EB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331B8D-CA5D-B75A-090D-0CDDE78DB8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16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F64C1-921E-4773-9668-92F664BE8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326AE4-CED6-D540-3B40-345F6BFB5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DC1C7A-9F0C-CA0E-7824-856DD67A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C8947-9160-AF5E-B6F3-1E26D9FD2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0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8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+ Những Bức Tranh Phong Cảnh Thiên Nhiên Đẹp Nhất Thế Giới">
            <a:extLst>
              <a:ext uri="{FF2B5EF4-FFF2-40B4-BE49-F238E27FC236}">
                <a16:creationId xmlns:a16="http://schemas.microsoft.com/office/drawing/2014/main" id="{0541DF6E-44D4-F006-5B57-75695F87B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0"/>
            <a:ext cx="12192001" cy="6874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407E6-3C05-A56A-26CC-2E079186FE7B}"/>
              </a:ext>
            </a:extLst>
          </p:cNvPr>
          <p:cNvSpPr txBox="1"/>
          <p:nvPr/>
        </p:nvSpPr>
        <p:spPr>
          <a:xfrm>
            <a:off x="2603164" y="1692909"/>
            <a:ext cx="668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6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2B7990-7C8F-532A-C652-14D377F2C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017" y="57737"/>
            <a:ext cx="4916370" cy="1652055"/>
          </a:xfrm>
          <a:prstGeom prst="ellipse">
            <a:avLst/>
          </a:prstGeom>
          <a:solidFill>
            <a:srgbClr val="FFFF00"/>
          </a:solidFill>
          <a:ln w="76200" cmpd="tri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lIns="113157" tIns="56579" rIns="113157" bIns="56579" anchor="ctr"/>
          <a:lstStyle/>
          <a:p>
            <a:pPr algn="ctr"/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Chủ đề 4: Thực vật và động vật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F61FC-3526-999A-1953-E2D62DF0847A}"/>
              </a:ext>
            </a:extLst>
          </p:cNvPr>
          <p:cNvSpPr txBox="1"/>
          <p:nvPr/>
        </p:nvSpPr>
        <p:spPr>
          <a:xfrm>
            <a:off x="1873188" y="2825463"/>
            <a:ext cx="9152877" cy="64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13. Một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43DB9-376E-4607-8A43-2E9312BF7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5B475B-71B7-83DA-6B0B-DD7E6325E38C}"/>
              </a:ext>
            </a:extLst>
          </p:cNvPr>
          <p:cNvGrpSpPr/>
          <p:nvPr/>
        </p:nvGrpSpPr>
        <p:grpSpPr>
          <a:xfrm>
            <a:off x="215458" y="0"/>
            <a:ext cx="2705488" cy="1470517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881797B-273A-7885-07A6-048B4D9FC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id="{A30D5CBE-5817-11F6-C013-EBE8FBB802F7}"/>
                </a:ext>
              </a:extLst>
            </p:cNvPr>
            <p:cNvSpPr txBox="1"/>
            <p:nvPr/>
          </p:nvSpPr>
          <p:spPr>
            <a:xfrm>
              <a:off x="888741" y="878116"/>
              <a:ext cx="12774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918AB196-456D-2CC2-8E23-2C582888D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1D7FFE-39FF-A946-2748-86E56F4B21E4}"/>
              </a:ext>
            </a:extLst>
          </p:cNvPr>
          <p:cNvSpPr/>
          <p:nvPr/>
        </p:nvSpPr>
        <p:spPr>
          <a:xfrm>
            <a:off x="2147877" y="1402250"/>
            <a:ext cx="9446715" cy="8735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Ngoài các cây trong video nhắc đến, em còn biết những cây nào? Nêu đặc điểm của một số cây em biết.</a:t>
            </a:r>
            <a:endParaRPr lang="fr-KM" sz="2000" b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4736C9-2CBA-5166-6196-A7A4A771D4CC}"/>
              </a:ext>
            </a:extLst>
          </p:cNvPr>
          <p:cNvSpPr/>
          <p:nvPr/>
        </p:nvSpPr>
        <p:spPr>
          <a:xfrm>
            <a:off x="2749665" y="527051"/>
            <a:ext cx="9155823" cy="5337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18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</a:t>
            </a: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đa dạng của thực vật </a:t>
            </a:r>
            <a:endParaRPr lang="fr-KM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472D2C30-36AA-D1F9-1D12-641E39DE622F}"/>
              </a:ext>
            </a:extLst>
          </p:cNvPr>
          <p:cNvSpPr/>
          <p:nvPr/>
        </p:nvSpPr>
        <p:spPr>
          <a:xfrm>
            <a:off x="3133631" y="2261483"/>
            <a:ext cx="7460891" cy="330180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vật rất đa dạng, các loại cây khác nhau có những đặc điểm khác nha</a:t>
            </a:r>
            <a:r>
              <a:rPr lang="nl-NL" sz="24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>
                <a:solidFill>
                  <a:schemeClr val="tx1"/>
                </a:solidFill>
              </a:rPr>
              <a:t>.</a:t>
            </a:r>
            <a:endParaRPr lang="fr-KM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5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E6DBB-FDA3-14AB-45AE-2632EFCD9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C299AD-1611-F406-E0FE-31A5A777E6A8}"/>
              </a:ext>
            </a:extLst>
          </p:cNvPr>
          <p:cNvGrpSpPr/>
          <p:nvPr/>
        </p:nvGrpSpPr>
        <p:grpSpPr>
          <a:xfrm>
            <a:off x="215458" y="0"/>
            <a:ext cx="2705488" cy="1470517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DD30C74-A725-7488-7C76-54630C5D3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id="{6F1AA11C-319C-E7D1-5618-E8E2F92E6DCA}"/>
                </a:ext>
              </a:extLst>
            </p:cNvPr>
            <p:cNvSpPr txBox="1"/>
            <p:nvPr/>
          </p:nvSpPr>
          <p:spPr>
            <a:xfrm>
              <a:off x="888741" y="878116"/>
              <a:ext cx="12774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5166BAE-BDA6-C373-053A-6FD0B1F92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328B17-8418-0914-6247-ECD85AEFA8E1}"/>
              </a:ext>
            </a:extLst>
          </p:cNvPr>
          <p:cNvSpPr/>
          <p:nvPr/>
        </p:nvSpPr>
        <p:spPr>
          <a:xfrm>
            <a:off x="2157984" y="1401038"/>
            <a:ext cx="8924543" cy="1351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Các nhóm hãy đưa các loại cây các em đã chuẩn bị ra và quan sát, ghi lại các đặc điểm của từng loại rễ cây vào phiếu </a:t>
            </a:r>
            <a:endParaRPr lang="fr-KM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3DC426-DDC4-3999-4882-26D0A9F21887}"/>
              </a:ext>
            </a:extLst>
          </p:cNvPr>
          <p:cNvSpPr/>
          <p:nvPr/>
        </p:nvSpPr>
        <p:spPr>
          <a:xfrm>
            <a:off x="2728322" y="318101"/>
            <a:ext cx="7064902" cy="5880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Đặc điểm của rễ cây.</a:t>
            </a:r>
            <a:endParaRPr lang="fr-KM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397AA7-B5A5-0FAA-BFFB-DD07C7F1E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38423"/>
              </p:ext>
            </p:extLst>
          </p:nvPr>
        </p:nvGraphicFramePr>
        <p:xfrm>
          <a:off x="1792225" y="3009814"/>
          <a:ext cx="10113264" cy="2956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3323">
                  <a:extLst>
                    <a:ext uri="{9D8B030D-6E8A-4147-A177-3AD203B41FA5}">
                      <a16:colId xmlns:a16="http://schemas.microsoft.com/office/drawing/2014/main" val="2216055644"/>
                    </a:ext>
                  </a:extLst>
                </a:gridCol>
                <a:gridCol w="7409941">
                  <a:extLst>
                    <a:ext uri="{9D8B030D-6E8A-4147-A177-3AD203B41FA5}">
                      <a16:colId xmlns:a16="http://schemas.microsoft.com/office/drawing/2014/main" val="2366095424"/>
                    </a:ext>
                  </a:extLst>
                </a:gridCol>
              </a:tblGrid>
              <a:tr h="55688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2400" kern="0">
                          <a:effectLst/>
                        </a:rPr>
                        <a:t>Tên cây</a:t>
                      </a:r>
                      <a:endParaRPr lang="fr-KM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2400" kern="0">
                          <a:effectLst/>
                        </a:rPr>
                        <a:t>Đặc điểm của rễ</a:t>
                      </a:r>
                      <a:endParaRPr lang="fr-KM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5794021"/>
                  </a:ext>
                </a:extLst>
              </a:tr>
              <a:tr h="30962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fr-KM" sz="1000" kern="100">
                        <a:effectLst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fr-KM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66437"/>
                  </a:ext>
                </a:extLst>
              </a:tr>
              <a:tr h="32797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fr-KM" sz="1000" kern="100">
                        <a:effectLst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75004"/>
                  </a:ext>
                </a:extLst>
              </a:tr>
              <a:tr h="66618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369199"/>
                  </a:ext>
                </a:extLst>
              </a:tr>
              <a:tr h="66618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fr-KM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20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31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E95D4-ACE8-97A9-23C5-CC8A95FD6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D6FFCA-129F-46AB-E440-687D87FADD3D}"/>
              </a:ext>
            </a:extLst>
          </p:cNvPr>
          <p:cNvGrpSpPr/>
          <p:nvPr/>
        </p:nvGrpSpPr>
        <p:grpSpPr>
          <a:xfrm>
            <a:off x="215458" y="0"/>
            <a:ext cx="2705488" cy="1470517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7CD25EB-D5E5-40EE-5ECC-964AEED4D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id="{52DE5293-3507-4031-F3CE-5EE44995C07F}"/>
                </a:ext>
              </a:extLst>
            </p:cNvPr>
            <p:cNvSpPr txBox="1"/>
            <p:nvPr/>
          </p:nvSpPr>
          <p:spPr>
            <a:xfrm>
              <a:off x="888741" y="878116"/>
              <a:ext cx="12774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635ED53-4B01-9B50-4BDA-C368CE4F2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3EB889-F2CA-E38B-80E5-D631F37EB5DE}"/>
              </a:ext>
            </a:extLst>
          </p:cNvPr>
          <p:cNvSpPr/>
          <p:nvPr/>
        </p:nvSpPr>
        <p:spPr>
          <a:xfrm>
            <a:off x="2591642" y="270276"/>
            <a:ext cx="8409070" cy="5880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Đặc điểm của rễ cây.</a:t>
            </a:r>
            <a:endParaRPr lang="fr-KM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E129BA-9BEE-BF00-4EF1-73105EBF63B6}"/>
              </a:ext>
            </a:extLst>
          </p:cNvPr>
          <p:cNvSpPr/>
          <p:nvPr/>
        </p:nvSpPr>
        <p:spPr>
          <a:xfrm>
            <a:off x="3134243" y="4438763"/>
            <a:ext cx="8202168" cy="656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rễ cây có mấy loại chính?</a:t>
            </a:r>
            <a:endParaRPr lang="fr-KM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FD342B-7D46-4F3B-E346-CE2510F2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519717"/>
              </p:ext>
            </p:extLst>
          </p:nvPr>
        </p:nvGraphicFramePr>
        <p:xfrm>
          <a:off x="2582701" y="1339039"/>
          <a:ext cx="9070482" cy="2899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960">
                  <a:extLst>
                    <a:ext uri="{9D8B030D-6E8A-4147-A177-3AD203B41FA5}">
                      <a16:colId xmlns:a16="http://schemas.microsoft.com/office/drawing/2014/main" val="3231863079"/>
                    </a:ext>
                  </a:extLst>
                </a:gridCol>
                <a:gridCol w="6880522">
                  <a:extLst>
                    <a:ext uri="{9D8B030D-6E8A-4147-A177-3AD203B41FA5}">
                      <a16:colId xmlns:a16="http://schemas.microsoft.com/office/drawing/2014/main" val="426983922"/>
                    </a:ext>
                  </a:extLst>
                </a:gridCol>
              </a:tblGrid>
              <a:tr h="5798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cây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Đặc điểm của rễ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056307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mãng cầu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0215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một rễ to dài, cứng, xung quanh đâm ra nhiều rễ con </a:t>
                      </a:r>
                      <a:endParaRPr lang="fr-KM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56744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Lúa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nhiều rễ nhỏ mềm mọc đều nhau thành chùm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5962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Cây bàng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một rễ to dài, cứng, xung quanh đâm ra nhiều rễ con 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14122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Cây  cần tây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0215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nhiều rễ nhỏ mềm mọc đều nhau thành chùm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2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95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2E8E-3E2D-074F-0E7A-D878382A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2E78D3-28E1-D762-3A4A-6A7388A6A145}"/>
              </a:ext>
            </a:extLst>
          </p:cNvPr>
          <p:cNvGrpSpPr/>
          <p:nvPr/>
        </p:nvGrpSpPr>
        <p:grpSpPr>
          <a:xfrm>
            <a:off x="215458" y="0"/>
            <a:ext cx="2705488" cy="1470517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1999CB6-B6BE-05FB-910F-C1EC17600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id="{8247B239-7364-288D-09D5-EAA3414D6725}"/>
                </a:ext>
              </a:extLst>
            </p:cNvPr>
            <p:cNvSpPr txBox="1"/>
            <p:nvPr/>
          </p:nvSpPr>
          <p:spPr>
            <a:xfrm>
              <a:off x="888741" y="878116"/>
              <a:ext cx="12774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8E85F68-9959-9991-336E-6D7B5CEB6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188E8FD0-4EE4-B256-404E-4E4176099309}"/>
              </a:ext>
            </a:extLst>
          </p:cNvPr>
          <p:cNvSpPr/>
          <p:nvPr/>
        </p:nvSpPr>
        <p:spPr>
          <a:xfrm>
            <a:off x="527381" y="1379013"/>
            <a:ext cx="4671975" cy="517792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có 2 loại rễ chính: </a:t>
            </a:r>
          </a:p>
          <a:p>
            <a:r>
              <a:rPr lang="nl-NL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loại có một rễ to dài, cứng, xung quanh đâm ra nhiều rễ con gọi là </a:t>
            </a:r>
            <a:r>
              <a:rPr lang="nl-NL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rễ cọc.</a:t>
            </a:r>
          </a:p>
          <a:p>
            <a:r>
              <a:rPr lang="nl-NL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loại có nhiều rễ nhỏ mềm mọc đều nhau thành chùm gọi là </a:t>
            </a:r>
            <a:r>
              <a:rPr lang="nl-NL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rễ chùm.</a:t>
            </a:r>
            <a:endParaRPr lang="fr-KM" sz="28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KM"/>
          </a:p>
        </p:txBody>
      </p:sp>
      <p:pic>
        <p:nvPicPr>
          <p:cNvPr id="11" name="Picture 2" descr="CHUẨN NHẤT] Các loại cây có rễ cọc?">
            <a:extLst>
              <a:ext uri="{FF2B5EF4-FFF2-40B4-BE49-F238E27FC236}">
                <a16:creationId xmlns:a16="http://schemas.microsoft.com/office/drawing/2014/main" id="{65EE7E69-282B-10A5-6947-D1A1775F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7010" y="1539648"/>
            <a:ext cx="6348281" cy="4643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61CD87-FAE2-E36E-E3EF-E87FB83D5FC8}"/>
              </a:ext>
            </a:extLst>
          </p:cNvPr>
          <p:cNvSpPr/>
          <p:nvPr/>
        </p:nvSpPr>
        <p:spPr>
          <a:xfrm>
            <a:off x="2700891" y="360896"/>
            <a:ext cx="6991750" cy="5880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Đặc điểm của rễ cây.</a:t>
            </a:r>
            <a:endParaRPr lang="fr-KM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2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38445-0B1E-31D1-138C-EAC98E356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BFB2-81CB-62CB-F1EC-9916A6D2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76" y="539496"/>
            <a:ext cx="8805672" cy="4925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Rễ phình tô thành củ, gọi là rễ củ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48CA64-FF33-9BEB-6B80-8A9B191E4843}"/>
              </a:ext>
            </a:extLst>
          </p:cNvPr>
          <p:cNvGrpSpPr/>
          <p:nvPr/>
        </p:nvGrpSpPr>
        <p:grpSpPr>
          <a:xfrm>
            <a:off x="1102106" y="1617535"/>
            <a:ext cx="10300462" cy="4656201"/>
            <a:chOff x="1047242" y="1617535"/>
            <a:chExt cx="10300462" cy="4656201"/>
          </a:xfrm>
        </p:grpSpPr>
        <p:pic>
          <p:nvPicPr>
            <p:cNvPr id="3" name="Picture 2" descr="Kỹ thuật trồng và chăm sóc cây cà rốt - Sở Thông tin và Truyền thông Ninh  Bình">
              <a:extLst>
                <a:ext uri="{FF2B5EF4-FFF2-40B4-BE49-F238E27FC236}">
                  <a16:creationId xmlns:a16="http://schemas.microsoft.com/office/drawing/2014/main" id="{76C7AE89-AE3D-2EE2-BD14-24E151FC3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242" y="1617535"/>
              <a:ext cx="5763260" cy="384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ủ cải sấy khô được sản xuất như thế nào? | 0941108888">
              <a:extLst>
                <a:ext uri="{FF2B5EF4-FFF2-40B4-BE49-F238E27FC236}">
                  <a16:creationId xmlns:a16="http://schemas.microsoft.com/office/drawing/2014/main" id="{AE185E52-5272-B9AC-60FA-2FFABA2D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617535"/>
              <a:ext cx="4337304" cy="3842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8F5AAC05-1158-A931-68DB-F832A34518AF}"/>
                </a:ext>
              </a:extLst>
            </p:cNvPr>
            <p:cNvSpPr txBox="1">
              <a:spLocks/>
            </p:cNvSpPr>
            <p:nvPr/>
          </p:nvSpPr>
          <p:spPr>
            <a:xfrm>
              <a:off x="1667257" y="5487669"/>
              <a:ext cx="3176016" cy="7860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Cà rốt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11D4551-CCA7-0732-B9AD-08FEDF067C98}"/>
                </a:ext>
              </a:extLst>
            </p:cNvPr>
            <p:cNvSpPr txBox="1">
              <a:spLocks/>
            </p:cNvSpPr>
            <p:nvPr/>
          </p:nvSpPr>
          <p:spPr>
            <a:xfrm>
              <a:off x="7779458" y="5550725"/>
              <a:ext cx="3176016" cy="4751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vi-VN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Cải</a:t>
              </a: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củ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3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259F7-5F0B-42CF-BA12-3E20DA30A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E0713-2C11-A1C7-840B-A84D9E80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637" y="1216373"/>
            <a:ext cx="8805672" cy="1189365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Rễ mọc ra từ cành hoặc thân cây, gọi là rễ phụ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453501-D29A-91FC-9E77-4DB9BC875507}"/>
              </a:ext>
            </a:extLst>
          </p:cNvPr>
          <p:cNvGrpSpPr/>
          <p:nvPr/>
        </p:nvGrpSpPr>
        <p:grpSpPr>
          <a:xfrm>
            <a:off x="533401" y="2570734"/>
            <a:ext cx="5529072" cy="4127409"/>
            <a:chOff x="484632" y="2249768"/>
            <a:chExt cx="5529072" cy="4330216"/>
          </a:xfrm>
        </p:grpSpPr>
        <p:pic>
          <p:nvPicPr>
            <p:cNvPr id="6" name="Picture 5" descr="Ngày rằm nói chuyện trầu cau">
              <a:extLst>
                <a:ext uri="{FF2B5EF4-FFF2-40B4-BE49-F238E27FC236}">
                  <a16:creationId xmlns:a16="http://schemas.microsoft.com/office/drawing/2014/main" id="{7255EAB4-B5E1-6769-985A-6A36D3353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136" y="2249769"/>
              <a:ext cx="2639568" cy="3649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Cành Trầu Không (Trầu Quế ) có rễ để ươm trồng ( 3 cành)">
              <a:extLst>
                <a:ext uri="{FF2B5EF4-FFF2-40B4-BE49-F238E27FC236}">
                  <a16:creationId xmlns:a16="http://schemas.microsoft.com/office/drawing/2014/main" id="{7446B3B7-438F-A8DD-C067-7FC167ECE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5" t="5158" r="12311"/>
            <a:stretch/>
          </p:blipFill>
          <p:spPr bwMode="auto">
            <a:xfrm>
              <a:off x="484632" y="2249768"/>
              <a:ext cx="2889504" cy="36493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940FA48B-0A57-33D0-5873-E236AC1A47EA}"/>
                </a:ext>
              </a:extLst>
            </p:cNvPr>
            <p:cNvSpPr txBox="1">
              <a:spLocks/>
            </p:cNvSpPr>
            <p:nvPr/>
          </p:nvSpPr>
          <p:spPr>
            <a:xfrm>
              <a:off x="1088136" y="6087478"/>
              <a:ext cx="4343400" cy="4925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 Trầu không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AEAEC5-B063-1AEF-1528-51365660BE8C}"/>
              </a:ext>
            </a:extLst>
          </p:cNvPr>
          <p:cNvGrpSpPr/>
          <p:nvPr/>
        </p:nvGrpSpPr>
        <p:grpSpPr>
          <a:xfrm>
            <a:off x="6358128" y="2570734"/>
            <a:ext cx="5108449" cy="4227767"/>
            <a:chOff x="6358128" y="2570734"/>
            <a:chExt cx="5108449" cy="3076181"/>
          </a:xfrm>
        </p:grpSpPr>
        <p:pic>
          <p:nvPicPr>
            <p:cNvPr id="4" name="Picture 3" descr="Giới thiệu tổng quan về cây hồ tiêu - Tưới Nông Nghiệp Tự Động">
              <a:extLst>
                <a:ext uri="{FF2B5EF4-FFF2-40B4-BE49-F238E27FC236}">
                  <a16:creationId xmlns:a16="http://schemas.microsoft.com/office/drawing/2014/main" id="{3F08A4BF-AC64-4572-F603-CCF09E778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009" y="2570734"/>
              <a:ext cx="2639568" cy="2526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ây Hồ Tiêu Ghép Gốc Rừng (Cao 60cm – Ms: 18019) – Vườn ươm cây hoa cảnh ILG">
              <a:extLst>
                <a:ext uri="{FF2B5EF4-FFF2-40B4-BE49-F238E27FC236}">
                  <a16:creationId xmlns:a16="http://schemas.microsoft.com/office/drawing/2014/main" id="{8A9CBF65-08FD-05E6-0C17-AE2D90E94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128" y="2570734"/>
              <a:ext cx="2468880" cy="2526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882AE933-1FFE-FCD1-AC37-E4ADF10F91F4}"/>
                </a:ext>
              </a:extLst>
            </p:cNvPr>
            <p:cNvSpPr txBox="1">
              <a:spLocks/>
            </p:cNvSpPr>
            <p:nvPr/>
          </p:nvSpPr>
          <p:spPr>
            <a:xfrm>
              <a:off x="6915041" y="5154409"/>
              <a:ext cx="4343400" cy="4925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 Hồ tiêu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2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DB6CA-6A8B-55BD-FEFC-C3E991C9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8551EB-995C-A9FD-7A80-4EAD0B5B2786}"/>
              </a:ext>
            </a:extLst>
          </p:cNvPr>
          <p:cNvGrpSpPr/>
          <p:nvPr/>
        </p:nvGrpSpPr>
        <p:grpSpPr>
          <a:xfrm>
            <a:off x="215458" y="1"/>
            <a:ext cx="1924060" cy="1020932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D9C671C-9CF9-3B28-85D5-A5FDDB126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id="{F98EE856-A18B-E9F0-5354-10A2195D3ADA}"/>
                </a:ext>
              </a:extLst>
            </p:cNvPr>
            <p:cNvSpPr txBox="1"/>
            <p:nvPr/>
          </p:nvSpPr>
          <p:spPr>
            <a:xfrm>
              <a:off x="888742" y="878116"/>
              <a:ext cx="1277410" cy="1973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1B676E4-534C-CA18-F578-A3C1C3384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0938B0-E8F0-1E09-D10A-E8BF23A64A5B}"/>
              </a:ext>
            </a:extLst>
          </p:cNvPr>
          <p:cNvSpPr/>
          <p:nvPr/>
        </p:nvSpPr>
        <p:spPr>
          <a:xfrm>
            <a:off x="1904684" y="151386"/>
            <a:ext cx="9804963" cy="12366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Cách mọc và các đặc điểm của thân cây.</a:t>
            </a:r>
            <a:endParaRPr lang="fr-KM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9CD68E-8A95-7EAD-0D0B-770E12343170}"/>
              </a:ext>
            </a:extLst>
          </p:cNvPr>
          <p:cNvGrpSpPr/>
          <p:nvPr/>
        </p:nvGrpSpPr>
        <p:grpSpPr>
          <a:xfrm>
            <a:off x="3737570" y="1427817"/>
            <a:ext cx="6880052" cy="3881030"/>
            <a:chOff x="3737570" y="1427817"/>
            <a:chExt cx="6880052" cy="3881030"/>
          </a:xfrm>
        </p:grpSpPr>
        <p:sp>
          <p:nvSpPr>
            <p:cNvPr id="10" name="Scroll: Vertical 9">
              <a:extLst>
                <a:ext uri="{FF2B5EF4-FFF2-40B4-BE49-F238E27FC236}">
                  <a16:creationId xmlns:a16="http://schemas.microsoft.com/office/drawing/2014/main" id="{6C2C4213-EAA8-54B4-7D92-4F8093F5534D}"/>
                </a:ext>
              </a:extLst>
            </p:cNvPr>
            <p:cNvSpPr/>
            <p:nvPr/>
          </p:nvSpPr>
          <p:spPr>
            <a:xfrm>
              <a:off x="3737570" y="3042329"/>
              <a:ext cx="2565576" cy="1992999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cách mọc có 3 loại</a:t>
              </a:r>
              <a:r>
                <a:rPr lang="nl-NL" sz="1800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thân đứng, thân leo, thân bò.</a:t>
              </a:r>
            </a:p>
            <a:p>
              <a:endParaRPr lang="en-US">
                <a:solidFill>
                  <a:schemeClr val="tx1"/>
                </a:solidFill>
              </a:endParaRPr>
            </a:p>
            <a:p>
              <a:endParaRPr lang="fr-KM">
                <a:solidFill>
                  <a:schemeClr val="tx1"/>
                </a:solidFill>
              </a:endParaRPr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987D9CC-7B37-C1D4-AA73-9432F4FB6895}"/>
                </a:ext>
              </a:extLst>
            </p:cNvPr>
            <p:cNvSpPr/>
            <p:nvPr/>
          </p:nvSpPr>
          <p:spPr>
            <a:xfrm>
              <a:off x="4900474" y="1427817"/>
              <a:ext cx="3693111" cy="1037828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 cây</a:t>
              </a:r>
              <a:endParaRPr lang="fr-KM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Scroll: Vertical 4">
              <a:extLst>
                <a:ext uri="{FF2B5EF4-FFF2-40B4-BE49-F238E27FC236}">
                  <a16:creationId xmlns:a16="http://schemas.microsoft.com/office/drawing/2014/main" id="{076FA438-9EB5-3B20-AF9A-1F8F5841ABF6}"/>
                </a:ext>
              </a:extLst>
            </p:cNvPr>
            <p:cNvSpPr/>
            <p:nvPr/>
          </p:nvSpPr>
          <p:spPr>
            <a:xfrm>
              <a:off x="7830034" y="2947023"/>
              <a:ext cx="2787588" cy="2361824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thân cứng thân mềm có 2 loại thân cây</a:t>
              </a:r>
              <a:r>
                <a:rPr lang="nl-NL" sz="1800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Thân  gỗ (thân cứng), thân thảo (thân mềm).</a:t>
              </a:r>
              <a:endParaRPr lang="en-US" sz="1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endParaRPr lang="en-US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endParaRPr lang="fr-KM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8EECF7F-6424-4319-A950-6C857002D870}"/>
                </a:ext>
              </a:extLst>
            </p:cNvPr>
            <p:cNvCxnSpPr/>
            <p:nvPr/>
          </p:nvCxnSpPr>
          <p:spPr>
            <a:xfrm flipH="1">
              <a:off x="4944862" y="2465645"/>
              <a:ext cx="1677880" cy="5766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B342A3-0A7B-92F0-9CA5-C28123DDEC74}"/>
                </a:ext>
              </a:extLst>
            </p:cNvPr>
            <p:cNvCxnSpPr>
              <a:cxnSpLocks/>
            </p:cNvCxnSpPr>
            <p:nvPr/>
          </p:nvCxnSpPr>
          <p:spPr>
            <a:xfrm>
              <a:off x="6622742" y="2465645"/>
              <a:ext cx="2423604" cy="4752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9648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4644-1E81-9BCC-31DB-E9AF7A71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D9E46DA-4C7D-8A9F-AB1F-D9671CA8E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B4D7FC9B-784B-32FE-204E-56A6D632337C}"/>
              </a:ext>
            </a:extLst>
          </p:cNvPr>
          <p:cNvSpPr/>
          <p:nvPr/>
        </p:nvSpPr>
        <p:spPr>
          <a:xfrm>
            <a:off x="-523439" y="-192167"/>
            <a:ext cx="6659593" cy="333464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vật rất đa dạng, các loại cây khác nhau có những đặc điểm khác nha</a:t>
            </a:r>
            <a:r>
              <a:rPr lang="nl-NL" sz="24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>
                <a:solidFill>
                  <a:schemeClr val="tx1"/>
                </a:solidFill>
              </a:rPr>
              <a:t>.</a:t>
            </a:r>
            <a:endParaRPr lang="fr-KM" sz="2400">
              <a:solidFill>
                <a:schemeClr val="tx1"/>
              </a:solidFill>
            </a:endParaRPr>
          </a:p>
        </p:txBody>
      </p:sp>
      <p:pic>
        <p:nvPicPr>
          <p:cNvPr id="5" name="Picture 2" descr="CHUẨN NHẤT] Các loại cây có rễ cọc?">
            <a:extLst>
              <a:ext uri="{FF2B5EF4-FFF2-40B4-BE49-F238E27FC236}">
                <a16:creationId xmlns:a16="http://schemas.microsoft.com/office/drawing/2014/main" id="{357C3889-4C3D-2242-8C91-0E68D66D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967" y="2966309"/>
            <a:ext cx="5065777" cy="3229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6E0D30-B518-48AF-9039-AE26243E3B36}"/>
              </a:ext>
            </a:extLst>
          </p:cNvPr>
          <p:cNvGrpSpPr/>
          <p:nvPr/>
        </p:nvGrpSpPr>
        <p:grpSpPr>
          <a:xfrm>
            <a:off x="7569794" y="0"/>
            <a:ext cx="4521622" cy="5516447"/>
            <a:chOff x="3737570" y="1427817"/>
            <a:chExt cx="6880052" cy="3881030"/>
          </a:xfrm>
        </p:grpSpPr>
        <p:sp>
          <p:nvSpPr>
            <p:cNvPr id="12" name="Scroll: Vertical 11">
              <a:extLst>
                <a:ext uri="{FF2B5EF4-FFF2-40B4-BE49-F238E27FC236}">
                  <a16:creationId xmlns:a16="http://schemas.microsoft.com/office/drawing/2014/main" id="{EBCA5788-7A11-083E-A624-5C1FA826DD7A}"/>
                </a:ext>
              </a:extLst>
            </p:cNvPr>
            <p:cNvSpPr/>
            <p:nvPr/>
          </p:nvSpPr>
          <p:spPr>
            <a:xfrm>
              <a:off x="3737570" y="3042329"/>
              <a:ext cx="2565576" cy="1992999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cách mọc có 3 loại: </a:t>
              </a:r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thân đứng, thân leo, thân bò.</a:t>
              </a:r>
            </a:p>
            <a:p>
              <a:endParaRPr lang="en-US">
                <a:solidFill>
                  <a:schemeClr val="tx1"/>
                </a:solidFill>
              </a:endParaRPr>
            </a:p>
            <a:p>
              <a:endParaRPr lang="fr-KM">
                <a:solidFill>
                  <a:schemeClr val="tx1"/>
                </a:solidFill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8874D307-4767-DBFD-19E5-08E74265FFF0}"/>
                </a:ext>
              </a:extLst>
            </p:cNvPr>
            <p:cNvSpPr/>
            <p:nvPr/>
          </p:nvSpPr>
          <p:spPr>
            <a:xfrm>
              <a:off x="4900474" y="1427817"/>
              <a:ext cx="3693111" cy="1037828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 cây</a:t>
              </a:r>
              <a:endParaRPr lang="fr-KM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Scroll: Vertical 14">
              <a:extLst>
                <a:ext uri="{FF2B5EF4-FFF2-40B4-BE49-F238E27FC236}">
                  <a16:creationId xmlns:a16="http://schemas.microsoft.com/office/drawing/2014/main" id="{9088B1F2-F524-D5E5-8B79-F89230793428}"/>
                </a:ext>
              </a:extLst>
            </p:cNvPr>
            <p:cNvSpPr/>
            <p:nvPr/>
          </p:nvSpPr>
          <p:spPr>
            <a:xfrm>
              <a:off x="7830034" y="2947023"/>
              <a:ext cx="2787588" cy="2361824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thân cứng thân mềm có 2 loại thân cây</a:t>
              </a:r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Thân  gỗ (thân cứng), thân thảo (thân mềm).</a:t>
              </a:r>
              <a:endParaRPr lang="en-US" sz="18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endParaRPr lang="fr-KM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BF7168-A283-86A6-7509-0E39D4C4DB66}"/>
                </a:ext>
              </a:extLst>
            </p:cNvPr>
            <p:cNvCxnSpPr/>
            <p:nvPr/>
          </p:nvCxnSpPr>
          <p:spPr>
            <a:xfrm flipH="1">
              <a:off x="4944862" y="2465645"/>
              <a:ext cx="1677880" cy="5766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F43F995-C562-ED80-6F7A-E18E860850CC}"/>
                </a:ext>
              </a:extLst>
            </p:cNvPr>
            <p:cNvCxnSpPr>
              <a:cxnSpLocks/>
            </p:cNvCxnSpPr>
            <p:nvPr/>
          </p:nvCxnSpPr>
          <p:spPr>
            <a:xfrm>
              <a:off x="6622742" y="2465645"/>
              <a:ext cx="2423604" cy="4752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69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496</Words>
  <Application>Microsoft Office PowerPoint</Application>
  <PresentationFormat>Widescreen</PresentationFormat>
  <Paragraphs>64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微软雅黑</vt:lpstr>
      <vt:lpstr>SimSun</vt:lpstr>
      <vt:lpstr>SimSun</vt:lpstr>
      <vt:lpstr>华康雅宋体W9</vt:lpstr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Rễ phình tô thành củ, gọi là rễ củ</vt:lpstr>
      <vt:lpstr>Rễ mọc ra từ cành hoặc thân cây, gọi là rễ phụ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Ms. Hoa ™</dc:creator>
  <cp:lastModifiedBy>Asus</cp:lastModifiedBy>
  <cp:revision>120</cp:revision>
  <dcterms:created xsi:type="dcterms:W3CDTF">2020-08-26T09:35:00Z</dcterms:created>
  <dcterms:modified xsi:type="dcterms:W3CDTF">2025-02-11T01:34:29Z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