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1" r:id="rId2"/>
  </p:sldMasterIdLst>
  <p:notesMasterIdLst>
    <p:notesMasterId r:id="rId16"/>
  </p:notesMasterIdLst>
  <p:sldIdLst>
    <p:sldId id="307" r:id="rId3"/>
    <p:sldId id="272" r:id="rId4"/>
    <p:sldId id="296" r:id="rId5"/>
    <p:sldId id="308" r:id="rId6"/>
    <p:sldId id="309" r:id="rId7"/>
    <p:sldId id="311" r:id="rId8"/>
    <p:sldId id="313" r:id="rId9"/>
    <p:sldId id="275" r:id="rId10"/>
    <p:sldId id="303" r:id="rId11"/>
    <p:sldId id="314" r:id="rId12"/>
    <p:sldId id="316" r:id="rId13"/>
    <p:sldId id="315" r:id="rId14"/>
    <p:sldId id="301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A9"/>
    <a:srgbClr val="E17711"/>
    <a:srgbClr val="F26D1F"/>
    <a:srgbClr val="FAE9EF"/>
    <a:srgbClr val="EF715A"/>
    <a:srgbClr val="FFC56E"/>
    <a:srgbClr val="54A47B"/>
    <a:srgbClr val="F0715A"/>
    <a:srgbClr val="CA57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42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9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85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31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20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77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1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6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54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7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4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7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4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0" y="4630318"/>
            <a:ext cx="12192000" cy="2256061"/>
            <a:chOff x="0" y="4332156"/>
            <a:chExt cx="12292858" cy="255422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 userDrawn="1"/>
        </p:nvGrpSpPr>
        <p:grpSpPr>
          <a:xfrm>
            <a:off x="571500" y="442815"/>
            <a:ext cx="11049000" cy="6000750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/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65DB0E2-994E-4FCB-41D9-CB5F0407B7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774" y="133648"/>
            <a:ext cx="1519560" cy="15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0" r:id="rId14"/>
    <p:sldLayoutId id="214748367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0819F85C-16D1-4296-8E7D-0F452780958F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04201-A3C8-D04E-8765-1C218F355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9231" y="1696418"/>
            <a:ext cx="15309550" cy="2316782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3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D9BFC-D98F-320D-361E-818DB45E160B}"/>
              </a:ext>
            </a:extLst>
          </p:cNvPr>
          <p:cNvSpPr txBox="1"/>
          <p:nvPr/>
        </p:nvSpPr>
        <p:spPr>
          <a:xfrm>
            <a:off x="802640" y="153416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16175-5323-A07C-4245-3137EF63047A}"/>
              </a:ext>
            </a:extLst>
          </p:cNvPr>
          <p:cNvSpPr txBox="1"/>
          <p:nvPr/>
        </p:nvSpPr>
        <p:spPr>
          <a:xfrm>
            <a:off x="792480" y="227584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EE232-0910-4353-D6DF-36C94A6575E8}"/>
              </a:ext>
            </a:extLst>
          </p:cNvPr>
          <p:cNvSpPr txBox="1"/>
          <p:nvPr/>
        </p:nvSpPr>
        <p:spPr>
          <a:xfrm>
            <a:off x="833120" y="310896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D9AEE-6781-09F8-9823-F35F8F8D7409}"/>
              </a:ext>
            </a:extLst>
          </p:cNvPr>
          <p:cNvSpPr txBox="1"/>
          <p:nvPr/>
        </p:nvSpPr>
        <p:spPr>
          <a:xfrm>
            <a:off x="6390640" y="1534160"/>
            <a:ext cx="516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E5CEFA-ECC0-D577-C4EA-A9BF8CBCAFC7}"/>
              </a:ext>
            </a:extLst>
          </p:cNvPr>
          <p:cNvSpPr txBox="1"/>
          <p:nvPr/>
        </p:nvSpPr>
        <p:spPr>
          <a:xfrm>
            <a:off x="6431280" y="2286000"/>
            <a:ext cx="54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26CE3-88DE-0EE6-AB8B-2F6A4B5CD797}"/>
              </a:ext>
            </a:extLst>
          </p:cNvPr>
          <p:cNvSpPr txBox="1"/>
          <p:nvPr/>
        </p:nvSpPr>
        <p:spPr>
          <a:xfrm>
            <a:off x="6451600" y="3129280"/>
            <a:ext cx="52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8 700 c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d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b="1" baseline="300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A12D97-35A9-0C45-45C4-D6782FFCE132}"/>
              </a:ext>
            </a:extLst>
          </p:cNvPr>
          <p:cNvSpPr/>
          <p:nvPr/>
        </p:nvSpPr>
        <p:spPr>
          <a:xfrm>
            <a:off x="3159760" y="151384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AD4D9B-1DCF-47DD-BB33-F10804A8A2C0}"/>
              </a:ext>
            </a:extLst>
          </p:cNvPr>
          <p:cNvSpPr/>
          <p:nvPr/>
        </p:nvSpPr>
        <p:spPr>
          <a:xfrm>
            <a:off x="3149600" y="2286000"/>
            <a:ext cx="9753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C0B682-81B2-B96E-4FC1-0BD916CB6A6B}"/>
              </a:ext>
            </a:extLst>
          </p:cNvPr>
          <p:cNvSpPr/>
          <p:nvPr/>
        </p:nvSpPr>
        <p:spPr>
          <a:xfrm>
            <a:off x="4358640" y="3139440"/>
            <a:ext cx="8940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7A91C-A07D-5EF2-1E38-596AC9C51C57}"/>
              </a:ext>
            </a:extLst>
          </p:cNvPr>
          <p:cNvSpPr/>
          <p:nvPr/>
        </p:nvSpPr>
        <p:spPr>
          <a:xfrm>
            <a:off x="9042400" y="1584960"/>
            <a:ext cx="9347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C99A2-216C-6E7D-97D3-CFF0F33CA36A}"/>
              </a:ext>
            </a:extLst>
          </p:cNvPr>
          <p:cNvSpPr/>
          <p:nvPr/>
        </p:nvSpPr>
        <p:spPr>
          <a:xfrm>
            <a:off x="9083040" y="2336800"/>
            <a:ext cx="91440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945A10-7D85-7639-9382-76B840AE8937}"/>
              </a:ext>
            </a:extLst>
          </p:cNvPr>
          <p:cNvSpPr/>
          <p:nvPr/>
        </p:nvSpPr>
        <p:spPr>
          <a:xfrm>
            <a:off x="9093200" y="3190240"/>
            <a:ext cx="9347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FC7F7F-5B83-068A-0AFD-0FB9E0DE2707}"/>
              </a:ext>
            </a:extLst>
          </p:cNvPr>
          <p:cNvSpPr/>
          <p:nvPr/>
        </p:nvSpPr>
        <p:spPr>
          <a:xfrm>
            <a:off x="3159760" y="152400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5C150B-7F5C-4550-9C04-8B3153DAEA6C}"/>
              </a:ext>
            </a:extLst>
          </p:cNvPr>
          <p:cNvSpPr/>
          <p:nvPr/>
        </p:nvSpPr>
        <p:spPr>
          <a:xfrm>
            <a:off x="3129280" y="228600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E0DE02-5819-5341-B84C-FE2A3EFF7418}"/>
              </a:ext>
            </a:extLst>
          </p:cNvPr>
          <p:cNvSpPr/>
          <p:nvPr/>
        </p:nvSpPr>
        <p:spPr>
          <a:xfrm>
            <a:off x="4328160" y="3139440"/>
            <a:ext cx="102616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8BC833-7DE1-898F-BFD5-D44E64975AEA}"/>
              </a:ext>
            </a:extLst>
          </p:cNvPr>
          <p:cNvSpPr/>
          <p:nvPr/>
        </p:nvSpPr>
        <p:spPr>
          <a:xfrm>
            <a:off x="9011920" y="1574800"/>
            <a:ext cx="98552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05D39-325A-9D0B-E47A-9327E8FC2E4D}"/>
              </a:ext>
            </a:extLst>
          </p:cNvPr>
          <p:cNvSpPr/>
          <p:nvPr/>
        </p:nvSpPr>
        <p:spPr>
          <a:xfrm>
            <a:off x="9072880" y="2346960"/>
            <a:ext cx="9448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7F6C9D-3CF1-D0F2-6E7A-88E88E254105}"/>
              </a:ext>
            </a:extLst>
          </p:cNvPr>
          <p:cNvSpPr/>
          <p:nvPr/>
        </p:nvSpPr>
        <p:spPr>
          <a:xfrm>
            <a:off x="9093200" y="3180080"/>
            <a:ext cx="944880" cy="5892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</p:spTree>
    <p:extLst>
      <p:ext uri="{BB962C8B-B14F-4D97-AF65-F5344CB8AC3E}">
        <p14:creationId xmlns:p14="http://schemas.microsoft.com/office/powerpoint/2010/main" val="214121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0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E186E-3BEF-17B6-5F1A-1D2DCAD25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840" y="1999344"/>
            <a:ext cx="14963190" cy="3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1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7A7054-60F5-45F8-876E-0D9D72CB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" y="-228600"/>
            <a:ext cx="12183762" cy="708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CB588-4014-4715-9F9A-914F7C6DF5AF}"/>
              </a:ext>
            </a:extLst>
          </p:cNvPr>
          <p:cNvSpPr txBox="1"/>
          <p:nvPr/>
        </p:nvSpPr>
        <p:spPr>
          <a:xfrm>
            <a:off x="3505200" y="2362200"/>
            <a:ext cx="76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cuộc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dm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r>
              <a:rPr kumimoji="0" lang="en-US" altLang="en-US" sz="4300" b="1" i="0" u="none" strike="noStrike" kern="1200" cap="none" spc="0" normalizeH="0" baseline="30000" noProof="0" dirty="0">
                <a:ln>
                  <a:noFill/>
                </a:ln>
                <a:solidFill>
                  <a:srgbClr val="0780A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780A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FAD5F057-AD00-4760-A911-60A63DD0DC77}"/>
              </a:ext>
            </a:extLst>
          </p:cNvPr>
          <p:cNvGrpSpPr/>
          <p:nvPr/>
        </p:nvGrpSpPr>
        <p:grpSpPr>
          <a:xfrm>
            <a:off x="304799" y="228600"/>
            <a:ext cx="5557520" cy="2193758"/>
            <a:chOff x="3417501" y="-236622"/>
            <a:chExt cx="5557520" cy="2193758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0DFEE193-53E2-46C8-9498-9296AB61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501" y="-236622"/>
              <a:ext cx="5557520" cy="2193758"/>
            </a:xfrm>
            <a:prstGeom prst="rect">
              <a:avLst/>
            </a:prstGeom>
          </p:spPr>
        </p:pic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E8924CA7-4E5C-46AE-9233-9EFADF697FFF}"/>
                </a:ext>
              </a:extLst>
            </p:cNvPr>
            <p:cNvSpPr txBox="1"/>
            <p:nvPr/>
          </p:nvSpPr>
          <p:spPr>
            <a:xfrm>
              <a:off x="4525313" y="262465"/>
              <a:ext cx="334189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CHAI DẦU ĂN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A52285-8C3C-4EC8-BA57-5580A68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6918" y="0"/>
            <a:ext cx="6933383" cy="6766983"/>
          </a:xfrm>
          <a:prstGeom prst="rect">
            <a:avLst/>
          </a:prstGeom>
        </p:spPr>
      </p:pic>
      <p:sp>
        <p:nvSpPr>
          <p:cNvPr id="10" name="Text Box 74">
            <a:extLst>
              <a:ext uri="{FF2B5EF4-FFF2-40B4-BE49-F238E27FC236}">
                <a16:creationId xmlns:a16="http://schemas.microsoft.com/office/drawing/2014/main" id="{C6C4C2FF-2587-4FE0-9427-1EEA731D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59" y="2335621"/>
            <a:ext cx="4724400" cy="1039416"/>
          </a:xfrm>
          <a:prstGeom prst="roundRect">
            <a:avLst>
              <a:gd name="adj" fmla="val 20351"/>
            </a:avLst>
          </a:prstGeom>
          <a:solidFill>
            <a:srgbClr val="E01B2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lít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d</a:t>
            </a:r>
            <a:r>
              <a:rPr kumimoji="0" lang="vi-VN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vi-VN" altLang="en-US" sz="54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1AF7F-BEBC-4F7A-9420-94E97195E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44295" b="85240"/>
          <a:stretch/>
        </p:blipFill>
        <p:spPr>
          <a:xfrm rot="889939" flipH="1">
            <a:off x="2210094" y="4003486"/>
            <a:ext cx="7771812" cy="2193758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B84A6D-5A78-41BB-964B-2C44FDCB9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" y="3286219"/>
            <a:ext cx="3711785" cy="35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F6F31C8-9F75-316C-C179-406DCCDFD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8" y="3983990"/>
            <a:ext cx="119189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-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3399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có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bao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nhiêu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lập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phương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nhỏ ?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57A12E0-2E5E-2955-A25A-D3BED7F33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8" y="4869815"/>
            <a:ext cx="117427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-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3399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có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bao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nhiêu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lập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phương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nhỏ ?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CAA6595C-B4DE-972E-63D6-EF5342F3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3" y="5655628"/>
            <a:ext cx="116665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- So sánh thể tích của hai hình </a:t>
            </a:r>
            <a:r>
              <a:rPr lang="en-US" altLang="en-US" sz="4800" b="1">
                <a:solidFill>
                  <a:srgbClr val="3399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en-US" sz="4800" b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và </a:t>
            </a:r>
            <a:r>
              <a:rPr lang="en-US" altLang="en-US" sz="4800" b="1">
                <a:solidFill>
                  <a:srgbClr val="3399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altLang="en-US" sz="4800" b="1"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.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B1999FF8-8602-254A-1A50-73B1DF9D3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3287713"/>
            <a:ext cx="5854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3399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590CC85A-88B8-96B6-0759-B92E887B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230028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13" name="AutoShape 19">
            <a:extLst>
              <a:ext uri="{FF2B5EF4-FFF2-40B4-BE49-F238E27FC236}">
                <a16:creationId xmlns:a16="http://schemas.microsoft.com/office/drawing/2014/main" id="{79657B7B-D0C3-E7EF-A93E-77F5C4355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486025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15" name="AutoShape 20">
            <a:extLst>
              <a:ext uri="{FF2B5EF4-FFF2-40B4-BE49-F238E27FC236}">
                <a16:creationId xmlns:a16="http://schemas.microsoft.com/office/drawing/2014/main" id="{5862A1A0-60D8-AADA-4D19-14AE71D18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234473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3DAF6329-F3AA-5DE9-CE88-B7A3368D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530475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17" name="AutoShape 22">
            <a:extLst>
              <a:ext uri="{FF2B5EF4-FFF2-40B4-BE49-F238E27FC236}">
                <a16:creationId xmlns:a16="http://schemas.microsoft.com/office/drawing/2014/main" id="{F7BDE46A-556A-ED9C-9696-46437F67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2344738"/>
            <a:ext cx="668338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206711DE-5904-8E77-38FF-6BA7E7117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530475"/>
            <a:ext cx="668338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95C70607-0473-244D-E2F2-B25FAA2EF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234473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D7EA7CA8-D2AF-9846-751D-F83436CDF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2530475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27" name="AutoShape 26">
            <a:extLst>
              <a:ext uri="{FF2B5EF4-FFF2-40B4-BE49-F238E27FC236}">
                <a16:creationId xmlns:a16="http://schemas.microsoft.com/office/drawing/2014/main" id="{93D993A2-CF2A-24B1-B891-D1443248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950" y="182562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28" name="AutoShape 27">
            <a:extLst>
              <a:ext uri="{FF2B5EF4-FFF2-40B4-BE49-F238E27FC236}">
                <a16:creationId xmlns:a16="http://schemas.microsoft.com/office/drawing/2014/main" id="{D584E3C5-F50D-5711-236D-073A7E36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2011363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29" name="AutoShape 28">
            <a:extLst>
              <a:ext uri="{FF2B5EF4-FFF2-40B4-BE49-F238E27FC236}">
                <a16:creationId xmlns:a16="http://schemas.microsoft.com/office/drawing/2014/main" id="{3549645A-C1E3-45A4-81DF-A0C33A9FF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18700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EE4C4701-31FD-9870-5A3C-87F15720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2055813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74089E19-FDF9-F3A7-A40D-61485598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870075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2" name="AutoShape 31">
            <a:extLst>
              <a:ext uri="{FF2B5EF4-FFF2-40B4-BE49-F238E27FC236}">
                <a16:creationId xmlns:a16="http://schemas.microsoft.com/office/drawing/2014/main" id="{073CDF9A-3A8F-4D96-290E-70577DC3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055813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3" name="AutoShape 32">
            <a:extLst>
              <a:ext uri="{FF2B5EF4-FFF2-40B4-BE49-F238E27FC236}">
                <a16:creationId xmlns:a16="http://schemas.microsoft.com/office/drawing/2014/main" id="{7354650E-6D71-C192-02ED-03B0902B6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8700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4" name="AutoShape 33">
            <a:extLst>
              <a:ext uri="{FF2B5EF4-FFF2-40B4-BE49-F238E27FC236}">
                <a16:creationId xmlns:a16="http://schemas.microsoft.com/office/drawing/2014/main" id="{6F1FF774-D8A1-E6D6-FE07-E5E5C2526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2055813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5" name="AutoShape 34">
            <a:extLst>
              <a:ext uri="{FF2B5EF4-FFF2-40B4-BE49-F238E27FC236}">
                <a16:creationId xmlns:a16="http://schemas.microsoft.com/office/drawing/2014/main" id="{FE47F369-9A31-FA82-8F71-626FF192C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5398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ED65D590-C2C0-19E6-62F6-93272867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14001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7" name="AutoShape 36">
            <a:extLst>
              <a:ext uri="{FF2B5EF4-FFF2-40B4-BE49-F238E27FC236}">
                <a16:creationId xmlns:a16="http://schemas.microsoft.com/office/drawing/2014/main" id="{4DDBC016-B32B-CBDD-634C-BB64215B0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1585913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B2A89022-7F77-FF26-5BBD-051D976B9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1400175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39" name="AutoShape 38">
            <a:extLst>
              <a:ext uri="{FF2B5EF4-FFF2-40B4-BE49-F238E27FC236}">
                <a16:creationId xmlns:a16="http://schemas.microsoft.com/office/drawing/2014/main" id="{184708CD-564F-47F2-469B-DB8B49494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1585913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0" name="AutoShape 39">
            <a:extLst>
              <a:ext uri="{FF2B5EF4-FFF2-40B4-BE49-F238E27FC236}">
                <a16:creationId xmlns:a16="http://schemas.microsoft.com/office/drawing/2014/main" id="{025282A2-630A-A0B4-E4A2-609DFD36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4001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31FB86DB-9830-CBEE-9679-89E72FEA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1585913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2" name="AutoShape 41">
            <a:extLst>
              <a:ext uri="{FF2B5EF4-FFF2-40B4-BE49-F238E27FC236}">
                <a16:creationId xmlns:a16="http://schemas.microsoft.com/office/drawing/2014/main" id="{4EC624FC-BC92-0B1C-7BB3-37369FC27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2336800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3" name="AutoShape 42">
            <a:extLst>
              <a:ext uri="{FF2B5EF4-FFF2-40B4-BE49-F238E27FC236}">
                <a16:creationId xmlns:a16="http://schemas.microsoft.com/office/drawing/2014/main" id="{882F19CE-5A6B-1ECB-547E-F652A9CF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544763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4" name="AutoShape 43">
            <a:extLst>
              <a:ext uri="{FF2B5EF4-FFF2-40B4-BE49-F238E27FC236}">
                <a16:creationId xmlns:a16="http://schemas.microsoft.com/office/drawing/2014/main" id="{39932129-1E3A-E24B-D4E2-72620FD7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2667000"/>
            <a:ext cx="669925" cy="7318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5" name="AutoShape 44">
            <a:extLst>
              <a:ext uri="{FF2B5EF4-FFF2-40B4-BE49-F238E27FC236}">
                <a16:creationId xmlns:a16="http://schemas.microsoft.com/office/drawing/2014/main" id="{A998DE9C-5F0A-04DD-FA5C-C836794F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2544763"/>
            <a:ext cx="668337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6" name="AutoShape 45">
            <a:extLst>
              <a:ext uri="{FF2B5EF4-FFF2-40B4-BE49-F238E27FC236}">
                <a16:creationId xmlns:a16="http://schemas.microsoft.com/office/drawing/2014/main" id="{2F4FD981-75DD-445D-7146-448BC50B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2730500"/>
            <a:ext cx="668337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7" name="AutoShape 46">
            <a:extLst>
              <a:ext uri="{FF2B5EF4-FFF2-40B4-BE49-F238E27FC236}">
                <a16:creationId xmlns:a16="http://schemas.microsoft.com/office/drawing/2014/main" id="{F8EFD9F3-57F2-FB1C-14D5-926883713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2730500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8" name="AutoShape 47">
            <a:extLst>
              <a:ext uri="{FF2B5EF4-FFF2-40B4-BE49-F238E27FC236}">
                <a16:creationId xmlns:a16="http://schemas.microsoft.com/office/drawing/2014/main" id="{DBBA8C86-D225-FD1E-4AA2-168232EF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50" y="186372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49" name="AutoShape 48">
            <a:extLst>
              <a:ext uri="{FF2B5EF4-FFF2-40B4-BE49-F238E27FC236}">
                <a16:creationId xmlns:a16="http://schemas.microsoft.com/office/drawing/2014/main" id="{9A4BEB2F-E60E-D4C5-6BAD-58C09B56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63" y="2070100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0" name="AutoShape 49">
            <a:extLst>
              <a:ext uri="{FF2B5EF4-FFF2-40B4-BE49-F238E27FC236}">
                <a16:creationId xmlns:a16="http://schemas.microsoft.com/office/drawing/2014/main" id="{B898E928-A4EA-C5B2-8505-4B644F66C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988" y="22558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1" name="AutoShape 50">
            <a:extLst>
              <a:ext uri="{FF2B5EF4-FFF2-40B4-BE49-F238E27FC236}">
                <a16:creationId xmlns:a16="http://schemas.microsoft.com/office/drawing/2014/main" id="{12F5D42C-EF8C-EB4A-92FC-4303A726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2070100"/>
            <a:ext cx="668337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2" name="AutoShape 51">
            <a:extLst>
              <a:ext uri="{FF2B5EF4-FFF2-40B4-BE49-F238E27FC236}">
                <a16:creationId xmlns:a16="http://schemas.microsoft.com/office/drawing/2014/main" id="{79164408-2963-B0F3-8EAE-6817ECFF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2255838"/>
            <a:ext cx="668337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3" name="AutoShape 52">
            <a:extLst>
              <a:ext uri="{FF2B5EF4-FFF2-40B4-BE49-F238E27FC236}">
                <a16:creationId xmlns:a16="http://schemas.microsoft.com/office/drawing/2014/main" id="{934225C9-C7F2-C084-DA6C-272A18CE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22558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4" name="AutoShape 53">
            <a:extLst>
              <a:ext uri="{FF2B5EF4-FFF2-40B4-BE49-F238E27FC236}">
                <a16:creationId xmlns:a16="http://schemas.microsoft.com/office/drawing/2014/main" id="{8ED9D3AD-9080-D9E7-BE03-ECF96867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13922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55" name="AutoShape 54">
            <a:extLst>
              <a:ext uri="{FF2B5EF4-FFF2-40B4-BE49-F238E27FC236}">
                <a16:creationId xmlns:a16="http://schemas.microsoft.com/office/drawing/2014/main" id="{F85C599B-F13E-03E2-C017-731B86529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7859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6" name="AutoShape 55">
            <a:extLst>
              <a:ext uri="{FF2B5EF4-FFF2-40B4-BE49-F238E27FC236}">
                <a16:creationId xmlns:a16="http://schemas.microsoft.com/office/drawing/2014/main" id="{6D94713F-7841-FC2F-F176-9F259B2B1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1785938"/>
            <a:ext cx="668337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7" name="AutoShape 56">
            <a:extLst>
              <a:ext uri="{FF2B5EF4-FFF2-40B4-BE49-F238E27FC236}">
                <a16:creationId xmlns:a16="http://schemas.microsoft.com/office/drawing/2014/main" id="{014D59A7-1808-194E-8A2D-860F7D768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17859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8" name="AutoShape 57">
            <a:extLst>
              <a:ext uri="{FF2B5EF4-FFF2-40B4-BE49-F238E27FC236}">
                <a16:creationId xmlns:a16="http://schemas.microsoft.com/office/drawing/2014/main" id="{11C5364D-A5C3-DBE8-AA7D-B0CAF66A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253523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59" name="AutoShape 58">
            <a:extLst>
              <a:ext uri="{FF2B5EF4-FFF2-40B4-BE49-F238E27FC236}">
                <a16:creationId xmlns:a16="http://schemas.microsoft.com/office/drawing/2014/main" id="{DDF2FEB8-B523-1B35-30AA-1C82943F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20605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0" name="AutoShape 59">
            <a:extLst>
              <a:ext uri="{FF2B5EF4-FFF2-40B4-BE49-F238E27FC236}">
                <a16:creationId xmlns:a16="http://schemas.microsoft.com/office/drawing/2014/main" id="{BBD48E74-467B-B35A-403E-B1B82D66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2730500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1" name="AutoShape 60">
            <a:extLst>
              <a:ext uri="{FF2B5EF4-FFF2-40B4-BE49-F238E27FC236}">
                <a16:creationId xmlns:a16="http://schemas.microsoft.com/office/drawing/2014/main" id="{98C81B2A-80DE-1A4C-EFEB-50E25141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22558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2" name="AutoShape 61">
            <a:extLst>
              <a:ext uri="{FF2B5EF4-FFF2-40B4-BE49-F238E27FC236}">
                <a16:creationId xmlns:a16="http://schemas.microsoft.com/office/drawing/2014/main" id="{8475403E-2936-33F4-8160-95872AE2E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2273300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3" name="AutoShape 62">
            <a:extLst>
              <a:ext uri="{FF2B5EF4-FFF2-40B4-BE49-F238E27FC236}">
                <a16:creationId xmlns:a16="http://schemas.microsoft.com/office/drawing/2014/main" id="{44ABA3D0-9128-2001-3E1F-737A6FD70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245903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4" name="AutoShape 63">
            <a:extLst>
              <a:ext uri="{FF2B5EF4-FFF2-40B4-BE49-F238E27FC236}">
                <a16:creationId xmlns:a16="http://schemas.microsoft.com/office/drawing/2014/main" id="{C861ADF0-1755-B959-8F58-25A741D0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2317750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5" name="AutoShape 64">
            <a:extLst>
              <a:ext uri="{FF2B5EF4-FFF2-40B4-BE49-F238E27FC236}">
                <a16:creationId xmlns:a16="http://schemas.microsoft.com/office/drawing/2014/main" id="{9BDACC54-685B-C678-1577-988E5B0E8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250348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6" name="AutoShape 65">
            <a:extLst>
              <a:ext uri="{FF2B5EF4-FFF2-40B4-BE49-F238E27FC236}">
                <a16:creationId xmlns:a16="http://schemas.microsoft.com/office/drawing/2014/main" id="{07E3E42D-5FFC-4001-9B0B-3E21C6D5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2317750"/>
            <a:ext cx="668338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7" name="AutoShape 66">
            <a:extLst>
              <a:ext uri="{FF2B5EF4-FFF2-40B4-BE49-F238E27FC236}">
                <a16:creationId xmlns:a16="http://schemas.microsoft.com/office/drawing/2014/main" id="{4350DF2A-AC71-F971-D5F4-54E419718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2503488"/>
            <a:ext cx="668338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8" name="AutoShape 67">
            <a:extLst>
              <a:ext uri="{FF2B5EF4-FFF2-40B4-BE49-F238E27FC236}">
                <a16:creationId xmlns:a16="http://schemas.microsoft.com/office/drawing/2014/main" id="{10B58276-A6B8-80B2-37E2-B81CAAB1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988" y="2317750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69" name="AutoShape 68">
            <a:extLst>
              <a:ext uri="{FF2B5EF4-FFF2-40B4-BE49-F238E27FC236}">
                <a16:creationId xmlns:a16="http://schemas.microsoft.com/office/drawing/2014/main" id="{67FFB96C-8F63-39EE-989C-B4F45F826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2503488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0" name="AutoShape 69">
            <a:extLst>
              <a:ext uri="{FF2B5EF4-FFF2-40B4-BE49-F238E27FC236}">
                <a16:creationId xmlns:a16="http://schemas.microsoft.com/office/drawing/2014/main" id="{00A79B26-012B-1095-20C7-B1DC9239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6450" y="179863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1" name="AutoShape 70">
            <a:extLst>
              <a:ext uri="{FF2B5EF4-FFF2-40B4-BE49-F238E27FC236}">
                <a16:creationId xmlns:a16="http://schemas.microsoft.com/office/drawing/2014/main" id="{4FDD3704-39BF-57E3-2E4E-9A6F2FE2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198437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2" name="AutoShape 71">
            <a:extLst>
              <a:ext uri="{FF2B5EF4-FFF2-40B4-BE49-F238E27FC236}">
                <a16:creationId xmlns:a16="http://schemas.microsoft.com/office/drawing/2014/main" id="{F56F2610-079E-AD89-367D-1CBFF80EF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184308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3" name="AutoShape 72">
            <a:extLst>
              <a:ext uri="{FF2B5EF4-FFF2-40B4-BE49-F238E27FC236}">
                <a16:creationId xmlns:a16="http://schemas.microsoft.com/office/drawing/2014/main" id="{5F876950-3EB4-5E48-A504-543B0DB55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0" y="202882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4" name="AutoShape 73">
            <a:extLst>
              <a:ext uri="{FF2B5EF4-FFF2-40B4-BE49-F238E27FC236}">
                <a16:creationId xmlns:a16="http://schemas.microsoft.com/office/drawing/2014/main" id="{476B0972-E0DA-B6A0-A456-C54E5631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1843088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5" name="AutoShape 74">
            <a:extLst>
              <a:ext uri="{FF2B5EF4-FFF2-40B4-BE49-F238E27FC236}">
                <a16:creationId xmlns:a16="http://schemas.microsoft.com/office/drawing/2014/main" id="{3D612A0E-705D-611C-E908-786B0D90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2028825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6" name="AutoShape 75">
            <a:extLst>
              <a:ext uri="{FF2B5EF4-FFF2-40B4-BE49-F238E27FC236}">
                <a16:creationId xmlns:a16="http://schemas.microsoft.com/office/drawing/2014/main" id="{9D851ADD-043D-1FB7-A777-579331A35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988" y="184308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7" name="AutoShape 76">
            <a:extLst>
              <a:ext uri="{FF2B5EF4-FFF2-40B4-BE49-F238E27FC236}">
                <a16:creationId xmlns:a16="http://schemas.microsoft.com/office/drawing/2014/main" id="{E651B7CE-BA4D-55A1-CDE5-55F77F881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202882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8" name="AutoShape 77">
            <a:extLst>
              <a:ext uri="{FF2B5EF4-FFF2-40B4-BE49-F238E27FC236}">
                <a16:creationId xmlns:a16="http://schemas.microsoft.com/office/drawing/2014/main" id="{3B20CC4C-4D52-DB44-2BD6-FA8B55AF5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63" y="1512888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79" name="AutoShape 78">
            <a:extLst>
              <a:ext uri="{FF2B5EF4-FFF2-40B4-BE49-F238E27FC236}">
                <a16:creationId xmlns:a16="http://schemas.microsoft.com/office/drawing/2014/main" id="{BFFF6DB9-08CF-D964-3B25-585A80A2A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950" y="1371600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0" name="AutoShape 79">
            <a:extLst>
              <a:ext uri="{FF2B5EF4-FFF2-40B4-BE49-F238E27FC236}">
                <a16:creationId xmlns:a16="http://schemas.microsoft.com/office/drawing/2014/main" id="{1AB17AEC-00E0-48B2-27A7-D3C4AFCFD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275" y="1562100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1" name="AutoShape 80">
            <a:extLst>
              <a:ext uri="{FF2B5EF4-FFF2-40B4-BE49-F238E27FC236}">
                <a16:creationId xmlns:a16="http://schemas.microsoft.com/office/drawing/2014/main" id="{06514192-2081-2DA8-25A6-27232D2E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1373188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2" name="AutoShape 81">
            <a:extLst>
              <a:ext uri="{FF2B5EF4-FFF2-40B4-BE49-F238E27FC236}">
                <a16:creationId xmlns:a16="http://schemas.microsoft.com/office/drawing/2014/main" id="{FCDDE5CC-6E2E-8CD8-7024-7ED2F9A9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1558925"/>
            <a:ext cx="668338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3" name="AutoShape 82">
            <a:extLst>
              <a:ext uri="{FF2B5EF4-FFF2-40B4-BE49-F238E27FC236}">
                <a16:creationId xmlns:a16="http://schemas.microsoft.com/office/drawing/2014/main" id="{49A7CEF5-25AE-E11A-F3B7-C73B7051A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2517775"/>
            <a:ext cx="669925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4" name="AutoShape 83">
            <a:extLst>
              <a:ext uri="{FF2B5EF4-FFF2-40B4-BE49-F238E27FC236}">
                <a16:creationId xmlns:a16="http://schemas.microsoft.com/office/drawing/2014/main" id="{298A29E2-3AC7-D7AC-5EA2-BEF4648F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2703513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5" name="AutoShape 84">
            <a:extLst>
              <a:ext uri="{FF2B5EF4-FFF2-40B4-BE49-F238E27FC236}">
                <a16:creationId xmlns:a16="http://schemas.microsoft.com/office/drawing/2014/main" id="{C23B6292-3E63-359F-4EA6-3020A956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2517775"/>
            <a:ext cx="668337" cy="668338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6" name="AutoShape 85">
            <a:extLst>
              <a:ext uri="{FF2B5EF4-FFF2-40B4-BE49-F238E27FC236}">
                <a16:creationId xmlns:a16="http://schemas.microsoft.com/office/drawing/2014/main" id="{DAE88D44-5318-E83D-176B-705677FAB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2703513"/>
            <a:ext cx="668337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7" name="AutoShape 86">
            <a:extLst>
              <a:ext uri="{FF2B5EF4-FFF2-40B4-BE49-F238E27FC236}">
                <a16:creationId xmlns:a16="http://schemas.microsoft.com/office/drawing/2014/main" id="{A02F8A92-857F-CCDD-4532-7AF665EFB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2703513"/>
            <a:ext cx="669925" cy="668337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8" name="AutoShape 87">
            <a:extLst>
              <a:ext uri="{FF2B5EF4-FFF2-40B4-BE49-F238E27FC236}">
                <a16:creationId xmlns:a16="http://schemas.microsoft.com/office/drawing/2014/main" id="{F68A4B73-55AA-E42C-A0DC-113D64231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2043113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89" name="AutoShape 88">
            <a:extLst>
              <a:ext uri="{FF2B5EF4-FFF2-40B4-BE49-F238E27FC236}">
                <a16:creationId xmlns:a16="http://schemas.microsoft.com/office/drawing/2014/main" id="{509482A2-05B3-DA31-658A-10514DFF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2228850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90" name="AutoShape 89">
            <a:extLst>
              <a:ext uri="{FF2B5EF4-FFF2-40B4-BE49-F238E27FC236}">
                <a16:creationId xmlns:a16="http://schemas.microsoft.com/office/drawing/2014/main" id="{CF1418E6-18C1-7C2D-7972-0A32FED5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2228850"/>
            <a:ext cx="668337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91" name="AutoShape 90">
            <a:extLst>
              <a:ext uri="{FF2B5EF4-FFF2-40B4-BE49-F238E27FC236}">
                <a16:creationId xmlns:a16="http://schemas.microsoft.com/office/drawing/2014/main" id="{CB50F18F-64F7-ED97-8B75-BF82A7B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0" y="2228850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92" name="AutoShape 91">
            <a:extLst>
              <a:ext uri="{FF2B5EF4-FFF2-40B4-BE49-F238E27FC236}">
                <a16:creationId xmlns:a16="http://schemas.microsoft.com/office/drawing/2014/main" id="{7445B75E-BC35-1A85-4096-4F76F75DF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1762125"/>
            <a:ext cx="669925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93" name="AutoShape 92">
            <a:extLst>
              <a:ext uri="{FF2B5EF4-FFF2-40B4-BE49-F238E27FC236}">
                <a16:creationId xmlns:a16="http://schemas.microsoft.com/office/drawing/2014/main" id="{AF401732-F7D1-C001-31B4-CF569537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1758950"/>
            <a:ext cx="668337" cy="669925"/>
          </a:xfrm>
          <a:prstGeom prst="cube">
            <a:avLst>
              <a:gd name="adj" fmla="val 29167"/>
            </a:avLst>
          </a:prstGeom>
          <a:solidFill>
            <a:schemeClr val="accent2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800">
              <a:latin typeface="Arial" panose="020B0604020202020204" pitchFamily="34" charset="0"/>
            </a:endParaRPr>
          </a:p>
        </p:txBody>
      </p:sp>
      <p:sp>
        <p:nvSpPr>
          <p:cNvPr id="94" name="Text Box 93">
            <a:extLst>
              <a:ext uri="{FF2B5EF4-FFF2-40B4-BE49-F238E27FC236}">
                <a16:creationId xmlns:a16="http://schemas.microsoft.com/office/drawing/2014/main" id="{C436A663-37E4-FC4B-AA0F-F3ECF7DBF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675" y="3192463"/>
            <a:ext cx="5854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99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5" name="Text Box 15">
            <a:extLst>
              <a:ext uri="{FF2B5EF4-FFF2-40B4-BE49-F238E27FC236}">
                <a16:creationId xmlns:a16="http://schemas.microsoft.com/office/drawing/2014/main" id="{B6860DC0-59C4-2BAB-E8A4-F94B5602E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208" y="634048"/>
            <a:ext cx="54714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Trong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hai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dưới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đây</a:t>
            </a:r>
            <a:r>
              <a:rPr lang="en-US" altLang="en-US" sz="4000" b="1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:</a:t>
            </a:r>
          </a:p>
        </p:txBody>
      </p:sp>
      <p:sp>
        <p:nvSpPr>
          <p:cNvPr id="96" name="Text Box 5">
            <a:extLst>
              <a:ext uri="{FF2B5EF4-FFF2-40B4-BE49-F238E27FC236}">
                <a16:creationId xmlns:a16="http://schemas.microsoft.com/office/drawing/2014/main" id="{FAF5D98C-1B29-A6FB-BAF9-EE322411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3" y="3958273"/>
            <a:ext cx="118697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-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có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34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lập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phương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nhỏ.</a:t>
            </a:r>
          </a:p>
        </p:txBody>
      </p:sp>
      <p:sp>
        <p:nvSpPr>
          <p:cNvPr id="97" name="Text Box 6">
            <a:extLst>
              <a:ext uri="{FF2B5EF4-FFF2-40B4-BE49-F238E27FC236}">
                <a16:creationId xmlns:a16="http://schemas.microsoft.com/office/drawing/2014/main" id="{0B4DD4BA-461E-F1C9-6E07-F3700253D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43" y="4822825"/>
            <a:ext cx="1174273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-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có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24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hình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lập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sz="4800" b="1" dirty="0" err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phương</a:t>
            </a:r>
            <a:r>
              <a:rPr lang="en-US" altLang="en-US" sz="4800" b="1" dirty="0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nhỏ.</a:t>
            </a:r>
          </a:p>
        </p:txBody>
      </p:sp>
      <p:sp>
        <p:nvSpPr>
          <p:cNvPr id="98" name="Text Box 7">
            <a:extLst>
              <a:ext uri="{FF2B5EF4-FFF2-40B4-BE49-F238E27FC236}">
                <a16:creationId xmlns:a16="http://schemas.microsoft.com/office/drawing/2014/main" id="{FB22C678-339D-6958-99A1-DFB1B135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8" y="5655628"/>
            <a:ext cx="11666537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- Thể tích hình </a:t>
            </a:r>
            <a:r>
              <a:rPr lang="en-US" altLang="en-US" sz="4800" b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en-US" sz="4800" b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 l</a:t>
            </a:r>
            <a:r>
              <a:rPr lang="vi-VN" altLang="en-US" sz="4800" b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ớn hơn thể tích hình </a:t>
            </a:r>
            <a:r>
              <a:rPr lang="en-US" altLang="en-US" sz="4800" b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altLang="en-US" sz="4800" b="1">
                <a:solidFill>
                  <a:srgbClr val="54823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130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6" grpId="0" animBg="1"/>
      <p:bldP spid="96" grpId="1" animBg="1"/>
      <p:bldP spid="97" grpId="0" animBg="1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481" y="-61223"/>
            <a:ext cx="10448693" cy="729818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35313" y="4685742"/>
            <a:ext cx="12192000" cy="2256061"/>
            <a:chOff x="0" y="4332156"/>
            <a:chExt cx="12292858" cy="255422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5"/>
            <a:ext cx="3042933" cy="28887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2"/>
          <a:stretch/>
        </p:blipFill>
        <p:spPr>
          <a:xfrm>
            <a:off x="9362840" y="0"/>
            <a:ext cx="2829160" cy="214145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724">
            <a:off x="-413659" y="2993309"/>
            <a:ext cx="3917722" cy="3917722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70" y="3077615"/>
            <a:ext cx="3984460" cy="3984460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14B521-4085-354B-9607-7944763BA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446755-D97B-C4C9-313A-F68D0D674F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56" y="1332936"/>
            <a:ext cx="2938527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87BAA-EC9B-8ED4-92C4-D1423139A6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2896" y="2485027"/>
            <a:ext cx="71878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4935055" y="1654710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02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4DAAC-F854-CB45-B7CB-70413BE95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95" y="3185627"/>
            <a:ext cx="11924810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16A5A54-36F5-EFFA-2001-BC8607EB7028}"/>
              </a:ext>
            </a:extLst>
          </p:cNvPr>
          <p:cNvSpPr/>
          <p:nvPr/>
        </p:nvSpPr>
        <p:spPr>
          <a:xfrm>
            <a:off x="1452880" y="1544320"/>
            <a:ext cx="9501702" cy="4491771"/>
          </a:xfrm>
          <a:custGeom>
            <a:avLst/>
            <a:gdLst/>
            <a:ahLst/>
            <a:cxnLst/>
            <a:rect l="l" t="t" r="r" b="b"/>
            <a:pathLst>
              <a:path w="18288000" h="9006840">
                <a:moveTo>
                  <a:pt x="0" y="0"/>
                </a:moveTo>
                <a:lnTo>
                  <a:pt x="18288000" y="0"/>
                </a:lnTo>
                <a:lnTo>
                  <a:pt x="18288000" y="9006840"/>
                </a:lnTo>
                <a:lnTo>
                  <a:pt x="0" y="9006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A18E824-AF2C-26C4-5E3B-BDA5F2D4DB4C}"/>
              </a:ext>
            </a:extLst>
          </p:cNvPr>
          <p:cNvSpPr/>
          <p:nvPr/>
        </p:nvSpPr>
        <p:spPr>
          <a:xfrm>
            <a:off x="2235200" y="2580640"/>
            <a:ext cx="2357120" cy="1239520"/>
          </a:xfrm>
          <a:prstGeom prst="wedgeRoundRectCallout">
            <a:avLst>
              <a:gd name="adj1" fmla="val 39079"/>
              <a:gd name="adj2" fmla="val 68238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D60644F-9059-F2DB-59EF-C842A1D7C613}"/>
              </a:ext>
            </a:extLst>
          </p:cNvPr>
          <p:cNvSpPr/>
          <p:nvPr/>
        </p:nvSpPr>
        <p:spPr>
          <a:xfrm>
            <a:off x="4724400" y="2926080"/>
            <a:ext cx="1706880" cy="640080"/>
          </a:xfrm>
          <a:prstGeom prst="wedgeRoundRectCallout">
            <a:avLst>
              <a:gd name="adj1" fmla="val -817"/>
              <a:gd name="adj2" fmla="val 76175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8E2FDA8-0E9B-5139-BAE5-73E144DE0A71}"/>
              </a:ext>
            </a:extLst>
          </p:cNvPr>
          <p:cNvSpPr/>
          <p:nvPr/>
        </p:nvSpPr>
        <p:spPr>
          <a:xfrm>
            <a:off x="6827520" y="1574800"/>
            <a:ext cx="3698240" cy="1391920"/>
          </a:xfrm>
          <a:prstGeom prst="wedgeRoundRectCallout">
            <a:avLst>
              <a:gd name="adj1" fmla="val -32288"/>
              <a:gd name="adj2" fmla="val 74715"/>
              <a:gd name="adj3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53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2E628-5B4E-F3E3-AFDF-1BB4D981924D}"/>
              </a:ext>
            </a:extLst>
          </p:cNvPr>
          <p:cNvSpPr txBox="1"/>
          <p:nvPr/>
        </p:nvSpPr>
        <p:spPr>
          <a:xfrm>
            <a:off x="1422400" y="670560"/>
            <a:ext cx="955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40FE8-481F-37FA-5C27-92A1A600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17" y="2225040"/>
            <a:ext cx="2935097" cy="3380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7D1720-61C8-30EC-5AA9-CA0C03303F5C}"/>
                  </a:ext>
                </a:extLst>
              </p:cNvPr>
              <p:cNvSpPr txBox="1"/>
              <p:nvPr/>
            </p:nvSpPr>
            <p:spPr>
              <a:xfrm>
                <a:off x="4216400" y="1737360"/>
                <a:ext cx="6918960" cy="434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Xăng-ti-mét khối là thể tích của hình lập phương có cạnh 1 cm.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Xăng-ti-mét khối viết tắt là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Đề-xi-mét khối là thể tích của hình lập phương có cạnh 1 dm.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Đề-xi-mét khối viết tắt là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Hình lập phương cạnh 1 dm gồm 1 000 hình lập phương cạnh 1 cm.</a:t>
                </a:r>
                <a:endParaRPr lang="en-US" sz="2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1 000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algn="ctr"/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1 000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dm</a:t>
                </a:r>
                <a:r>
                  <a:rPr lang="en-US" sz="2400" b="0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  <a:p>
                <a:pPr algn="ctr"/>
                <a:endParaRPr lang="vi-VN" sz="24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7D1720-61C8-30EC-5AA9-CA0C03303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1737360"/>
                <a:ext cx="6918960" cy="4340675"/>
              </a:xfrm>
              <a:prstGeom prst="rect">
                <a:avLst/>
              </a:prstGeom>
              <a:blipFill>
                <a:blip r:embed="rId3"/>
                <a:stretch>
                  <a:fillRect l="-1410" t="-1124" r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1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03"/>
          <a:stretch/>
        </p:blipFill>
        <p:spPr>
          <a:xfrm>
            <a:off x="564778" y="753036"/>
            <a:ext cx="1569632" cy="1250408"/>
          </a:xfrm>
          <a:prstGeom prst="rect">
            <a:avLst/>
          </a:prstGeom>
        </p:spPr>
      </p:pic>
      <p:pic>
        <p:nvPicPr>
          <p:cNvPr id="3" name="图片 49" descr="夜晚亮着灯&#10;&#10;中度可信度描述已自动生成">
            <a:extLst>
              <a:ext uri="{FF2B5EF4-FFF2-40B4-BE49-F238E27FC236}">
                <a16:creationId xmlns:a16="http://schemas.microsoft.com/office/drawing/2014/main" id="{3DDBF170-65C1-F447-9519-603C19614D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 r="88333" b="62591"/>
          <a:stretch/>
        </p:blipFill>
        <p:spPr>
          <a:xfrm>
            <a:off x="2548273" y="-356926"/>
            <a:ext cx="1422400" cy="1857829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4" name="图片 52" descr="夜晚亮着灯&#10;&#10;中度可信度描述已自动生成">
            <a:extLst>
              <a:ext uri="{FF2B5EF4-FFF2-40B4-BE49-F238E27FC236}">
                <a16:creationId xmlns:a16="http://schemas.microsoft.com/office/drawing/2014/main" id="{9F418C6E-7E47-2D41-B853-44F8782C7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9" t="10210" r="60595" b="69816"/>
          <a:stretch/>
        </p:blipFill>
        <p:spPr>
          <a:xfrm>
            <a:off x="6815377" y="-49359"/>
            <a:ext cx="1422400" cy="1364343"/>
          </a:xfrm>
          <a:custGeom>
            <a:avLst/>
            <a:gdLst>
              <a:gd name="connsiteX0" fmla="*/ 0 w 12192000"/>
              <a:gd name="connsiteY0" fmla="*/ 0 h 6133011"/>
              <a:gd name="connsiteX1" fmla="*/ 12192000 w 12192000"/>
              <a:gd name="connsiteY1" fmla="*/ 0 h 6133011"/>
              <a:gd name="connsiteX2" fmla="*/ 12192000 w 12192000"/>
              <a:gd name="connsiteY2" fmla="*/ 6133011 h 6133011"/>
              <a:gd name="connsiteX3" fmla="*/ 0 w 12192000"/>
              <a:gd name="connsiteY3" fmla="*/ 6133011 h 613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133011">
                <a:moveTo>
                  <a:pt x="0" y="0"/>
                </a:moveTo>
                <a:lnTo>
                  <a:pt x="12192000" y="0"/>
                </a:lnTo>
                <a:lnTo>
                  <a:pt x="12192000" y="6133011"/>
                </a:lnTo>
                <a:lnTo>
                  <a:pt x="0" y="6133011"/>
                </a:lnTo>
                <a:close/>
              </a:path>
            </a:pathLst>
          </a:cu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9F013663-CCEE-8243-ACBC-62FFC2309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56" y="1654710"/>
            <a:ext cx="5049297" cy="5049297"/>
          </a:xfrm>
          <a:prstGeom prst="rect">
            <a:avLst/>
          </a:prstGeom>
        </p:spPr>
      </p:pic>
      <p:grpSp>
        <p:nvGrpSpPr>
          <p:cNvPr id="10" name="组合 16">
            <a:extLst>
              <a:ext uri="{FF2B5EF4-FFF2-40B4-BE49-F238E27FC236}">
                <a16:creationId xmlns:a16="http://schemas.microsoft.com/office/drawing/2014/main" id="{9B78095A-2496-D842-B1CC-FD34E3FD51AA}"/>
              </a:ext>
            </a:extLst>
          </p:cNvPr>
          <p:cNvGrpSpPr/>
          <p:nvPr/>
        </p:nvGrpSpPr>
        <p:grpSpPr>
          <a:xfrm>
            <a:off x="5409267" y="1484044"/>
            <a:ext cx="1471052" cy="1471052"/>
            <a:chOff x="1902445" y="3202395"/>
            <a:chExt cx="849086" cy="849086"/>
          </a:xfrm>
        </p:grpSpPr>
        <p:sp>
          <p:nvSpPr>
            <p:cNvPr id="11" name="矩形: 圆角 17">
              <a:extLst>
                <a:ext uri="{FF2B5EF4-FFF2-40B4-BE49-F238E27FC236}">
                  <a16:creationId xmlns:a16="http://schemas.microsoft.com/office/drawing/2014/main" id="{70E765DA-733E-0741-BC0A-6EF58DAE526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2" name="矩形: 圆角 18">
              <a:extLst>
                <a:ext uri="{FF2B5EF4-FFF2-40B4-BE49-F238E27FC236}">
                  <a16:creationId xmlns:a16="http://schemas.microsoft.com/office/drawing/2014/main" id="{F9C1E91B-CC56-D844-A10D-B47F245EB029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4 h 777788"/>
                <a:gd name="connsiteX1" fmla="*/ 129634 w 777788"/>
                <a:gd name="connsiteY1" fmla="*/ 0 h 777788"/>
                <a:gd name="connsiteX2" fmla="*/ 648154 w 777788"/>
                <a:gd name="connsiteY2" fmla="*/ 0 h 777788"/>
                <a:gd name="connsiteX3" fmla="*/ 777788 w 777788"/>
                <a:gd name="connsiteY3" fmla="*/ 129634 h 777788"/>
                <a:gd name="connsiteX4" fmla="*/ 777788 w 777788"/>
                <a:gd name="connsiteY4" fmla="*/ 648154 h 777788"/>
                <a:gd name="connsiteX5" fmla="*/ 648154 w 777788"/>
                <a:gd name="connsiteY5" fmla="*/ 777788 h 777788"/>
                <a:gd name="connsiteX6" fmla="*/ 129634 w 777788"/>
                <a:gd name="connsiteY6" fmla="*/ 777788 h 777788"/>
                <a:gd name="connsiteX7" fmla="*/ 0 w 777788"/>
                <a:gd name="connsiteY7" fmla="*/ 648154 h 777788"/>
                <a:gd name="connsiteX8" fmla="*/ 0 w 777788"/>
                <a:gd name="connsiteY8" fmla="*/ 129634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4"/>
                  </a:moveTo>
                  <a:cubicBezTo>
                    <a:pt x="-3216" y="66647"/>
                    <a:pt x="65294" y="-6253"/>
                    <a:pt x="129634" y="0"/>
                  </a:cubicBezTo>
                  <a:cubicBezTo>
                    <a:pt x="366110" y="-26460"/>
                    <a:pt x="391478" y="39116"/>
                    <a:pt x="648154" y="0"/>
                  </a:cubicBezTo>
                  <a:cubicBezTo>
                    <a:pt x="728774" y="-8518"/>
                    <a:pt x="774597" y="69840"/>
                    <a:pt x="777788" y="129634"/>
                  </a:cubicBezTo>
                  <a:cubicBezTo>
                    <a:pt x="823105" y="210359"/>
                    <a:pt x="732089" y="558583"/>
                    <a:pt x="777788" y="648154"/>
                  </a:cubicBezTo>
                  <a:cubicBezTo>
                    <a:pt x="775195" y="710731"/>
                    <a:pt x="715860" y="782643"/>
                    <a:pt x="648154" y="777788"/>
                  </a:cubicBezTo>
                  <a:cubicBezTo>
                    <a:pt x="556001" y="791896"/>
                    <a:pt x="209837" y="788219"/>
                    <a:pt x="129634" y="777788"/>
                  </a:cubicBezTo>
                  <a:cubicBezTo>
                    <a:pt x="53677" y="774784"/>
                    <a:pt x="2021" y="719349"/>
                    <a:pt x="0" y="648154"/>
                  </a:cubicBezTo>
                  <a:cubicBezTo>
                    <a:pt x="23865" y="513907"/>
                    <a:pt x="-9145" y="230762"/>
                    <a:pt x="0" y="129634"/>
                  </a:cubicBezTo>
                  <a:close/>
                </a:path>
                <a:path w="777788" h="777788" stroke="0" extrusionOk="0">
                  <a:moveTo>
                    <a:pt x="0" y="129634"/>
                  </a:moveTo>
                  <a:cubicBezTo>
                    <a:pt x="68" y="56481"/>
                    <a:pt x="70401" y="4506"/>
                    <a:pt x="129634" y="0"/>
                  </a:cubicBezTo>
                  <a:cubicBezTo>
                    <a:pt x="372306" y="16500"/>
                    <a:pt x="571961" y="17257"/>
                    <a:pt x="648154" y="0"/>
                  </a:cubicBezTo>
                  <a:cubicBezTo>
                    <a:pt x="725798" y="4804"/>
                    <a:pt x="765557" y="55845"/>
                    <a:pt x="777788" y="129634"/>
                  </a:cubicBezTo>
                  <a:cubicBezTo>
                    <a:pt x="820733" y="201574"/>
                    <a:pt x="761541" y="556094"/>
                    <a:pt x="777788" y="648154"/>
                  </a:cubicBezTo>
                  <a:cubicBezTo>
                    <a:pt x="782161" y="722175"/>
                    <a:pt x="709448" y="785127"/>
                    <a:pt x="648154" y="777788"/>
                  </a:cubicBezTo>
                  <a:cubicBezTo>
                    <a:pt x="414409" y="750281"/>
                    <a:pt x="259487" y="774577"/>
                    <a:pt x="129634" y="777788"/>
                  </a:cubicBezTo>
                  <a:cubicBezTo>
                    <a:pt x="53325" y="765597"/>
                    <a:pt x="-10787" y="721758"/>
                    <a:pt x="0" y="648154"/>
                  </a:cubicBezTo>
                  <a:cubicBezTo>
                    <a:pt x="-12253" y="586648"/>
                    <a:pt x="30201" y="221497"/>
                    <a:pt x="0" y="129634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03</a:t>
              </a:r>
              <a:endPara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pic>
        <p:nvPicPr>
          <p:cNvPr id="5" name="Picture 4" descr="A yellow and blue letters&#10;&#10;Description automatically generated">
            <a:extLst>
              <a:ext uri="{FF2B5EF4-FFF2-40B4-BE49-F238E27FC236}">
                <a16:creationId xmlns:a16="http://schemas.microsoft.com/office/drawing/2014/main" id="{EF645768-4F60-FE44-C543-C7FAE72BF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40" y="2818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6">
            <a:extLst>
              <a:ext uri="{FF2B5EF4-FFF2-40B4-BE49-F238E27FC236}">
                <a16:creationId xmlns:a16="http://schemas.microsoft.com/office/drawing/2014/main" id="{8ABDB625-71D4-994C-875A-22419C03573E}"/>
              </a:ext>
            </a:extLst>
          </p:cNvPr>
          <p:cNvGrpSpPr/>
          <p:nvPr/>
        </p:nvGrpSpPr>
        <p:grpSpPr>
          <a:xfrm>
            <a:off x="1111587" y="143668"/>
            <a:ext cx="869613" cy="890794"/>
            <a:chOff x="1902445" y="3202395"/>
            <a:chExt cx="849086" cy="849086"/>
          </a:xfrm>
        </p:grpSpPr>
        <p:sp>
          <p:nvSpPr>
            <p:cNvPr id="16" name="矩形: 圆角 17">
              <a:extLst>
                <a:ext uri="{FF2B5EF4-FFF2-40B4-BE49-F238E27FC236}">
                  <a16:creationId xmlns:a16="http://schemas.microsoft.com/office/drawing/2014/main" id="{E2DD98A7-7D9A-7445-9EC7-692084062E37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/>
              </a:endParaRPr>
            </a:p>
          </p:txBody>
        </p:sp>
        <p:sp>
          <p:nvSpPr>
            <p:cNvPr id="17" name="矩形: 圆角 18">
              <a:extLst>
                <a:ext uri="{FF2B5EF4-FFF2-40B4-BE49-F238E27FC236}">
                  <a16:creationId xmlns:a16="http://schemas.microsoft.com/office/drawing/2014/main" id="{83F9EE64-2BD4-2F45-B3D4-3D4E46F7D218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2664F8F-C150-F442-BAC7-664D608D1610}"/>
              </a:ext>
            </a:extLst>
          </p:cNvPr>
          <p:cNvSpPr/>
          <p:nvPr/>
        </p:nvSpPr>
        <p:spPr>
          <a:xfrm>
            <a:off x="2052320" y="235108"/>
            <a:ext cx="6593840" cy="69961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970608-9233-B18E-A601-1187CFB8C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22049"/>
              </p:ext>
            </p:extLst>
          </p:nvPr>
        </p:nvGraphicFramePr>
        <p:xfrm>
          <a:off x="1117600" y="1727200"/>
          <a:ext cx="10312400" cy="3188495"/>
        </p:xfrm>
        <a:graphic>
          <a:graphicData uri="http://schemas.openxmlformats.org/drawingml/2006/table">
            <a:tbl>
              <a:tblPr/>
              <a:tblGrid>
                <a:gridCol w="6461760">
                  <a:extLst>
                    <a:ext uri="{9D8B030D-6E8A-4147-A177-3AD203B41FA5}">
                      <a16:colId xmlns:a16="http://schemas.microsoft.com/office/drawing/2014/main" val="607796298"/>
                    </a:ext>
                  </a:extLst>
                </a:gridCol>
                <a:gridCol w="3850640">
                  <a:extLst>
                    <a:ext uri="{9D8B030D-6E8A-4147-A177-3AD203B41FA5}">
                      <a16:colId xmlns:a16="http://schemas.microsoft.com/office/drawing/2014/main" val="1312047608"/>
                    </a:ext>
                  </a:extLst>
                </a:gridCol>
              </a:tblGrid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27705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bảy xăng-ti-mét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 cm</a:t>
                      </a:r>
                      <a:r>
                        <a:rPr lang="en-US" sz="2800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93390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Hai trăm ba mươi tư đề-xi-mét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27930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1 000 dm</a:t>
                      </a:r>
                      <a:r>
                        <a:rPr lang="en-US" sz="2800" baseline="30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18879"/>
                  </a:ext>
                </a:extLst>
              </a:tr>
              <a:tr h="63769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phẩy tám xăng-ti-mét khối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2734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416786-CE96-C91E-7138-738BC458DD61}"/>
              </a:ext>
            </a:extLst>
          </p:cNvPr>
          <p:cNvSpPr/>
          <p:nvPr/>
        </p:nvSpPr>
        <p:spPr>
          <a:xfrm>
            <a:off x="8483600" y="3088640"/>
            <a:ext cx="183896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234 d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B6C24-F1B8-C239-F1DD-3207681D3105}"/>
              </a:ext>
            </a:extLst>
          </p:cNvPr>
          <p:cNvSpPr/>
          <p:nvPr/>
        </p:nvSpPr>
        <p:spPr>
          <a:xfrm>
            <a:off x="1696720" y="3708400"/>
            <a:ext cx="558800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7816B-E019-A458-2E22-D39753152481}"/>
              </a:ext>
            </a:extLst>
          </p:cNvPr>
          <p:cNvSpPr/>
          <p:nvPr/>
        </p:nvSpPr>
        <p:spPr>
          <a:xfrm>
            <a:off x="8605520" y="4368800"/>
            <a:ext cx="1838960" cy="4673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 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396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6">
            <a:extLst>
              <a:ext uri="{FF2B5EF4-FFF2-40B4-BE49-F238E27FC236}">
                <a16:creationId xmlns:a16="http://schemas.microsoft.com/office/drawing/2014/main" id="{C717E681-E930-FD4E-B30C-B8FF080ED4FB}"/>
              </a:ext>
            </a:extLst>
          </p:cNvPr>
          <p:cNvGrpSpPr/>
          <p:nvPr/>
        </p:nvGrpSpPr>
        <p:grpSpPr>
          <a:xfrm>
            <a:off x="938867" y="235108"/>
            <a:ext cx="869613" cy="890794"/>
            <a:chOff x="1902445" y="3202395"/>
            <a:chExt cx="849086" cy="849086"/>
          </a:xfrm>
        </p:grpSpPr>
        <p:sp>
          <p:nvSpPr>
            <p:cNvPr id="12" name="矩形: 圆角 17">
              <a:extLst>
                <a:ext uri="{FF2B5EF4-FFF2-40B4-BE49-F238E27FC236}">
                  <a16:creationId xmlns:a16="http://schemas.microsoft.com/office/drawing/2014/main" id="{FA42F14C-7269-E742-B9CA-BD822C1D73C2}"/>
                </a:ext>
              </a:extLst>
            </p:cNvPr>
            <p:cNvSpPr/>
            <p:nvPr/>
          </p:nvSpPr>
          <p:spPr>
            <a:xfrm>
              <a:off x="1973743" y="3273693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B54D06"/>
            </a:solidFill>
            <a:ln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 Medium"/>
                <a:cs typeface="+mn-cs"/>
              </a:endParaRPr>
            </a:p>
          </p:txBody>
        </p:sp>
        <p:sp>
          <p:nvSpPr>
            <p:cNvPr id="13" name="矩形: 圆角 18">
              <a:extLst>
                <a:ext uri="{FF2B5EF4-FFF2-40B4-BE49-F238E27FC236}">
                  <a16:creationId xmlns:a16="http://schemas.microsoft.com/office/drawing/2014/main" id="{D35AE57A-8C90-BF4E-A5E0-F3929ACDC00E}"/>
                </a:ext>
              </a:extLst>
            </p:cNvPr>
            <p:cNvSpPr/>
            <p:nvPr/>
          </p:nvSpPr>
          <p:spPr>
            <a:xfrm>
              <a:off x="1902445" y="3202395"/>
              <a:ext cx="777788" cy="777788"/>
            </a:xfrm>
            <a:custGeom>
              <a:avLst/>
              <a:gdLst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  <a:gd name="connsiteX0" fmla="*/ 0 w 777788"/>
                <a:gd name="connsiteY0" fmla="*/ 129633 h 777788"/>
                <a:gd name="connsiteX1" fmla="*/ 129633 w 777788"/>
                <a:gd name="connsiteY1" fmla="*/ 0 h 777788"/>
                <a:gd name="connsiteX2" fmla="*/ 648153 w 777788"/>
                <a:gd name="connsiteY2" fmla="*/ 0 h 777788"/>
                <a:gd name="connsiteX3" fmla="*/ 777787 w 777788"/>
                <a:gd name="connsiteY3" fmla="*/ 129633 h 777788"/>
                <a:gd name="connsiteX4" fmla="*/ 777787 w 777788"/>
                <a:gd name="connsiteY4" fmla="*/ 648153 h 777788"/>
                <a:gd name="connsiteX5" fmla="*/ 648153 w 777788"/>
                <a:gd name="connsiteY5" fmla="*/ 777788 h 777788"/>
                <a:gd name="connsiteX6" fmla="*/ 129633 w 777788"/>
                <a:gd name="connsiteY6" fmla="*/ 777788 h 777788"/>
                <a:gd name="connsiteX7" fmla="*/ 0 w 777788"/>
                <a:gd name="connsiteY7" fmla="*/ 648153 h 777788"/>
                <a:gd name="connsiteX8" fmla="*/ 0 w 777788"/>
                <a:gd name="connsiteY8" fmla="*/ 129633 h 7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788" h="777788" fill="none" extrusionOk="0">
                  <a:moveTo>
                    <a:pt x="0" y="129633"/>
                  </a:moveTo>
                  <a:cubicBezTo>
                    <a:pt x="-9067" y="82163"/>
                    <a:pt x="78506" y="-17465"/>
                    <a:pt x="129633" y="0"/>
                  </a:cubicBezTo>
                  <a:cubicBezTo>
                    <a:pt x="368856" y="-34380"/>
                    <a:pt x="405882" y="22591"/>
                    <a:pt x="648153" y="0"/>
                  </a:cubicBezTo>
                  <a:cubicBezTo>
                    <a:pt x="734910" y="-14259"/>
                    <a:pt x="769465" y="88559"/>
                    <a:pt x="777787" y="129633"/>
                  </a:cubicBezTo>
                  <a:cubicBezTo>
                    <a:pt x="797659" y="200656"/>
                    <a:pt x="739855" y="538940"/>
                    <a:pt x="777787" y="648153"/>
                  </a:cubicBezTo>
                  <a:cubicBezTo>
                    <a:pt x="770096" y="693221"/>
                    <a:pt x="707062" y="793507"/>
                    <a:pt x="648153" y="777788"/>
                  </a:cubicBezTo>
                  <a:cubicBezTo>
                    <a:pt x="538749" y="789875"/>
                    <a:pt x="201006" y="805438"/>
                    <a:pt x="129633" y="777788"/>
                  </a:cubicBezTo>
                  <a:cubicBezTo>
                    <a:pt x="40584" y="765814"/>
                    <a:pt x="14483" y="716890"/>
                    <a:pt x="0" y="648153"/>
                  </a:cubicBezTo>
                  <a:cubicBezTo>
                    <a:pt x="4569" y="503689"/>
                    <a:pt x="-23758" y="210795"/>
                    <a:pt x="0" y="129633"/>
                  </a:cubicBezTo>
                  <a:close/>
                </a:path>
                <a:path w="777788" h="777788" stroke="0" extrusionOk="0">
                  <a:moveTo>
                    <a:pt x="0" y="129633"/>
                  </a:moveTo>
                  <a:cubicBezTo>
                    <a:pt x="-8042" y="63104"/>
                    <a:pt x="71975" y="7540"/>
                    <a:pt x="129633" y="0"/>
                  </a:cubicBezTo>
                  <a:cubicBezTo>
                    <a:pt x="359140" y="9148"/>
                    <a:pt x="568445" y="15275"/>
                    <a:pt x="648153" y="0"/>
                  </a:cubicBezTo>
                  <a:cubicBezTo>
                    <a:pt x="723025" y="453"/>
                    <a:pt x="749140" y="43659"/>
                    <a:pt x="777787" y="129633"/>
                  </a:cubicBezTo>
                  <a:cubicBezTo>
                    <a:pt x="819663" y="194929"/>
                    <a:pt x="751052" y="562758"/>
                    <a:pt x="777787" y="648153"/>
                  </a:cubicBezTo>
                  <a:cubicBezTo>
                    <a:pt x="781826" y="729931"/>
                    <a:pt x="711408" y="772225"/>
                    <a:pt x="648153" y="777788"/>
                  </a:cubicBezTo>
                  <a:cubicBezTo>
                    <a:pt x="403103" y="733858"/>
                    <a:pt x="230795" y="759048"/>
                    <a:pt x="129633" y="777788"/>
                  </a:cubicBezTo>
                  <a:cubicBezTo>
                    <a:pt x="57779" y="755407"/>
                    <a:pt x="-6639" y="725265"/>
                    <a:pt x="0" y="648153"/>
                  </a:cubicBezTo>
                  <a:cubicBezTo>
                    <a:pt x="-17996" y="605596"/>
                    <a:pt x="15635" y="2147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7931" y="49990"/>
                    <a:pt x="69482" y="644"/>
                    <a:pt x="129633" y="0"/>
                  </a:cubicBezTo>
                  <a:cubicBezTo>
                    <a:pt x="364598" y="-29314"/>
                    <a:pt x="376234" y="50091"/>
                    <a:pt x="648153" y="0"/>
                  </a:cubicBezTo>
                  <a:cubicBezTo>
                    <a:pt x="727882" y="-7692"/>
                    <a:pt x="767685" y="66626"/>
                    <a:pt x="777787" y="129633"/>
                  </a:cubicBezTo>
                  <a:cubicBezTo>
                    <a:pt x="846856" y="203766"/>
                    <a:pt x="697331" y="560396"/>
                    <a:pt x="777787" y="648153"/>
                  </a:cubicBezTo>
                  <a:cubicBezTo>
                    <a:pt x="788277" y="710064"/>
                    <a:pt x="709298" y="779907"/>
                    <a:pt x="648153" y="777788"/>
                  </a:cubicBezTo>
                  <a:cubicBezTo>
                    <a:pt x="547087" y="795556"/>
                    <a:pt x="209177" y="783519"/>
                    <a:pt x="129633" y="777788"/>
                  </a:cubicBezTo>
                  <a:cubicBezTo>
                    <a:pt x="51127" y="751106"/>
                    <a:pt x="-11351" y="708408"/>
                    <a:pt x="0" y="648153"/>
                  </a:cubicBezTo>
                  <a:cubicBezTo>
                    <a:pt x="11982" y="508187"/>
                    <a:pt x="8372" y="239435"/>
                    <a:pt x="0" y="129633"/>
                  </a:cubicBezTo>
                  <a:close/>
                </a:path>
                <a:path w="777788" h="777788" fill="none" stroke="0" extrusionOk="0">
                  <a:moveTo>
                    <a:pt x="0" y="129633"/>
                  </a:moveTo>
                  <a:cubicBezTo>
                    <a:pt x="-5223" y="67856"/>
                    <a:pt x="83989" y="-9872"/>
                    <a:pt x="129633" y="0"/>
                  </a:cubicBezTo>
                  <a:cubicBezTo>
                    <a:pt x="369215" y="-34255"/>
                    <a:pt x="393089" y="37314"/>
                    <a:pt x="648153" y="0"/>
                  </a:cubicBezTo>
                  <a:cubicBezTo>
                    <a:pt x="737347" y="-5599"/>
                    <a:pt x="763637" y="78927"/>
                    <a:pt x="777787" y="129633"/>
                  </a:cubicBezTo>
                  <a:cubicBezTo>
                    <a:pt x="810442" y="192198"/>
                    <a:pt x="722488" y="543293"/>
                    <a:pt x="777787" y="648153"/>
                  </a:cubicBezTo>
                  <a:cubicBezTo>
                    <a:pt x="778521" y="705056"/>
                    <a:pt x="701835" y="794647"/>
                    <a:pt x="648153" y="777788"/>
                  </a:cubicBezTo>
                  <a:cubicBezTo>
                    <a:pt x="545424" y="796599"/>
                    <a:pt x="200639" y="806457"/>
                    <a:pt x="129633" y="777788"/>
                  </a:cubicBezTo>
                  <a:cubicBezTo>
                    <a:pt x="48271" y="766445"/>
                    <a:pt x="-6994" y="721015"/>
                    <a:pt x="0" y="648153"/>
                  </a:cubicBezTo>
                  <a:cubicBezTo>
                    <a:pt x="3656" y="491419"/>
                    <a:pt x="-5458" y="225622"/>
                    <a:pt x="0" y="129633"/>
                  </a:cubicBezTo>
                  <a:close/>
                </a:path>
              </a:pathLst>
            </a:custGeom>
            <a:solidFill>
              <a:srgbClr val="FFF1DA"/>
            </a:solidFill>
            <a:ln w="3810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438064567">
                    <a:custGeom>
                      <a:avLst/>
                      <a:gdLst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  <a:gd name="connsiteX0" fmla="*/ 0 w 796591"/>
                        <a:gd name="connsiteY0" fmla="*/ 136001 h 815994"/>
                        <a:gd name="connsiteX1" fmla="*/ 132767 w 796591"/>
                        <a:gd name="connsiteY1" fmla="*/ 0 h 815994"/>
                        <a:gd name="connsiteX2" fmla="*/ 663823 w 796591"/>
                        <a:gd name="connsiteY2" fmla="*/ 0 h 815994"/>
                        <a:gd name="connsiteX3" fmla="*/ 796590 w 796591"/>
                        <a:gd name="connsiteY3" fmla="*/ 136001 h 815994"/>
                        <a:gd name="connsiteX4" fmla="*/ 796590 w 796591"/>
                        <a:gd name="connsiteY4" fmla="*/ 679992 h 815994"/>
                        <a:gd name="connsiteX5" fmla="*/ 663823 w 796591"/>
                        <a:gd name="connsiteY5" fmla="*/ 815994 h 815994"/>
                        <a:gd name="connsiteX6" fmla="*/ 132767 w 796591"/>
                        <a:gd name="connsiteY6" fmla="*/ 815994 h 815994"/>
                        <a:gd name="connsiteX7" fmla="*/ 0 w 796591"/>
                        <a:gd name="connsiteY7" fmla="*/ 679992 h 815994"/>
                        <a:gd name="connsiteX8" fmla="*/ 0 w 796591"/>
                        <a:gd name="connsiteY8" fmla="*/ 136001 h 8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6591" h="815994" fill="none" extrusionOk="0">
                          <a:moveTo>
                            <a:pt x="0" y="136001"/>
                          </a:moveTo>
                          <a:cubicBezTo>
                            <a:pt x="-5553" y="75965"/>
                            <a:pt x="75732" y="-14197"/>
                            <a:pt x="132767" y="0"/>
                          </a:cubicBezTo>
                          <a:cubicBezTo>
                            <a:pt x="376958" y="-33619"/>
                            <a:pt x="406957" y="34068"/>
                            <a:pt x="663823" y="0"/>
                          </a:cubicBezTo>
                          <a:cubicBezTo>
                            <a:pt x="748714" y="-11128"/>
                            <a:pt x="790335" y="84318"/>
                            <a:pt x="796590" y="136001"/>
                          </a:cubicBezTo>
                          <a:cubicBezTo>
                            <a:pt x="826362" y="214249"/>
                            <a:pt x="756493" y="568714"/>
                            <a:pt x="796590" y="679992"/>
                          </a:cubicBezTo>
                          <a:cubicBezTo>
                            <a:pt x="791223" y="736213"/>
                            <a:pt x="729094" y="826170"/>
                            <a:pt x="663823" y="815994"/>
                          </a:cubicBezTo>
                          <a:cubicBezTo>
                            <a:pt x="554982" y="829068"/>
                            <a:pt x="208354" y="839945"/>
                            <a:pt x="132767" y="815994"/>
                          </a:cubicBezTo>
                          <a:cubicBezTo>
                            <a:pt x="51956" y="810763"/>
                            <a:pt x="3761" y="754349"/>
                            <a:pt x="0" y="679992"/>
                          </a:cubicBezTo>
                          <a:cubicBezTo>
                            <a:pt x="8812" y="530715"/>
                            <a:pt x="-14959" y="234387"/>
                            <a:pt x="0" y="136001"/>
                          </a:cubicBezTo>
                          <a:close/>
                        </a:path>
                        <a:path w="796591" h="815994" stroke="0" extrusionOk="0">
                          <a:moveTo>
                            <a:pt x="0" y="136001"/>
                          </a:moveTo>
                          <a:cubicBezTo>
                            <a:pt x="-3186" y="61939"/>
                            <a:pt x="72848" y="6180"/>
                            <a:pt x="132767" y="0"/>
                          </a:cubicBezTo>
                          <a:cubicBezTo>
                            <a:pt x="378504" y="15738"/>
                            <a:pt x="584244" y="17225"/>
                            <a:pt x="663823" y="0"/>
                          </a:cubicBezTo>
                          <a:cubicBezTo>
                            <a:pt x="742697" y="4019"/>
                            <a:pt x="774668" y="51520"/>
                            <a:pt x="796590" y="136001"/>
                          </a:cubicBezTo>
                          <a:cubicBezTo>
                            <a:pt x="840013" y="207948"/>
                            <a:pt x="771387" y="588957"/>
                            <a:pt x="796590" y="679992"/>
                          </a:cubicBezTo>
                          <a:cubicBezTo>
                            <a:pt x="800948" y="760472"/>
                            <a:pt x="728112" y="813551"/>
                            <a:pt x="663823" y="815994"/>
                          </a:cubicBezTo>
                          <a:cubicBezTo>
                            <a:pt x="418576" y="778532"/>
                            <a:pt x="255057" y="806782"/>
                            <a:pt x="132767" y="815994"/>
                          </a:cubicBezTo>
                          <a:cubicBezTo>
                            <a:pt x="55192" y="801877"/>
                            <a:pt x="-8673" y="759246"/>
                            <a:pt x="0" y="679992"/>
                          </a:cubicBezTo>
                          <a:cubicBezTo>
                            <a:pt x="-17826" y="633259"/>
                            <a:pt x="18165" y="226328"/>
                            <a:pt x="0" y="136001"/>
                          </a:cubicBezTo>
                          <a:close/>
                        </a:path>
                        <a:path w="796591" h="815994" fill="none" stroke="0" extrusionOk="0">
                          <a:moveTo>
                            <a:pt x="0" y="136001"/>
                          </a:moveTo>
                          <a:cubicBezTo>
                            <a:pt x="-2820" y="59087"/>
                            <a:pt x="74086" y="-3932"/>
                            <a:pt x="132767" y="0"/>
                          </a:cubicBezTo>
                          <a:cubicBezTo>
                            <a:pt x="379498" y="-36439"/>
                            <a:pt x="397825" y="44577"/>
                            <a:pt x="663823" y="0"/>
                          </a:cubicBezTo>
                          <a:cubicBezTo>
                            <a:pt x="748602" y="-7182"/>
                            <a:pt x="785327" y="71836"/>
                            <a:pt x="796590" y="136001"/>
                          </a:cubicBezTo>
                          <a:cubicBezTo>
                            <a:pt x="846876" y="207710"/>
                            <a:pt x="730059" y="587495"/>
                            <a:pt x="796590" y="679992"/>
                          </a:cubicBezTo>
                          <a:cubicBezTo>
                            <a:pt x="804839" y="751692"/>
                            <a:pt x="729689" y="823563"/>
                            <a:pt x="663823" y="815994"/>
                          </a:cubicBezTo>
                          <a:cubicBezTo>
                            <a:pt x="571326" y="834173"/>
                            <a:pt x="211642" y="833762"/>
                            <a:pt x="132767" y="815994"/>
                          </a:cubicBezTo>
                          <a:cubicBezTo>
                            <a:pt x="51072" y="802750"/>
                            <a:pt x="-7826" y="756527"/>
                            <a:pt x="0" y="679992"/>
                          </a:cubicBezTo>
                          <a:cubicBezTo>
                            <a:pt x="21499" y="530559"/>
                            <a:pt x="10868" y="246987"/>
                            <a:pt x="0" y="13600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B54D06"/>
                  </a:solidFill>
                  <a:effectLst/>
                  <a:uLnTx/>
                  <a:uFillTx/>
                  <a:latin typeface="字魂131号-酷乐潮玩体" panose="00000500000000000000" pitchFamily="2" charset="-122"/>
                  <a:ea typeface="字魂131号-酷乐潮玩体" panose="00000500000000000000" pitchFamily="2" charset="-122"/>
                  <a:cs typeface="+mn-cs"/>
                </a:rPr>
                <a:t>2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B54D06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</a:endParaRP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026951E-01BC-F940-9E26-CEF21BE97D78}"/>
              </a:ext>
            </a:extLst>
          </p:cNvPr>
          <p:cNvSpPr/>
          <p:nvPr/>
        </p:nvSpPr>
        <p:spPr>
          <a:xfrm>
            <a:off x="2052320" y="235108"/>
            <a:ext cx="1219200" cy="780892"/>
          </a:xfrm>
          <a:prstGeom prst="roundRect">
            <a:avLst/>
          </a:prstGeom>
          <a:solidFill>
            <a:srgbClr val="FAE9EF"/>
          </a:solidFill>
          <a:ln w="57150">
            <a:solidFill>
              <a:srgbClr val="F26D1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24248-7531-986B-6F1C-5942373C0428}"/>
              </a:ext>
            </a:extLst>
          </p:cNvPr>
          <p:cNvSpPr txBox="1"/>
          <p:nvPr/>
        </p:nvSpPr>
        <p:spPr>
          <a:xfrm>
            <a:off x="1290320" y="1432560"/>
            <a:ext cx="10139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Việt xếp các hình lập phương có cạnh 1 cm thành các hình bên. Hãy cho biết thể tích của mỗi hình đó.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71F05-D27A-842A-3ABD-9B5C3AC4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40" y="2588577"/>
            <a:ext cx="8001000" cy="3286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B6BBC1-41A8-AA00-21E5-D7A4128CE1B0}"/>
              </a:ext>
            </a:extLst>
          </p:cNvPr>
          <p:cNvSpPr/>
          <p:nvPr/>
        </p:nvSpPr>
        <p:spPr>
          <a:xfrm>
            <a:off x="4033520" y="5303520"/>
            <a:ext cx="650240" cy="5384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8AF8C-B128-F45D-7CAF-AEE10A169F82}"/>
              </a:ext>
            </a:extLst>
          </p:cNvPr>
          <p:cNvSpPr/>
          <p:nvPr/>
        </p:nvSpPr>
        <p:spPr>
          <a:xfrm>
            <a:off x="8463280" y="5303520"/>
            <a:ext cx="650240" cy="53848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711297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7125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#9Slide02 Noi dung dai</vt:lpstr>
      <vt:lpstr>#9Slide02 Tieu de dai</vt:lpstr>
      <vt:lpstr>Arial</vt:lpstr>
      <vt:lpstr>Calibri</vt:lpstr>
      <vt:lpstr>Cambria</vt:lpstr>
      <vt:lpstr>Cambria Math</vt:lpstr>
      <vt:lpstr>Times New Roman</vt:lpstr>
      <vt:lpstr>字魂131号-酷乐潮玩体</vt:lpstr>
      <vt:lpstr>思源黑体 CN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10NA</dc:title>
  <dc:subject>10NA</dc:subject>
  <dc:creator/>
  <cp:keywords>10NA</cp:keywords>
  <dc:description>10NA</dc:description>
  <cp:lastModifiedBy/>
  <cp:revision>1</cp:revision>
  <dcterms:created xsi:type="dcterms:W3CDTF">2022-03-07T11:00:09Z</dcterms:created>
  <dcterms:modified xsi:type="dcterms:W3CDTF">2025-02-18T14:57:18Z</dcterms:modified>
  <cp:category>10NA</cp:category>
  <cp:version>10NA</cp:version>
</cp:coreProperties>
</file>