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6"/>
  </p:notesMasterIdLst>
  <p:sldIdLst>
    <p:sldId id="2966" r:id="rId2"/>
    <p:sldId id="3124" r:id="rId3"/>
    <p:sldId id="3125" r:id="rId4"/>
    <p:sldId id="28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45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837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6B59D9-0D11-4D18-BF7C-21DAEAA24A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946" y="273537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8B3E0FB8-E459-4BB0-92B6-7E324CEA4E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843"/>
            <a:ext cx="9469285" cy="1232602"/>
          </a:xfrm>
          <a:prstGeom prst="rect">
            <a:avLst/>
          </a:prstGeom>
        </p:spPr>
      </p:pic>
      <p:pic>
        <p:nvPicPr>
          <p:cNvPr id="31" name="图片 16">
            <a:extLst>
              <a:ext uri="{FF2B5EF4-FFF2-40B4-BE49-F238E27FC236}">
                <a16:creationId xmlns:a16="http://schemas.microsoft.com/office/drawing/2014/main" id="{8A9797FE-C9D9-49AB-A3C2-86D3DB3D7A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649" y="530340"/>
            <a:ext cx="1664763" cy="1512215"/>
          </a:xfrm>
          <a:prstGeom prst="rect">
            <a:avLst/>
          </a:prstGeom>
        </p:spPr>
      </p:pic>
      <p:pic>
        <p:nvPicPr>
          <p:cNvPr id="32" name="Picture 3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9E44C2D-8F31-4D50-9538-11CF5EE484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54" y="1737517"/>
            <a:ext cx="9154733" cy="1754795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39A8B9E-FB88-4E42-AEBB-678115273C5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10280" r="4451" b="10613"/>
          <a:stretch/>
        </p:blipFill>
        <p:spPr>
          <a:xfrm>
            <a:off x="920588" y="3509391"/>
            <a:ext cx="2810642" cy="2439125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0A0CF2A-7B1A-4996-AA78-F2EFD0B7A3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49" y="4098831"/>
            <a:ext cx="1320820" cy="1320820"/>
          </a:xfrm>
          <a:prstGeom prst="rect">
            <a:avLst/>
          </a:prstGeom>
        </p:spPr>
      </p:pic>
      <p:pic>
        <p:nvPicPr>
          <p:cNvPr id="5" name="Picture 4" descr="A picture containing box, container&#10;&#10;Description automatically generated">
            <a:extLst>
              <a:ext uri="{FF2B5EF4-FFF2-40B4-BE49-F238E27FC236}">
                <a16:creationId xmlns:a16="http://schemas.microsoft.com/office/drawing/2014/main" id="{28C10F1D-D787-40EE-9B21-D76EC27E89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606" y="1484675"/>
            <a:ext cx="4319634" cy="57598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F4AC97-E772-45E6-9146-21375F2E27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A7C787-2139-4091-89BF-B46F63F6C9CC}"/>
              </a:ext>
            </a:extLst>
          </p:cNvPr>
          <p:cNvSpPr txBox="1"/>
          <p:nvPr/>
        </p:nvSpPr>
        <p:spPr>
          <a:xfrm>
            <a:off x="2083324" y="260090"/>
            <a:ext cx="7523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496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BEE735-CE58-4102-B051-8E89722AB9F6}"/>
              </a:ext>
            </a:extLst>
          </p:cNvPr>
          <p:cNvGrpSpPr/>
          <p:nvPr/>
        </p:nvGrpSpPr>
        <p:grpSpPr>
          <a:xfrm>
            <a:off x="414536" y="410130"/>
            <a:ext cx="3761537" cy="1014929"/>
            <a:chOff x="371924" y="467376"/>
            <a:chExt cx="3761537" cy="10149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9E35BFB-9160-475A-9A3C-F4BFA55FD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92854C-9D59-4229-99FA-518A76AD336B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7C4189C-8D01-4510-8AA7-A9858504856D}"/>
              </a:ext>
            </a:extLst>
          </p:cNvPr>
          <p:cNvSpPr/>
          <p:nvPr/>
        </p:nvSpPr>
        <p:spPr>
          <a:xfrm>
            <a:off x="635645" y="1448968"/>
            <a:ext cx="10920710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 dirty="0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Em hãy kể tên ba ví dụ về thông tin của cá nhân hay gia đình có thể được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lưu trữ trong máy tính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36BB49-A4F7-4616-904E-67A0EB09CE5B}"/>
              </a:ext>
            </a:extLst>
          </p:cNvPr>
          <p:cNvSpPr/>
          <p:nvPr/>
        </p:nvSpPr>
        <p:spPr>
          <a:xfrm>
            <a:off x="635645" y="2508994"/>
            <a:ext cx="10920710" cy="53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Em hãy ghép mỗi mục ở cột A với một mục thích hợp ở cột B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95D7B2-33E0-4CBF-83B5-035634BE1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671" y="3167094"/>
            <a:ext cx="9192938" cy="32807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CB5A6C-7445-41BC-9780-E8DF8602B0B0}"/>
              </a:ext>
            </a:extLst>
          </p:cNvPr>
          <p:cNvSpPr/>
          <p:nvPr/>
        </p:nvSpPr>
        <p:spPr>
          <a:xfrm>
            <a:off x="10404050" y="3701642"/>
            <a:ext cx="1152305" cy="1291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35000"/>
              </a:lnSpc>
            </a:pPr>
            <a:r>
              <a:rPr lang="en-US" sz="20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 </a:t>
            </a:r>
            <a:r>
              <a:rPr lang="en-US" sz="20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</a:p>
          <a:p>
            <a:pPr algn="ctr" defTabSz="342900">
              <a:lnSpc>
                <a:spcPct val="135000"/>
              </a:lnSpc>
            </a:pPr>
            <a:r>
              <a:rPr lang="en-US" sz="20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 </a:t>
            </a:r>
            <a:r>
              <a:rPr lang="en-US" sz="20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</a:p>
          <a:p>
            <a:pPr algn="ctr" defTabSz="342900">
              <a:lnSpc>
                <a:spcPct val="135000"/>
              </a:lnSpc>
            </a:pPr>
            <a:r>
              <a:rPr lang="en-US" sz="20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 </a:t>
            </a:r>
            <a:r>
              <a:rPr lang="en-US" sz="20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endParaRPr lang="vi-VN" sz="2000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770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6E35A39-1A8F-4ADC-A7F6-06EA24ACD297}"/>
              </a:ext>
            </a:extLst>
          </p:cNvPr>
          <p:cNvGrpSpPr/>
          <p:nvPr/>
        </p:nvGrpSpPr>
        <p:grpSpPr>
          <a:xfrm>
            <a:off x="203590" y="100252"/>
            <a:ext cx="3761537" cy="1181202"/>
            <a:chOff x="371924" y="384240"/>
            <a:chExt cx="3761537" cy="11812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0F12B1B-5399-465E-BF44-B7AF0B9BC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924" y="384240"/>
              <a:ext cx="1280271" cy="11812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CB9DE3-24D3-4664-A836-7FB2E78A4ED4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2B1D5DC-D9B4-4A5F-87FB-5AEDC3F9BBAC}"/>
              </a:ext>
            </a:extLst>
          </p:cNvPr>
          <p:cNvSpPr/>
          <p:nvPr/>
        </p:nvSpPr>
        <p:spPr>
          <a:xfrm>
            <a:off x="1093787" y="1110294"/>
            <a:ext cx="10187303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/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Nếu gia đình em 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sử dụng máy tính, em hãy thảo luận với bố mẹ để cùng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nhau thống nhất 3 đến 5 điều lưu ý cho cả gia đình khi trao đổi thông tin qua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máy tính. </a:t>
            </a:r>
            <a:endParaRPr lang="en-US" sz="22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2900" indent="-342900" algn="just" defTabSz="342900">
              <a:buFontTx/>
              <a:buChar char="-"/>
            </a:pP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Không đăng nhập vào những trang web lạ</a:t>
            </a:r>
          </a:p>
          <a:p>
            <a:pPr marL="342900" indent="-342900" algn="just" defTabSz="342900">
              <a:buFontTx/>
              <a:buChar char="-"/>
            </a:pP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Không gửi thông tin gia đình cho người không quen biết: địa chỉ nhà, số đt, họ và tên, …</a:t>
            </a:r>
          </a:p>
          <a:p>
            <a:pPr marL="342900" indent="-342900" algn="just" defTabSz="342900">
              <a:buFontTx/>
              <a:buChar char="-"/>
            </a:pP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Không nhận quà, nhận tệp của người lạ gửi đến</a:t>
            </a:r>
          </a:p>
          <a:p>
            <a:pPr marL="342900" indent="-342900" algn="just" defTabSz="342900">
              <a:buFontTx/>
              <a:buChar char="-"/>
            </a:pPr>
            <a:endParaRPr lang="en-US" sz="22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E6D449-C9F1-4CD1-8C89-17CB6A075213}"/>
              </a:ext>
            </a:extLst>
          </p:cNvPr>
          <p:cNvSpPr/>
          <p:nvPr/>
        </p:nvSpPr>
        <p:spPr>
          <a:xfrm>
            <a:off x="1093786" y="3301752"/>
            <a:ext cx="1018730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/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Em hãy kể ví dụ về hậu quả của việc lộ thông tin cá nhân trên Internet mà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em biết. </a:t>
            </a:r>
            <a:endParaRPr lang="en-US" sz="22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2900" indent="-342900" algn="just" defTabSz="342900">
              <a:buFontTx/>
              <a:buChar char="-"/>
            </a:pP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Chúng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có thể lợi dụng để thực hiện các mục đích đen tối. </a:t>
            </a:r>
            <a:endParaRPr lang="en-US" sz="24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2900" indent="-342900" algn="just" defTabSz="342900">
              <a:buFontTx/>
              <a:buChar char="-"/>
            </a:pP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Kẻ xấu có thể lấy địa chỉ, thông tin liên lạc của em để gửi lên các trang web có nội dung xấu,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độc hại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 hoặc dụ dỗ, mời gọi các em tham gia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các trò chơi trực tuyến. </a:t>
            </a:r>
            <a:endParaRPr lang="en-US" sz="24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2900" indent="-342900" algn="just" defTabSz="342900">
              <a:buFontTx/>
              <a:buChar char="-"/>
            </a:pP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Kẻ xấu có thể sử dụng các thông tin bí mật của em để đe dọa, bắt nạt em trên Internet, thậm chí là lừa đảo, tống tiền gia đình em,... </a:t>
            </a:r>
          </a:p>
          <a:p>
            <a:pPr algn="just" defTabSz="342900"/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91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26FF18A-5CCF-493C-9DE6-1D0C44C35E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5779</TotalTime>
  <Words>285</Words>
  <Application>Microsoft Office PowerPoint</Application>
  <PresentationFormat>Widescreen</PresentationFormat>
  <Paragraphs>31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等线</vt:lpstr>
      <vt:lpstr>微软雅黑</vt:lpstr>
      <vt:lpstr>Arial</vt:lpstr>
      <vt:lpstr>Calibri</vt:lpstr>
      <vt:lpstr>iCiel Cadena</vt:lpstr>
      <vt:lpstr>Segoe Print</vt:lpstr>
      <vt:lpstr>SVN-SAF</vt:lpstr>
      <vt:lpstr>Times New Roman</vt:lpstr>
      <vt:lpstr>UTM Avo</vt:lpstr>
      <vt:lpstr>Wingdings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Latitude 5300</cp:lastModifiedBy>
  <cp:revision>194</cp:revision>
  <dcterms:created xsi:type="dcterms:W3CDTF">2021-11-14T08:33:55Z</dcterms:created>
  <dcterms:modified xsi:type="dcterms:W3CDTF">2025-02-16T08:58:38Z</dcterms:modified>
</cp:coreProperties>
</file>