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20"/>
  </p:notesMasterIdLst>
  <p:sldIdLst>
    <p:sldId id="258" r:id="rId6"/>
    <p:sldId id="274" r:id="rId7"/>
    <p:sldId id="275" r:id="rId8"/>
    <p:sldId id="277" r:id="rId9"/>
    <p:sldId id="278" r:id="rId10"/>
    <p:sldId id="279" r:id="rId11"/>
    <p:sldId id="284" r:id="rId12"/>
    <p:sldId id="303" r:id="rId13"/>
    <p:sldId id="304" r:id="rId14"/>
    <p:sldId id="305" r:id="rId15"/>
    <p:sldId id="306" r:id="rId16"/>
    <p:sldId id="307" r:id="rId17"/>
    <p:sldId id="293" r:id="rId18"/>
    <p:sldId id="285"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66FF99"/>
    <a:srgbClr val="FFFF66"/>
    <a:srgbClr val="00FFFF"/>
    <a:srgbClr val="CC66FF"/>
    <a:srgbClr val="54C379"/>
    <a:srgbClr val="CCFFFF"/>
    <a:srgbClr val="009999"/>
    <a:srgbClr val="E6FAFE"/>
    <a:srgbClr val="FFE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1791" autoAdjust="0"/>
  </p:normalViewPr>
  <p:slideViewPr>
    <p:cSldViewPr snapToGrid="0">
      <p:cViewPr varScale="1">
        <p:scale>
          <a:sx n="76" d="100"/>
          <a:sy n="76" d="100"/>
        </p:scale>
        <p:origin x="81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019-5D4B-427C-9612-E597B39EB3BE}"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A976-40C2-48FE-AF3D-CCCCFE600B38}" type="slidenum">
              <a:rPr lang="en-US" smtClean="0"/>
              <a:t>‹#›</a:t>
            </a:fld>
            <a:endParaRPr lang="en-US"/>
          </a:p>
        </p:txBody>
      </p:sp>
    </p:spTree>
    <p:extLst>
      <p:ext uri="{BB962C8B-B14F-4D97-AF65-F5344CB8AC3E}">
        <p14:creationId xmlns:p14="http://schemas.microsoft.com/office/powerpoint/2010/main" val="332631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0138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08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148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5728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45757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99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204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451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3640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14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6039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9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76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24086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66799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517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2779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88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2/28/2025</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97014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74012"/>
            <a:ext cx="1440047" cy="1440047"/>
          </a:xfrm>
          <a:prstGeom prst="rect">
            <a:avLst/>
          </a:prstGeom>
        </p:spPr>
      </p:pic>
    </p:spTree>
    <p:extLst>
      <p:ext uri="{BB962C8B-B14F-4D97-AF65-F5344CB8AC3E}">
        <p14:creationId xmlns:p14="http://schemas.microsoft.com/office/powerpoint/2010/main" val="2665705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89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audio" Target="../media/media1.mp3"/><Relationship Id="rId21" Type="http://schemas.openxmlformats.org/officeDocument/2006/relationships/image" Target="../media/image22.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slideLayout" Target="../slideLayouts/slideLayout18.xml"/><Relationship Id="rId9" Type="http://schemas.openxmlformats.org/officeDocument/2006/relationships/image" Target="../media/image10.svg"/><Relationship Id="rId14" Type="http://schemas.openxmlformats.org/officeDocument/2006/relationships/image" Target="../media/image15.png"/><Relationship Id="rId22" Type="http://schemas.microsoft.com/office/2007/relationships/hdphoto" Target="../media/hdphoto1.wdp"/><Relationship Id="rId27"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22.png"/><Relationship Id="rId1" Type="http://schemas.openxmlformats.org/officeDocument/2006/relationships/themeOverride" Target="../theme/themeOverride2.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3.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4.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875AB9E9-4631-E0E1-49E7-B9CA17A62299}"/>
              </a:ext>
            </a:extLst>
          </p:cNvPr>
          <p:cNvPicPr>
            <a:picLocks noChangeAspect="1"/>
          </p:cNvPicPr>
          <p:nvPr/>
        </p:nvPicPr>
        <p:blipFill>
          <a:blip r:embed="rId3"/>
          <a:stretch>
            <a:fillRect/>
          </a:stretch>
        </p:blipFill>
        <p:spPr>
          <a:xfrm>
            <a:off x="2975587" y="870968"/>
            <a:ext cx="5822185" cy="1414395"/>
          </a:xfrm>
          <a:prstGeom prst="rect">
            <a:avLst/>
          </a:prstGeom>
        </p:spPr>
      </p:pic>
    </p:spTree>
    <p:extLst>
      <p:ext uri="{BB962C8B-B14F-4D97-AF65-F5344CB8AC3E}">
        <p14:creationId xmlns:p14="http://schemas.microsoft.com/office/powerpoint/2010/main" val="2356608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0ECA47-E096-0B75-4C76-6A0AAF9152A1}"/>
              </a:ext>
            </a:extLst>
          </p:cNvPr>
          <p:cNvSpPr txBox="1"/>
          <p:nvPr/>
        </p:nvSpPr>
        <p:spPr>
          <a:xfrm>
            <a:off x="470542" y="1517145"/>
            <a:ext cx="11141235" cy="1938992"/>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Trong cả năm 2022, nhà Nam đã sử dụng 174 m3 nước sinh hoạt. Vậy trung bình mỗi tháng, nhà Nam dùng hết</a:t>
            </a:r>
            <a:r>
              <a:rPr lang="en-US" sz="4000" dirty="0">
                <a:solidFill>
                  <a:prstClr val="black"/>
                </a:solidFill>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a:t>
            </a:r>
            <a:r>
              <a:rPr lang="vi-VN" sz="4000" baseline="30000" dirty="0">
                <a:latin typeface="Cambria" panose="02040503050406030204" pitchFamily="18" charset="0"/>
                <a:ea typeface="Cambria" panose="02040503050406030204" pitchFamily="18" charset="0"/>
              </a:rPr>
              <a:t>3</a:t>
            </a:r>
            <a:r>
              <a:rPr lang="vi-VN" sz="4000" dirty="0">
                <a:latin typeface="Cambria" panose="02040503050406030204" pitchFamily="18" charset="0"/>
                <a:ea typeface="Cambria" panose="02040503050406030204" pitchFamily="18" charset="0"/>
              </a:rPr>
              <a:t> nước sinh hoạt.</a:t>
            </a:r>
            <a:r>
              <a:rPr lang="en-US" sz="4000" dirty="0">
                <a:solidFill>
                  <a:prstClr val="black"/>
                </a:solidFill>
                <a:latin typeface="Cambria" panose="02040503050406030204" pitchFamily="18" charset="0"/>
                <a:ea typeface="Cambria" panose="02040503050406030204" pitchFamily="18" charset="0"/>
              </a:rPr>
              <a:t>      </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6C7B587-2949-2A77-4D52-ECD93F493E6A}"/>
              </a:ext>
            </a:extLst>
          </p:cNvPr>
          <p:cNvSpPr/>
          <p:nvPr/>
        </p:nvSpPr>
        <p:spPr>
          <a:xfrm>
            <a:off x="3710849" y="2796448"/>
            <a:ext cx="892366"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8F9E31C7-01CB-7298-D5F1-571C7847A6EE}"/>
              </a:ext>
            </a:extLst>
          </p:cNvPr>
          <p:cNvSpPr txBox="1"/>
          <p:nvPr/>
        </p:nvSpPr>
        <p:spPr>
          <a:xfrm>
            <a:off x="1421176" y="3811836"/>
            <a:ext cx="9507557" cy="2308324"/>
          </a:xfrm>
          <a:prstGeom prst="rect">
            <a:avLst/>
          </a:prstGeom>
          <a:noFill/>
        </p:spPr>
        <p:txBody>
          <a:bodyPr wrap="square" rtlCol="0">
            <a:spAutoFit/>
          </a:bodyPr>
          <a:lstStyle/>
          <a:p>
            <a:pPr algn="ctr"/>
            <a:r>
              <a:rPr lang="vi-VN" sz="3600" b="0" i="0" dirty="0">
                <a:solidFill>
                  <a:srgbClr val="FF0000"/>
                </a:solidFill>
                <a:effectLst/>
                <a:latin typeface="Cambria" panose="02040503050406030204" pitchFamily="18" charset="0"/>
                <a:ea typeface="Cambria" panose="02040503050406030204" pitchFamily="18" charset="0"/>
              </a:rPr>
              <a:t> 1 năm có 12 tháng.</a:t>
            </a:r>
          </a:p>
          <a:p>
            <a:pPr algn="ctr"/>
            <a:r>
              <a:rPr lang="vi-VN" sz="3600" b="0" i="0" dirty="0">
                <a:solidFill>
                  <a:srgbClr val="FF0000"/>
                </a:solidFill>
                <a:effectLst/>
                <a:latin typeface="Cambria" panose="02040503050406030204" pitchFamily="18" charset="0"/>
                <a:ea typeface="Cambria" panose="02040503050406030204" pitchFamily="18" charset="0"/>
              </a:rPr>
              <a:t>Trung bình mỗi tháng, nhà Nam dùng hết số mét khối nước sinh hoạt là:</a:t>
            </a:r>
          </a:p>
          <a:p>
            <a:pPr algn="ctr"/>
            <a:r>
              <a:rPr lang="vi-VN" sz="3600" b="0" i="0" dirty="0">
                <a:solidFill>
                  <a:srgbClr val="FF0000"/>
                </a:solidFill>
                <a:effectLst/>
                <a:latin typeface="Cambria" panose="02040503050406030204" pitchFamily="18" charset="0"/>
                <a:ea typeface="Cambria" panose="02040503050406030204" pitchFamily="18" charset="0"/>
              </a:rPr>
              <a:t>174 : 12 = 14,5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48876616-24DF-B2E7-CA7E-4B265D942361}"/>
              </a:ext>
            </a:extLst>
          </p:cNvPr>
          <p:cNvSpPr/>
          <p:nvPr/>
        </p:nvSpPr>
        <p:spPr>
          <a:xfrm>
            <a:off x="3709013" y="2794612"/>
            <a:ext cx="951122"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14,5</a:t>
            </a:r>
          </a:p>
        </p:txBody>
      </p:sp>
    </p:spTree>
    <p:extLst>
      <p:ext uri="{BB962C8B-B14F-4D97-AF65-F5344CB8AC3E}">
        <p14:creationId xmlns:p14="http://schemas.microsoft.com/office/powerpoint/2010/main" val="120946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6"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6" y="668846"/>
            <a:ext cx="9521757" cy="1815882"/>
          </a:xfrm>
          <a:prstGeom prst="rect">
            <a:avLst/>
          </a:prstGeom>
          <a:noFill/>
        </p:spPr>
        <p:txBody>
          <a:bodyPr wrap="square" rtlCol="0">
            <a:spAutoFit/>
          </a:bodyPr>
          <a:lstStyle/>
          <a:p>
            <a:pPr lvl="0" algn="just">
              <a:defRPr/>
            </a:pPr>
            <a:r>
              <a:rPr lang="vi-VN" sz="2800" dirty="0">
                <a:latin typeface="Cambria" panose="02040503050406030204" pitchFamily="18" charset="0"/>
                <a:ea typeface="Cambria" panose="02040503050406030204" pitchFamily="18" charset="0"/>
              </a:rPr>
              <a:t>Rô-bốt có 3 hộp màu xanh, đỏ và vàng. Thể tích của các hộp là: 25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24,5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25,75 dm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Biết hộp màu vàng có thể tích lớn nhất và hộp màu xanh có thể tích lớn hơn hộp màu đỏ. Hãy cho biết thể tích của mỗi chiếc hộp.</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E9EC0E-93A1-3B79-679E-538184D0CDF4}"/>
              </a:ext>
            </a:extLst>
          </p:cNvPr>
          <p:cNvSpPr txBox="1"/>
          <p:nvPr/>
        </p:nvSpPr>
        <p:spPr>
          <a:xfrm>
            <a:off x="616945" y="2721166"/>
            <a:ext cx="10796530" cy="2992614"/>
          </a:xfrm>
          <a:prstGeom prst="rect">
            <a:avLst/>
          </a:prstGeom>
          <a:noFill/>
        </p:spPr>
        <p:txBody>
          <a:bodyPr wrap="square" rtlCol="0">
            <a:spAutoFit/>
          </a:bodyPr>
          <a:lstStyle/>
          <a:p>
            <a:pPr marL="0" marR="0" algn="ctr">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Đổi: 25,75 dm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 25 750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vàng có thể tích lớn nhất nên thể tích của hộp màu vàng là 25,75 dm</a:t>
            </a:r>
            <a:r>
              <a:rPr lang="vi-VN" sz="3200"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xanh có thể tích lớn hơn hộp màu đỏ nên thể tích </a:t>
            </a:r>
            <a:r>
              <a:rPr lang="en-US" sz="3200" dirty="0" err="1">
                <a:solidFill>
                  <a:srgbClr val="FF0000"/>
                </a:solidFill>
                <a:effectLst/>
                <a:latin typeface="Cambria" panose="02040503050406030204" pitchFamily="18" charset="0"/>
                <a:ea typeface="Cambria" panose="02040503050406030204" pitchFamily="18" charset="0"/>
              </a:rPr>
              <a:t>hộp</a:t>
            </a:r>
            <a:r>
              <a:rPr lang="vi-VN" sz="3200" dirty="0">
                <a:solidFill>
                  <a:srgbClr val="FF0000"/>
                </a:solidFill>
                <a:effectLst/>
                <a:latin typeface="Cambria" panose="02040503050406030204" pitchFamily="18" charset="0"/>
                <a:ea typeface="Cambria" panose="02040503050406030204" pitchFamily="18" charset="0"/>
              </a:rPr>
              <a:t> màu xanh là 25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và thể tích h</a:t>
            </a:r>
            <a:r>
              <a:rPr lang="en-US" sz="3200" dirty="0">
                <a:solidFill>
                  <a:srgbClr val="FF0000"/>
                </a:solidFill>
                <a:latin typeface="Cambria" panose="02040503050406030204" pitchFamily="18" charset="0"/>
                <a:ea typeface="Cambria" panose="02040503050406030204" pitchFamily="18" charset="0"/>
              </a:rPr>
              <a:t>ộ</a:t>
            </a:r>
            <a:r>
              <a:rPr lang="vi-VN" sz="3200" dirty="0">
                <a:solidFill>
                  <a:srgbClr val="FF0000"/>
                </a:solidFill>
                <a:effectLst/>
                <a:latin typeface="Cambria" panose="02040503050406030204" pitchFamily="18" charset="0"/>
                <a:ea typeface="Cambria" panose="02040503050406030204" pitchFamily="18" charset="0"/>
              </a:rPr>
              <a:t>p màu đỏ là 24,5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27313" y="470543"/>
            <a:ext cx="9907347" cy="1815882"/>
          </a:xfrm>
          <a:prstGeom prst="rect">
            <a:avLst/>
          </a:prstGeom>
          <a:noFill/>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rPr>
              <a:t>Bể nước ngầm của một tòa nhà có 240 m3 nước. Người ta đang hút toàn bộ nước từ bể ra ngoài. Sau một thời gian kể từ khi bắt đầu hút, lượng nước trong bể giảm đi 15%. Hỏi trong bể còn lại bao nhiêu mét khối nước?</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6AED7D2-22B8-4D7D-9E23-71A9F9469A60}"/>
              </a:ext>
            </a:extLst>
          </p:cNvPr>
          <p:cNvSpPr txBox="1"/>
          <p:nvPr/>
        </p:nvSpPr>
        <p:spPr>
          <a:xfrm>
            <a:off x="1619480" y="2577947"/>
            <a:ext cx="9441455" cy="4130361"/>
          </a:xfrm>
          <a:prstGeom prst="rect">
            <a:avLst/>
          </a:prstGeom>
          <a:noFill/>
        </p:spPr>
        <p:txBody>
          <a:bodyPr wrap="square" rtlCol="0">
            <a:spAutoFit/>
          </a:bodyPr>
          <a:lstStyle/>
          <a:p>
            <a:pPr marL="0" marR="0" algn="ctr">
              <a:lnSpc>
                <a:spcPct val="12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phần trăm lượng nước trong bể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100% - 15% = 85%</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mét khối nước trong bể còn lại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240 x 85% = 204 (m</a:t>
            </a:r>
            <a:r>
              <a:rPr lang="vi-VN" sz="3200" i="1" baseline="30000" dirty="0">
                <a:solidFill>
                  <a:srgbClr val="FF0000"/>
                </a:solidFill>
                <a:effectLst/>
                <a:latin typeface="Cambria" panose="02040503050406030204" pitchFamily="18" charset="0"/>
                <a:ea typeface="Cambria" panose="02040503050406030204" pitchFamily="18" charset="0"/>
              </a:rPr>
              <a:t>3</a:t>
            </a:r>
            <a:r>
              <a:rPr lang="vi-VN" sz="3200" i="1"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                     Đáp số: 204 m</a:t>
            </a:r>
            <a:r>
              <a:rPr lang="vi-VN" sz="3200" i="1"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7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27681-602E-43C2-A573-016A2FAB2228}"/>
              </a:ext>
            </a:extLst>
          </p:cNvPr>
          <p:cNvPicPr>
            <a:picLocks noChangeAspect="1"/>
          </p:cNvPicPr>
          <p:nvPr/>
        </p:nvPicPr>
        <p:blipFill>
          <a:blip r:embed="rId2"/>
          <a:stretch>
            <a:fillRect/>
          </a:stretch>
        </p:blipFill>
        <p:spPr>
          <a:xfrm>
            <a:off x="45693" y="0"/>
            <a:ext cx="12100614" cy="6858000"/>
          </a:xfrm>
          <a:prstGeom prst="rect">
            <a:avLst/>
          </a:prstGeom>
        </p:spPr>
      </p:pic>
      <p:sp>
        <p:nvSpPr>
          <p:cNvPr id="14" name="Rectangle: Rounded Corners 13">
            <a:extLst>
              <a:ext uri="{FF2B5EF4-FFF2-40B4-BE49-F238E27FC236}">
                <a16:creationId xmlns:a16="http://schemas.microsoft.com/office/drawing/2014/main" id="{F4D1CF09-3995-A847-D61A-30481932DF30}"/>
              </a:ext>
            </a:extLst>
          </p:cNvPr>
          <p:cNvSpPr/>
          <p:nvPr/>
        </p:nvSpPr>
        <p:spPr>
          <a:xfrm>
            <a:off x="1727200" y="3220719"/>
            <a:ext cx="8798560" cy="3505201"/>
          </a:xfrm>
          <a:prstGeom prst="roundRect">
            <a:avLst>
              <a:gd name="adj" fmla="val 6054"/>
            </a:avLst>
          </a:prstGeom>
          <a:solidFill>
            <a:srgbClr val="E6FAFE"/>
          </a:solidFill>
          <a:ln w="38100">
            <a:solidFill>
              <a:srgbClr val="00999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F5EA82F8-DF88-2FE8-A2D3-9F5FE7C06937}"/>
              </a:ext>
            </a:extLst>
          </p:cNvPr>
          <p:cNvSpPr txBox="1"/>
          <p:nvPr/>
        </p:nvSpPr>
        <p:spPr>
          <a:xfrm>
            <a:off x="2590800" y="338867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1" name="TextBox 20">
            <a:extLst>
              <a:ext uri="{FF2B5EF4-FFF2-40B4-BE49-F238E27FC236}">
                <a16:creationId xmlns:a16="http://schemas.microsoft.com/office/drawing/2014/main" id="{D54C8315-1016-E08F-AB54-772CCFA941C1}"/>
              </a:ext>
            </a:extLst>
          </p:cNvPr>
          <p:cNvSpPr txBox="1"/>
          <p:nvPr/>
        </p:nvSpPr>
        <p:spPr>
          <a:xfrm>
            <a:off x="2590800" y="418115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2" name="TextBox 21">
            <a:extLst>
              <a:ext uri="{FF2B5EF4-FFF2-40B4-BE49-F238E27FC236}">
                <a16:creationId xmlns:a16="http://schemas.microsoft.com/office/drawing/2014/main" id="{E06A077B-8974-71CE-F454-F3897BA99643}"/>
              </a:ext>
            </a:extLst>
          </p:cNvPr>
          <p:cNvSpPr txBox="1"/>
          <p:nvPr/>
        </p:nvSpPr>
        <p:spPr>
          <a:xfrm>
            <a:off x="2590800" y="497363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3600C24-8169-67DE-B44D-F19EF105C459}"/>
              </a:ext>
            </a:extLst>
          </p:cNvPr>
          <p:cNvSpPr txBox="1"/>
          <p:nvPr/>
        </p:nvSpPr>
        <p:spPr>
          <a:xfrm>
            <a:off x="2590800" y="576611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0E390E69-3A62-FF8B-0468-F261E2198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347980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86DFA1C0-A42C-3B71-379F-43341774D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42341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7C0F4666-A6CA-23E9-7FB3-2253DEE57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507993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D28A129-2938-8086-376C-602C2508D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587618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86AFB9-5FCC-6066-6AE4-00FEF96A198A}"/>
              </a:ext>
            </a:extLst>
          </p:cNvPr>
          <p:cNvPicPr>
            <a:picLocks noChangeAspect="1"/>
          </p:cNvPicPr>
          <p:nvPr/>
        </p:nvPicPr>
        <p:blipFill>
          <a:blip r:embed="rId4"/>
          <a:stretch>
            <a:fillRect/>
          </a:stretch>
        </p:blipFill>
        <p:spPr>
          <a:xfrm>
            <a:off x="3847125" y="1002475"/>
            <a:ext cx="4255377" cy="1371719"/>
          </a:xfrm>
          <a:prstGeom prst="rect">
            <a:avLst/>
          </a:prstGeom>
        </p:spPr>
      </p:pic>
    </p:spTree>
    <p:extLst>
      <p:ext uri="{BB962C8B-B14F-4D97-AF65-F5344CB8AC3E}">
        <p14:creationId xmlns:p14="http://schemas.microsoft.com/office/powerpoint/2010/main" val="26245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58355-CD9C-442E-B67D-0F94A736FCE6}"/>
              </a:ext>
            </a:extLst>
          </p:cNvPr>
          <p:cNvPicPr>
            <a:picLocks noChangeAspect="1"/>
          </p:cNvPicPr>
          <p:nvPr/>
        </p:nvPicPr>
        <p:blipFill>
          <a:blip r:embed="rId2"/>
          <a:stretch>
            <a:fillRect/>
          </a:stretch>
        </p:blipFill>
        <p:spPr>
          <a:xfrm>
            <a:off x="-201614" y="0"/>
            <a:ext cx="12133843" cy="6858000"/>
          </a:xfrm>
          <a:prstGeom prst="rect">
            <a:avLst/>
          </a:prstGeom>
        </p:spPr>
      </p:pic>
      <p:pic>
        <p:nvPicPr>
          <p:cNvPr id="3" name="Picture 2">
            <a:extLst>
              <a:ext uri="{FF2B5EF4-FFF2-40B4-BE49-F238E27FC236}">
                <a16:creationId xmlns:a16="http://schemas.microsoft.com/office/drawing/2014/main" id="{A6CB0DC3-F174-B205-2ECC-914D524589DE}"/>
              </a:ext>
            </a:extLst>
          </p:cNvPr>
          <p:cNvPicPr>
            <a:picLocks noChangeAspect="1"/>
          </p:cNvPicPr>
          <p:nvPr/>
        </p:nvPicPr>
        <p:blipFill>
          <a:blip r:embed="rId3"/>
          <a:stretch>
            <a:fillRect/>
          </a:stretch>
        </p:blipFill>
        <p:spPr>
          <a:xfrm>
            <a:off x="3233612" y="272548"/>
            <a:ext cx="4755292" cy="2743438"/>
          </a:xfrm>
          <a:prstGeom prst="rect">
            <a:avLst/>
          </a:prstGeom>
        </p:spPr>
      </p:pic>
    </p:spTree>
    <p:extLst>
      <p:ext uri="{BB962C8B-B14F-4D97-AF65-F5344CB8AC3E}">
        <p14:creationId xmlns:p14="http://schemas.microsoft.com/office/powerpoint/2010/main" val="95358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90015"/>
              </a:xfrm>
              <a:prstGeom prst="rect">
                <a:avLst/>
              </a:prstGeom>
              <a:noFill/>
            </p:spPr>
            <p:txBody>
              <a:bodyPr wrap="square" rtlCol="0">
                <a:spAutoFit/>
              </a:bodyPr>
              <a:lstStyle/>
              <a:p>
                <a:pPr algn="ctr" defTabSz="1219231">
                  <a:buClr>
                    <a:srgbClr val="000000"/>
                  </a:buClr>
                  <a:defRPr/>
                </a:pPr>
                <a:r>
                  <a:rPr lang="vi-VN" sz="4800" dirty="0">
                    <a:effectLst/>
                    <a:latin typeface="Cambria" panose="02040503050406030204" pitchFamily="18" charset="0"/>
                    <a:ea typeface="Cambria" panose="02040503050406030204" pitchFamily="18" charset="0"/>
                  </a:rPr>
                  <a:t>0</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35 m</a:t>
                </a:r>
                <a:r>
                  <a:rPr lang="vi-VN" sz="4800" baseline="30000" dirty="0">
                    <a:effectLst/>
                    <a:latin typeface="Cambria" panose="02040503050406030204" pitchFamily="18" charset="0"/>
                    <a:ea typeface="Cambria" panose="02040503050406030204" pitchFamily="18" charset="0"/>
                  </a:rPr>
                  <a:t>3</a:t>
                </a:r>
                <a:r>
                  <a:rPr lang="vi-VN" sz="4800" dirty="0">
                    <a:effectLst/>
                    <a:latin typeface="Cambria" panose="02040503050406030204" pitchFamily="18" charset="0"/>
                    <a:ea typeface="Cambria" panose="02040503050406030204" pitchFamily="18" charset="0"/>
                  </a:rPr>
                  <a:t> =</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cm</a:t>
                </a:r>
                <a:r>
                  <a:rPr lang="vi-VN" sz="4800" baseline="30000" dirty="0">
                    <a:effectLst/>
                    <a:latin typeface="Cambria" panose="02040503050406030204" pitchFamily="18" charset="0"/>
                    <a:ea typeface="Cambria" panose="02040503050406030204" pitchFamily="18" charset="0"/>
                  </a:rPr>
                  <a:t>3</a:t>
                </a:r>
                <a:endParaRPr lang="en-US" sz="4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35 000</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350 000</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3 500</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38903"/>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400" dirty="0" err="1">
                    <a:effectLst/>
                    <a:latin typeface="Cambria" panose="02040503050406030204" pitchFamily="18" charset="0"/>
                    <a:ea typeface="Cambria" panose="02040503050406030204" pitchFamily="18" charset="0"/>
                  </a:rPr>
                  <a:t>Tính</a:t>
                </a:r>
                <a:r>
                  <a:rPr lang="en-US" sz="4400" dirty="0">
                    <a:effectLst/>
                    <a:latin typeface="Cambria" panose="02040503050406030204" pitchFamily="18" charset="0"/>
                    <a:ea typeface="Cambria" panose="02040503050406030204" pitchFamily="18" charset="0"/>
                  </a:rPr>
                  <a:t>: </a:t>
                </a:r>
                <a:r>
                  <a:rPr lang="vi-VN" sz="4400" dirty="0">
                    <a:effectLst/>
                    <a:latin typeface="Cambria" panose="02040503050406030204" pitchFamily="18" charset="0"/>
                    <a:ea typeface="Cambria" panose="02040503050406030204" pitchFamily="18" charset="0"/>
                  </a:rPr>
                  <a:t>1 000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+ 234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a:t>
                </a:r>
                <a:r>
                  <a:rPr lang="en-US" sz="4000" b="1" dirty="0">
                    <a:effectLst/>
                    <a:latin typeface="Cambria" panose="02040503050406030204" pitchFamily="18" charset="0"/>
                    <a:ea typeface="Cambria" panose="02040503050406030204" pitchFamily="18" charset="0"/>
                  </a:rPr>
                  <a:t>4</a:t>
                </a:r>
                <a:r>
                  <a:rPr lang="vi-VN" sz="4000" b="1" dirty="0">
                    <a:effectLst/>
                    <a:latin typeface="Cambria" panose="02040503050406030204" pitchFamily="18" charset="0"/>
                    <a:ea typeface="Cambria" panose="02040503050406030204" pitchFamily="18" charset="0"/>
                  </a:rPr>
                  <a:t>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a:t>
                </a:r>
                <a:r>
                  <a:rPr lang="en-US" sz="4000" b="1" dirty="0">
                    <a:effectLst/>
                    <a:latin typeface="Cambria" panose="02040503050406030204" pitchFamily="18" charset="0"/>
                    <a:ea typeface="Cambria" panose="02040503050406030204" pitchFamily="18" charset="0"/>
                  </a:rPr>
                  <a:t>3</a:t>
                </a:r>
                <a:r>
                  <a:rPr lang="vi-VN" sz="4000" b="1" dirty="0">
                    <a:effectLst/>
                    <a:latin typeface="Cambria" panose="02040503050406030204" pitchFamily="18" charset="0"/>
                    <a:ea typeface="Cambria" panose="02040503050406030204" pitchFamily="18" charset="0"/>
                  </a:rPr>
                  <a:t>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828444"/>
              </a:xfrm>
              <a:prstGeom prst="rect">
                <a:avLst/>
              </a:prstGeom>
              <a:noFill/>
            </p:spPr>
            <p:txBody>
              <a:bodyPr wrap="square" rtlCol="0">
                <a:spAutoFit/>
              </a:bodyPr>
              <a:lstStyle/>
              <a:p>
                <a:pPr marL="0" marR="0" algn="ctr">
                  <a:lnSpc>
                    <a:spcPct val="120000"/>
                  </a:lnSpc>
                  <a:spcBef>
                    <a:spcPts val="0"/>
                  </a:spcBef>
                  <a:spcAft>
                    <a:spcPts val="0"/>
                  </a:spcAft>
                </a:pPr>
                <a:r>
                  <a:rPr lang="vi-VN" sz="5400" dirty="0">
                    <a:effectLst/>
                    <a:latin typeface="Cambria" panose="02040503050406030204" pitchFamily="18" charset="0"/>
                    <a:ea typeface="Cambria" panose="02040503050406030204" pitchFamily="18" charset="0"/>
                  </a:rPr>
                  <a:t>565 dm</a:t>
                </a:r>
                <a:r>
                  <a:rPr lang="vi-VN" sz="5400" baseline="30000" dirty="0">
                    <a:effectLst/>
                    <a:latin typeface="Cambria" panose="02040503050406030204" pitchFamily="18" charset="0"/>
                    <a:ea typeface="Cambria" panose="02040503050406030204" pitchFamily="18" charset="0"/>
                  </a:rPr>
                  <a:t>3</a:t>
                </a:r>
                <a:r>
                  <a:rPr lang="vi-VN" sz="5400" dirty="0">
                    <a:effectLst/>
                    <a:latin typeface="Cambria" panose="02040503050406030204" pitchFamily="18" charset="0"/>
                    <a:ea typeface="Cambria" panose="02040503050406030204" pitchFamily="18" charset="0"/>
                  </a:rPr>
                  <a:t> : 5</a:t>
                </a:r>
                <a:r>
                  <a:rPr lang="en-US" sz="5400" dirty="0">
                    <a:effectLst/>
                    <a:latin typeface="Cambria" panose="02040503050406030204" pitchFamily="18" charset="0"/>
                    <a:ea typeface="Cambria" panose="02040503050406030204" pitchFamily="18" charset="0"/>
                  </a:rPr>
                  <a:t> = ?</a:t>
                </a: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0</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2</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55849"/>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400" b="1" dirty="0">
                    <a:effectLst/>
                    <a:latin typeface="Cambria" panose="02040503050406030204" pitchFamily="18" charset="0"/>
                    <a:ea typeface="Cambria" panose="02040503050406030204" pitchFamily="18" charset="0"/>
                  </a:rPr>
                  <a:t>113 dm</a:t>
                </a:r>
                <a:r>
                  <a:rPr lang="vi-VN" sz="4400" b="1" baseline="30000" dirty="0">
                    <a:effectLst/>
                    <a:latin typeface="Cambria" panose="02040503050406030204" pitchFamily="18" charset="0"/>
                    <a:ea typeface="Cambria" panose="02040503050406030204" pitchFamily="18" charset="0"/>
                  </a:rPr>
                  <a:t>3</a:t>
                </a:r>
                <a:endParaRPr kumimoji="0" lang="en-US" sz="8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0EBA2-51BD-2D22-028F-8FF9A85B220F}"/>
              </a:ext>
            </a:extLst>
          </p:cNvPr>
          <p:cNvPicPr>
            <a:picLocks noChangeAspect="1"/>
          </p:cNvPicPr>
          <p:nvPr/>
        </p:nvPicPr>
        <p:blipFill>
          <a:blip r:embed="rId2"/>
          <a:stretch>
            <a:fillRect/>
          </a:stretch>
        </p:blipFill>
        <p:spPr>
          <a:xfrm>
            <a:off x="-272763" y="-1"/>
            <a:ext cx="12464763" cy="7066625"/>
          </a:xfrm>
          <a:prstGeom prst="rect">
            <a:avLst/>
          </a:prstGeom>
        </p:spPr>
      </p:pic>
      <p:sp>
        <p:nvSpPr>
          <p:cNvPr id="16" name="TextBox 15">
            <a:extLst>
              <a:ext uri="{FF2B5EF4-FFF2-40B4-BE49-F238E27FC236}">
                <a16:creationId xmlns:a16="http://schemas.microsoft.com/office/drawing/2014/main" id="{935954EA-6771-ECC4-1A94-AD54CBC6A0B9}"/>
              </a:ext>
            </a:extLst>
          </p:cNvPr>
          <p:cNvSpPr txBox="1"/>
          <p:nvPr/>
        </p:nvSpPr>
        <p:spPr>
          <a:xfrm>
            <a:off x="3528875" y="338845"/>
            <a:ext cx="4563121" cy="461665"/>
          </a:xfrm>
          <a:prstGeom prst="rect">
            <a:avLst/>
          </a:prstGeom>
          <a:noFill/>
        </p:spPr>
        <p:txBody>
          <a:bodyPr wrap="square" rtlCol="0">
            <a:spAutoFit/>
          </a:bodyPr>
          <a:lstStyle/>
          <a:p>
            <a:pPr algn="ctr"/>
            <a:r>
              <a:rPr lang="en-US" sz="2400" dirty="0" err="1">
                <a:solidFill>
                  <a:schemeClr val="bg1"/>
                </a:solidFill>
              </a:rPr>
              <a:t>Thứ</a:t>
            </a:r>
            <a:r>
              <a:rPr lang="en-US" sz="2400" dirty="0">
                <a:solidFill>
                  <a:schemeClr val="bg1"/>
                </a:solidFill>
              </a:rPr>
              <a:t> … </a:t>
            </a:r>
            <a:r>
              <a:rPr lang="en-US" sz="2400" dirty="0" err="1">
                <a:solidFill>
                  <a:schemeClr val="bg1"/>
                </a:solidFill>
              </a:rPr>
              <a:t>ngày</a:t>
            </a:r>
            <a:r>
              <a:rPr lang="en-US" sz="2400" dirty="0">
                <a:solidFill>
                  <a:schemeClr val="bg1"/>
                </a:solidFill>
              </a:rPr>
              <a:t> … </a:t>
            </a:r>
            <a:r>
              <a:rPr lang="en-US" sz="2400" dirty="0" err="1">
                <a:solidFill>
                  <a:schemeClr val="bg1"/>
                </a:solidFill>
              </a:rPr>
              <a:t>tháng</a:t>
            </a:r>
            <a:r>
              <a:rPr lang="en-US" sz="2400" dirty="0">
                <a:solidFill>
                  <a:schemeClr val="bg1"/>
                </a:solidFill>
              </a:rPr>
              <a:t> ... </a:t>
            </a:r>
            <a:r>
              <a:rPr lang="en-US" sz="2400" dirty="0" err="1">
                <a:solidFill>
                  <a:schemeClr val="bg1"/>
                </a:solidFill>
              </a:rPr>
              <a:t>năm</a:t>
            </a:r>
            <a:r>
              <a:rPr lang="en-US" sz="2400" dirty="0">
                <a:solidFill>
                  <a:schemeClr val="bg1"/>
                </a:solidFill>
              </a:rPr>
              <a:t> …</a:t>
            </a:r>
            <a:endParaRPr lang="vi-VN" sz="2400" dirty="0">
              <a:solidFill>
                <a:schemeClr val="bg1"/>
              </a:solidFill>
            </a:endParaRPr>
          </a:p>
        </p:txBody>
      </p:sp>
      <p:pic>
        <p:nvPicPr>
          <p:cNvPr id="2" name="Picture 1">
            <a:extLst>
              <a:ext uri="{FF2B5EF4-FFF2-40B4-BE49-F238E27FC236}">
                <a16:creationId xmlns:a16="http://schemas.microsoft.com/office/drawing/2014/main" id="{D4F5B5EC-A886-EBAF-8884-1A3BFD7E2A19}"/>
              </a:ext>
            </a:extLst>
          </p:cNvPr>
          <p:cNvPicPr>
            <a:picLocks noChangeAspect="1"/>
          </p:cNvPicPr>
          <p:nvPr/>
        </p:nvPicPr>
        <p:blipFill>
          <a:blip r:embed="rId3"/>
          <a:stretch>
            <a:fillRect/>
          </a:stretch>
        </p:blipFill>
        <p:spPr>
          <a:xfrm>
            <a:off x="4896787" y="615278"/>
            <a:ext cx="1450974" cy="1176630"/>
          </a:xfrm>
          <a:prstGeom prst="rect">
            <a:avLst/>
          </a:prstGeom>
        </p:spPr>
      </p:pic>
      <p:pic>
        <p:nvPicPr>
          <p:cNvPr id="5" name="Picture 4">
            <a:extLst>
              <a:ext uri="{FF2B5EF4-FFF2-40B4-BE49-F238E27FC236}">
                <a16:creationId xmlns:a16="http://schemas.microsoft.com/office/drawing/2014/main" id="{E6575EC6-1C32-0FD0-7CFE-8844B83BF2C0}"/>
              </a:ext>
            </a:extLst>
          </p:cNvPr>
          <p:cNvPicPr>
            <a:picLocks noChangeAspect="1"/>
          </p:cNvPicPr>
          <p:nvPr/>
        </p:nvPicPr>
        <p:blipFill>
          <a:blip r:embed="rId4"/>
          <a:stretch>
            <a:fillRect/>
          </a:stretch>
        </p:blipFill>
        <p:spPr>
          <a:xfrm>
            <a:off x="2843120" y="1583586"/>
            <a:ext cx="5998984" cy="1201016"/>
          </a:xfrm>
          <a:prstGeom prst="rect">
            <a:avLst/>
          </a:prstGeom>
        </p:spPr>
      </p:pic>
    </p:spTree>
    <p:extLst>
      <p:ext uri="{BB962C8B-B14F-4D97-AF65-F5344CB8AC3E}">
        <p14:creationId xmlns:p14="http://schemas.microsoft.com/office/powerpoint/2010/main" val="39202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62EE63E7-DC74-BCC8-270A-71F35746A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44" y="1015655"/>
            <a:ext cx="4957591" cy="1304133"/>
          </a:xfrm>
          <a:prstGeom prst="rect">
            <a:avLst/>
          </a:prstGeom>
        </p:spPr>
      </p:pic>
    </p:spTree>
    <p:extLst>
      <p:ext uri="{BB962C8B-B14F-4D97-AF65-F5344CB8AC3E}">
        <p14:creationId xmlns:p14="http://schemas.microsoft.com/office/powerpoint/2010/main" val="23422760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Cambria" panose="02040503050406030204" pitchFamily="18" charset="0"/>
                <a:ea typeface="Cambria" panose="02040503050406030204" pitchFamily="18" charset="0"/>
              </a:rPr>
              <a:t>1</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C4777-E6DF-D9B9-4D7A-360DEBA5A3CD}"/>
              </a:ext>
            </a:extLst>
          </p:cNvPr>
          <p:cNvSpPr txBox="1"/>
          <p:nvPr/>
        </p:nvSpPr>
        <p:spPr>
          <a:xfrm>
            <a:off x="605928" y="1553378"/>
            <a:ext cx="10994833"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Mỗi hình dưới đây được xếp từ các hình lập phương </a:t>
            </a:r>
            <a:r>
              <a:rPr lang="en-US" sz="3200" dirty="0">
                <a:latin typeface="Cambria" panose="02040503050406030204" pitchFamily="18" charset="0"/>
                <a:ea typeface="Cambria" panose="02040503050406030204" pitchFamily="18" charset="0"/>
              </a:rPr>
              <a:t>1 c</a:t>
            </a:r>
            <a:r>
              <a:rPr lang="vi-VN" sz="3200" dirty="0">
                <a:effectLst/>
                <a:latin typeface="Cambria" panose="02040503050406030204" pitchFamily="18" charset="0"/>
                <a:ea typeface="Cambria" panose="02040503050406030204" pitchFamily="18" charset="0"/>
              </a:rPr>
              <a:t>m</a:t>
            </a:r>
            <a:r>
              <a:rPr lang="vi-VN" sz="3200" baseline="30000" dirty="0">
                <a:effectLst/>
                <a:latin typeface="Cambria" panose="02040503050406030204" pitchFamily="18" charset="0"/>
                <a:ea typeface="Cambria" panose="02040503050406030204" pitchFamily="18" charset="0"/>
              </a:rPr>
              <a:t>3</a:t>
            </a:r>
            <a:r>
              <a:rPr lang="vi-VN" sz="3200" dirty="0">
                <a:latin typeface="Cambria" panose="02040503050406030204" pitchFamily="18" charset="0"/>
                <a:ea typeface="Cambria" panose="02040503050406030204" pitchFamily="18" charset="0"/>
              </a:rPr>
              <a:t>. Hỏi hình nào dưới đây có thể tích lớn nhất?</a:t>
            </a:r>
            <a:endParaRPr lang="en-US" sz="32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561F56F-5E12-2520-2490-E2F340872423}"/>
              </a:ext>
            </a:extLst>
          </p:cNvPr>
          <p:cNvPicPr>
            <a:picLocks noChangeAspect="1"/>
          </p:cNvPicPr>
          <p:nvPr/>
        </p:nvPicPr>
        <p:blipFill>
          <a:blip r:embed="rId3"/>
          <a:stretch>
            <a:fillRect/>
          </a:stretch>
        </p:blipFill>
        <p:spPr>
          <a:xfrm>
            <a:off x="925991" y="2952692"/>
            <a:ext cx="10229850" cy="2428875"/>
          </a:xfrm>
          <a:prstGeom prst="rect">
            <a:avLst/>
          </a:prstGeom>
        </p:spPr>
      </p:pic>
      <p:sp>
        <p:nvSpPr>
          <p:cNvPr id="8" name="Oval 7">
            <a:extLst>
              <a:ext uri="{FF2B5EF4-FFF2-40B4-BE49-F238E27FC236}">
                <a16:creationId xmlns:a16="http://schemas.microsoft.com/office/drawing/2014/main" id="{D82B0ACC-8EC2-1623-0428-7BE555C8F916}"/>
              </a:ext>
            </a:extLst>
          </p:cNvPr>
          <p:cNvSpPr/>
          <p:nvPr/>
        </p:nvSpPr>
        <p:spPr>
          <a:xfrm>
            <a:off x="4307595" y="4902506"/>
            <a:ext cx="506775" cy="4957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44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8"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0" ma:contentTypeDescription="Create a new document." ma:contentTypeScope="" ma:versionID="f2b4adca4d93a26afcd0a7580f0ee0aa">
  <xsd:schema xmlns:xsd="http://www.w3.org/2001/XMLSchema" xmlns:xs="http://www.w3.org/2001/XMLSchema" xmlns:p="http://schemas.microsoft.com/office/2006/metadata/properties" xmlns:ns3="39b4d614-387f-4869-a043-b320c2c8d431" targetNamespace="http://schemas.microsoft.com/office/2006/metadata/properties" ma:root="true" ma:fieldsID="5026ddd5adc1812c8217b3d49ac81158"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F6F8AA-3751-4A14-B626-6503E1D62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D0F2E9-3BA7-4E6C-BD51-A93D8846B442}">
  <ds:schemaRefs>
    <ds:schemaRef ds:uri="http://schemas.microsoft.com/sharepoint/v3/contenttype/forms"/>
  </ds:schemaRefs>
</ds:datastoreItem>
</file>

<file path=customXml/itemProps3.xml><?xml version="1.0" encoding="utf-8"?>
<ds:datastoreItem xmlns:ds="http://schemas.openxmlformats.org/officeDocument/2006/customXml" ds:itemID="{E960426D-5F6E-4987-BA4F-6C073446B5E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1607</TotalTime>
  <Words>455</Words>
  <Application>Microsoft Office PowerPoint</Application>
  <PresentationFormat>Widescreen</PresentationFormat>
  <Paragraphs>43</Paragraphs>
  <Slides>14</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等线</vt:lpstr>
      <vt:lpstr>#9Slide07 Altus</vt:lpstr>
      <vt:lpstr>#9Slide07 HoneyCream</vt:lpstr>
      <vt:lpstr>Arial</vt:lpstr>
      <vt:lpstr>Calibri</vt:lpstr>
      <vt:lpstr>Cambria</vt:lpstr>
      <vt:lpstr>SVN-Newton</vt:lpstr>
      <vt:lpstr>Times New Roman</vt:lpstr>
      <vt:lpstr>UTM Avo</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29</cp:revision>
  <dcterms:created xsi:type="dcterms:W3CDTF">2022-07-12T06:50:44Z</dcterms:created>
  <dcterms:modified xsi:type="dcterms:W3CDTF">2025-02-28T02:13:05Z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