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151" r:id="rId2"/>
    <p:sldId id="3145" r:id="rId3"/>
    <p:sldId id="3152" r:id="rId4"/>
    <p:sldId id="3128" r:id="rId5"/>
    <p:sldId id="3148" r:id="rId6"/>
    <p:sldId id="3150" r:id="rId7"/>
    <p:sldId id="3146" r:id="rId8"/>
    <p:sldId id="3124" r:id="rId9"/>
    <p:sldId id="3154" r:id="rId10"/>
    <p:sldId id="3155" r:id="rId11"/>
    <p:sldId id="3156" r:id="rId12"/>
    <p:sldId id="3157" r:id="rId13"/>
    <p:sldId id="3158" r:id="rId14"/>
    <p:sldId id="3153" r:id="rId15"/>
    <p:sldId id="3125" r:id="rId16"/>
    <p:sldId id="3147" r:id="rId17"/>
    <p:sldId id="28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8" d="100"/>
          <a:sy n="68" d="100"/>
        </p:scale>
        <p:origin x="8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419519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26209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76840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37320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15</a:t>
            </a:fld>
            <a:endParaRPr lang="en-GB"/>
          </a:p>
        </p:txBody>
      </p:sp>
    </p:spTree>
    <p:extLst>
      <p:ext uri="{BB962C8B-B14F-4D97-AF65-F5344CB8AC3E}">
        <p14:creationId xmlns:p14="http://schemas.microsoft.com/office/powerpoint/2010/main" val="33659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16</a:t>
            </a:fld>
            <a:endParaRPr lang="en-GB"/>
          </a:p>
        </p:txBody>
      </p:sp>
    </p:spTree>
    <p:extLst>
      <p:ext uri="{BB962C8B-B14F-4D97-AF65-F5344CB8AC3E}">
        <p14:creationId xmlns:p14="http://schemas.microsoft.com/office/powerpoint/2010/main" val="209073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205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5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gif"/><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g"/><Relationship Id="rId2" Type="http://schemas.openxmlformats.org/officeDocument/2006/relationships/video" Target="https://www.youtube.com/embed/mhrGj4ZAuyY??si=gfp9OJ4KXj7pcU0W" TargetMode="Externa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BC613D-ED9D-4571-B6CE-BF65185C918F}"/>
              </a:ext>
            </a:extLst>
          </p:cNvPr>
          <p:cNvSpPr txBox="1"/>
          <p:nvPr/>
        </p:nvSpPr>
        <p:spPr>
          <a:xfrm>
            <a:off x="1055802" y="895546"/>
            <a:ext cx="10746557" cy="538609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UBND HUYỆN AN LÃO</a:t>
            </a:r>
          </a:p>
          <a:p>
            <a:pPr algn="ctr"/>
            <a:r>
              <a:rPr lang="en-US" sz="2000" b="1" dirty="0">
                <a:latin typeface="Times New Roman" panose="02020603050405020304" pitchFamily="18" charset="0"/>
                <a:cs typeface="Times New Roman" panose="02020603050405020304" pitchFamily="18" charset="0"/>
              </a:rPr>
              <a:t>TRƯỜNG TIỂU HỌC THỊ TRẤN AN LÃO</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CHUYÊN ĐỀ CỤM</a:t>
            </a:r>
          </a:p>
          <a:p>
            <a:pPr algn="ctr"/>
            <a:r>
              <a:rPr lang="en-US" sz="2400" dirty="0">
                <a:latin typeface="Times New Roman" panose="02020603050405020304" pitchFamily="18" charset="0"/>
                <a:cs typeface="Times New Roman" panose="02020603050405020304" pitchFamily="18" charset="0"/>
              </a:rPr>
              <a:t>GIÁO DỤC KỸ NĂNG CÔNG DÂN SỐ TRONG DẠY HỌC TIN HỌC 4</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2800" i="1" dirty="0">
                <a:latin typeface="Times New Roman" panose="02020603050405020304" pitchFamily="18" charset="0"/>
                <a:cs typeface="Times New Roman" panose="02020603050405020304" pitchFamily="18" charset="0"/>
              </a:rPr>
              <a:t>An </a:t>
            </a:r>
            <a:r>
              <a:rPr lang="en-US" sz="2800" i="1" dirty="0" err="1">
                <a:latin typeface="Times New Roman" panose="02020603050405020304" pitchFamily="18" charset="0"/>
                <a:cs typeface="Times New Roman" panose="02020603050405020304" pitchFamily="18" charset="0"/>
              </a:rPr>
              <a:t>Lão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10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2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2025</a:t>
            </a:r>
          </a:p>
        </p:txBody>
      </p:sp>
      <p:cxnSp>
        <p:nvCxnSpPr>
          <p:cNvPr id="4" name="Straight Connector 3">
            <a:extLst>
              <a:ext uri="{FF2B5EF4-FFF2-40B4-BE49-F238E27FC236}">
                <a16:creationId xmlns:a16="http://schemas.microsoft.com/office/drawing/2014/main" id="{DCC6A2A4-DD9E-4A8F-9FD8-9B84A18FF9CF}"/>
              </a:ext>
            </a:extLst>
          </p:cNvPr>
          <p:cNvCxnSpPr/>
          <p:nvPr/>
        </p:nvCxnSpPr>
        <p:spPr>
          <a:xfrm>
            <a:off x="5674936" y="1574276"/>
            <a:ext cx="16968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78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D3EA2FDB-263B-4A72-8759-42459FFE7CF5}"/>
              </a:ext>
            </a:extLst>
          </p:cNvPr>
          <p:cNvSpPr/>
          <p:nvPr/>
        </p:nvSpPr>
        <p:spPr>
          <a:xfrm>
            <a:off x="344557" y="304800"/>
            <a:ext cx="11502886" cy="129775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t>
            </a:r>
            <a:r>
              <a:rPr lang="en-US" sz="3200" b="1" dirty="0" err="1">
                <a:solidFill>
                  <a:srgbClr val="002060"/>
                </a:solidFill>
                <a:latin typeface="Times New Roman" panose="02020603050405020304" pitchFamily="18" charset="0"/>
                <a:cs typeface="Times New Roman" panose="02020603050405020304" pitchFamily="18" charset="0"/>
              </a:rPr>
              <a:t>âu</a:t>
            </a:r>
            <a:r>
              <a:rPr lang="en-US" sz="3200" b="1" dirty="0">
                <a:solidFill>
                  <a:srgbClr val="002060"/>
                </a:solidFill>
                <a:latin typeface="Times New Roman" panose="02020603050405020304" pitchFamily="18" charset="0"/>
                <a:cs typeface="Times New Roman" panose="02020603050405020304" pitchFamily="18" charset="0"/>
              </a:rPr>
              <a:t> 2</a:t>
            </a:r>
            <a:r>
              <a:rPr lang="vi-VN" sz="3200" b="1" dirty="0">
                <a:solidFill>
                  <a:srgbClr val="002060"/>
                </a:solidFill>
                <a:latin typeface="Times New Roman" panose="02020603050405020304" pitchFamily="18" charset="0"/>
                <a:cs typeface="Times New Roman" panose="02020603050405020304" pitchFamily="18" charset="0"/>
              </a:rPr>
              <a:t>. Phần mềm soạn thảo văn bản không có chức năng nào sau đây?</a:t>
            </a:r>
            <a:endParaRPr lang="en-US" sz="3200" b="1" dirty="0">
              <a:solidFill>
                <a:srgbClr val="002060"/>
              </a:solidFill>
              <a:latin typeface="Times New Roman" panose="02020603050405020304" pitchFamily="18" charset="0"/>
              <a:cs typeface="Times New Roman" panose="02020603050405020304" pitchFamily="18" charset="0"/>
            </a:endParaRPr>
          </a:p>
          <a:p>
            <a:pPr>
              <a:defRPr/>
            </a:pP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Diagonal Corners Snipped 2">
            <a:extLst>
              <a:ext uri="{FF2B5EF4-FFF2-40B4-BE49-F238E27FC236}">
                <a16:creationId xmlns:a16="http://schemas.microsoft.com/office/drawing/2014/main" id="{D9C327B9-F10C-44E3-BE2F-A5E26080E7A8}"/>
              </a:ext>
            </a:extLst>
          </p:cNvPr>
          <p:cNvSpPr/>
          <p:nvPr/>
        </p:nvSpPr>
        <p:spPr>
          <a:xfrm>
            <a:off x="858795" y="1956663"/>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lang="pt-BR" dirty="0"/>
              <a:t> </a:t>
            </a:r>
            <a:r>
              <a:rPr lang="vi-VN" sz="3200" b="1" dirty="0">
                <a:solidFill>
                  <a:prstClr val="white"/>
                </a:solidFill>
                <a:latin typeface="Times New Roman" panose="02020603050405020304" pitchFamily="18" charset="0"/>
                <a:cs typeface="Times New Roman" panose="02020603050405020304" pitchFamily="18" charset="0"/>
              </a:rPr>
              <a:t>Nhập văn bản.</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4" name="Rectangle: Diagonal Corners Snipped 3">
            <a:extLst>
              <a:ext uri="{FF2B5EF4-FFF2-40B4-BE49-F238E27FC236}">
                <a16:creationId xmlns:a16="http://schemas.microsoft.com/office/drawing/2014/main" id="{894F859F-6A53-43E1-9D84-3AEBAF408DFC}"/>
              </a:ext>
            </a:extLst>
          </p:cNvPr>
          <p:cNvSpPr/>
          <p:nvPr/>
        </p:nvSpPr>
        <p:spPr>
          <a:xfrm>
            <a:off x="858795" y="3064894"/>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lang="en-US" sz="3200" b="1" dirty="0">
                <a:solidFill>
                  <a:prstClr val="white"/>
                </a:solidFill>
                <a:latin typeface="Times New Roman" panose="02020603050405020304" pitchFamily="18" charset="0"/>
                <a:cs typeface="Times New Roman" panose="02020603050405020304" pitchFamily="18" charset="0"/>
              </a:rPr>
              <a:t>. </a:t>
            </a:r>
            <a:r>
              <a:rPr lang="vi-VN" sz="3200" b="1" dirty="0">
                <a:solidFill>
                  <a:prstClr val="white"/>
                </a:solidFill>
                <a:latin typeface="Times New Roman" panose="02020603050405020304" pitchFamily="18" charset="0"/>
                <a:cs typeface="Times New Roman" panose="02020603050405020304" pitchFamily="18" charset="0"/>
              </a:rPr>
              <a:t>Sửa đổi, chỉnh sửa văn bản.</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DC0E3EA5-8345-422D-93EA-E9642571FE8C}"/>
              </a:ext>
            </a:extLst>
          </p:cNvPr>
          <p:cNvSpPr/>
          <p:nvPr/>
        </p:nvSpPr>
        <p:spPr>
          <a:xfrm>
            <a:off x="858795" y="4097710"/>
            <a:ext cx="7446219"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lang="en-US" sz="3200" b="1" dirty="0">
                <a:solidFill>
                  <a:prstClr val="white"/>
                </a:solidFill>
                <a:latin typeface="Times New Roman" panose="02020603050405020304" pitchFamily="18" charset="0"/>
                <a:cs typeface="Times New Roman" panose="02020603050405020304" pitchFamily="18" charset="0"/>
              </a:rPr>
              <a:t>. </a:t>
            </a:r>
            <a:r>
              <a:rPr lang="vi-VN" sz="3200" b="1" dirty="0">
                <a:solidFill>
                  <a:prstClr val="white"/>
                </a:solidFill>
                <a:latin typeface="Times New Roman" panose="02020603050405020304" pitchFamily="18" charset="0"/>
                <a:cs typeface="Times New Roman" panose="02020603050405020304" pitchFamily="18" charset="0"/>
              </a:rPr>
              <a:t>Lưu trữ và in văn bản.</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FE1A1280-D1C4-442F-9D5D-A21191BBCC0C}"/>
              </a:ext>
            </a:extLst>
          </p:cNvPr>
          <p:cNvSpPr/>
          <p:nvPr/>
        </p:nvSpPr>
        <p:spPr>
          <a:xfrm>
            <a:off x="858794" y="5205941"/>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lang="en-US" sz="3200" b="1" dirty="0">
                <a:solidFill>
                  <a:prstClr val="white"/>
                </a:solidFill>
                <a:latin typeface="Times New Roman" panose="02020603050405020304" pitchFamily="18" charset="0"/>
                <a:cs typeface="Times New Roman" panose="02020603050405020304" pitchFamily="18" charset="0"/>
              </a:rPr>
              <a:t>. </a:t>
            </a:r>
            <a:r>
              <a:rPr lang="vi-VN" sz="3200" b="1" dirty="0">
                <a:solidFill>
                  <a:prstClr val="white"/>
                </a:solidFill>
                <a:latin typeface="Times New Roman" panose="02020603050405020304" pitchFamily="18" charset="0"/>
                <a:cs typeface="Times New Roman" panose="02020603050405020304" pitchFamily="18" charset="0"/>
              </a:rPr>
              <a:t>Chỉnh sửa hình ảnh và âm thanh.</a:t>
            </a:r>
            <a:endParaRPr lang="en-US"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906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rgbClr val="92D050"/>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3"/>
                                        </p:tgtEl>
                                        <p:attrNameLst>
                                          <p:attrName>fillcolor</p:attrName>
                                        </p:attrNameLst>
                                      </p:cBhvr>
                                      <p:to>
                                        <a:srgbClr val="FF0000"/>
                                      </p:to>
                                    </p:animClr>
                                    <p:set>
                                      <p:cBhvr>
                                        <p:cTn id="40" dur="500" fill="hold"/>
                                        <p:tgtEl>
                                          <p:spTgt spid="3"/>
                                        </p:tgtEl>
                                        <p:attrNameLst>
                                          <p:attrName>fill.type</p:attrName>
                                        </p:attrNameLst>
                                      </p:cBhvr>
                                      <p:to>
                                        <p:strVal val="solid"/>
                                      </p:to>
                                    </p:set>
                                    <p:set>
                                      <p:cBhvr>
                                        <p:cTn id="41" dur="500" fill="hold"/>
                                        <p:tgtEl>
                                          <p:spTgt spid="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4"/>
                                        </p:tgtEl>
                                        <p:attrNameLst>
                                          <p:attrName>fillcolor</p:attrName>
                                        </p:attrNameLst>
                                      </p:cBhvr>
                                      <p:to>
                                        <a:srgbClr val="FF0000"/>
                                      </p:to>
                                    </p:animClr>
                                    <p:set>
                                      <p:cBhvr>
                                        <p:cTn id="47" dur="500" fill="hold"/>
                                        <p:tgtEl>
                                          <p:spTgt spid="4"/>
                                        </p:tgtEl>
                                        <p:attrNameLst>
                                          <p:attrName>fill.type</p:attrName>
                                        </p:attrNameLst>
                                      </p:cBhvr>
                                      <p:to>
                                        <p:strVal val="solid"/>
                                      </p:to>
                                    </p:set>
                                    <p:set>
                                      <p:cBhvr>
                                        <p:cTn id="48" dur="500" fill="hold"/>
                                        <p:tgtEl>
                                          <p:spTgt spid="4"/>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5"/>
                                        </p:tgtEl>
                                        <p:attrNameLst>
                                          <p:attrName>fillcolor</p:attrName>
                                        </p:attrNameLst>
                                      </p:cBhvr>
                                      <p:to>
                                        <a:srgbClr val="FF0000"/>
                                      </p:to>
                                    </p:animClr>
                                    <p:set>
                                      <p:cBhvr>
                                        <p:cTn id="54" dur="500" fill="hold"/>
                                        <p:tgtEl>
                                          <p:spTgt spid="5"/>
                                        </p:tgtEl>
                                        <p:attrNameLst>
                                          <p:attrName>fill.type</p:attrName>
                                        </p:attrNameLst>
                                      </p:cBhvr>
                                      <p:to>
                                        <p:strVal val="solid"/>
                                      </p:to>
                                    </p:set>
                                    <p:set>
                                      <p:cBhvr>
                                        <p:cTn id="55" dur="50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6"/>
                                        </p:tgtEl>
                                        <p:attrNameLst>
                                          <p:attrName>fillcolor</p:attrName>
                                        </p:attrNameLst>
                                      </p:cBhvr>
                                      <p:to>
                                        <a:srgbClr val="92D050"/>
                                      </p:to>
                                    </p:animClr>
                                    <p:set>
                                      <p:cBhvr>
                                        <p:cTn id="61" dur="500" fill="hold"/>
                                        <p:tgtEl>
                                          <p:spTgt spid="6"/>
                                        </p:tgtEl>
                                        <p:attrNameLst>
                                          <p:attrName>fill.type</p:attrName>
                                        </p:attrNameLst>
                                      </p:cBhvr>
                                      <p:to>
                                        <p:strVal val="solid"/>
                                      </p:to>
                                    </p:set>
                                    <p:set>
                                      <p:cBhvr>
                                        <p:cTn id="62" dur="50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69E4BD2D-FBBA-4A63-A563-F86B5B462871}"/>
              </a:ext>
            </a:extLst>
          </p:cNvPr>
          <p:cNvSpPr/>
          <p:nvPr/>
        </p:nvSpPr>
        <p:spPr>
          <a:xfrm>
            <a:off x="520553" y="-131464"/>
            <a:ext cx="11502886" cy="1640264"/>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3: </a:t>
            </a:r>
            <a:r>
              <a:rPr lang="vi-VN" sz="3200" b="1" dirty="0">
                <a:solidFill>
                  <a:srgbClr val="002060"/>
                </a:solidFill>
                <a:latin typeface="Times New Roman" panose="02020603050405020304" pitchFamily="18" charset="0"/>
                <a:cs typeface="Times New Roman" panose="02020603050405020304" pitchFamily="18" charset="0"/>
              </a:rPr>
              <a:t>Để xóa kí tự ở bên phải con trỏ soạn thảo, ta nhấn phím nào?</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Rectangle: Diagonal Corners Snipped 3">
            <a:extLst>
              <a:ext uri="{FF2B5EF4-FFF2-40B4-BE49-F238E27FC236}">
                <a16:creationId xmlns:a16="http://schemas.microsoft.com/office/drawing/2014/main" id="{3222162E-B710-43D6-8DBA-EABA32F14B3A}"/>
              </a:ext>
            </a:extLst>
          </p:cNvPr>
          <p:cNvSpPr/>
          <p:nvPr/>
        </p:nvSpPr>
        <p:spPr>
          <a:xfrm>
            <a:off x="953063" y="1640265"/>
            <a:ext cx="7354957" cy="918222"/>
          </a:xfrm>
          <a:prstGeom prst="snip2DiagRect">
            <a:avLst>
              <a:gd name="adj1" fmla="val 50000"/>
              <a:gd name="adj2" fmla="val 16667"/>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vi-VN" sz="3200" b="1" dirty="0">
                <a:solidFill>
                  <a:schemeClr val="bg1"/>
                </a:solidFill>
                <a:latin typeface="Times New Roman" panose="02020603050405020304" pitchFamily="18" charset="0"/>
                <a:cs typeface="Times New Roman" panose="02020603050405020304" pitchFamily="18" charset="0"/>
              </a:rPr>
              <a:t>.</a:t>
            </a:r>
            <a:r>
              <a:rPr lang="vi-VN" sz="2400" b="1" dirty="0">
                <a:solidFill>
                  <a:schemeClr val="bg1"/>
                </a:solidFill>
                <a:latin typeface="Times New Roman" panose="02020603050405020304" pitchFamily="18" charset="0"/>
                <a:cs typeface="Times New Roman" panose="02020603050405020304" pitchFamily="18" charset="0"/>
              </a:rPr>
              <a:t> </a:t>
            </a:r>
            <a:r>
              <a:rPr lang="en-US" sz="3200" b="1" dirty="0">
                <a:solidFill>
                  <a:prstClr val="white"/>
                </a:solidFill>
                <a:latin typeface="Times New Roman" panose="02020603050405020304" pitchFamily="18" charset="0"/>
                <a:cs typeface="Times New Roman" panose="02020603050405020304" pitchFamily="18" charset="0"/>
              </a:rPr>
              <a:t>Delete. </a:t>
            </a:r>
          </a:p>
        </p:txBody>
      </p:sp>
      <p:sp>
        <p:nvSpPr>
          <p:cNvPr id="5" name="Rectangle: Diagonal Corners Snipped 4">
            <a:extLst>
              <a:ext uri="{FF2B5EF4-FFF2-40B4-BE49-F238E27FC236}">
                <a16:creationId xmlns:a16="http://schemas.microsoft.com/office/drawing/2014/main" id="{F62BC3DE-40CF-4B7B-AF1D-95D48A4F0BEA}"/>
              </a:ext>
            </a:extLst>
          </p:cNvPr>
          <p:cNvSpPr/>
          <p:nvPr/>
        </p:nvSpPr>
        <p:spPr>
          <a:xfrm>
            <a:off x="953062" y="2821418"/>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a:t>
            </a:r>
            <a:r>
              <a:rPr lang="en-US" sz="3200" b="1" dirty="0">
                <a:solidFill>
                  <a:prstClr val="white"/>
                </a:solidFill>
                <a:latin typeface="Times New Roman" panose="02020603050405020304" pitchFamily="18" charset="0"/>
                <a:cs typeface="Times New Roman" panose="02020603050405020304" pitchFamily="18" charset="0"/>
              </a:rPr>
              <a:t>.</a:t>
            </a:r>
            <a:r>
              <a:rPr lang="vi-VN" sz="3200" b="1" dirty="0">
                <a:solidFill>
                  <a:prstClr val="white"/>
                </a:solidFill>
                <a:latin typeface="Times New Roman" panose="02020603050405020304" pitchFamily="18" charset="0"/>
                <a:cs typeface="Times New Roman" panose="02020603050405020304" pitchFamily="18" charset="0"/>
              </a:rPr>
              <a:t> </a:t>
            </a:r>
            <a:r>
              <a:rPr lang="en-US" sz="3200" b="1" dirty="0">
                <a:solidFill>
                  <a:prstClr val="white"/>
                </a:solidFill>
                <a:latin typeface="Times New Roman" panose="02020603050405020304" pitchFamily="18" charset="0"/>
                <a:cs typeface="Times New Roman" panose="02020603050405020304" pitchFamily="18" charset="0"/>
              </a:rPr>
              <a:t>Backspace.</a:t>
            </a:r>
          </a:p>
        </p:txBody>
      </p:sp>
      <p:sp>
        <p:nvSpPr>
          <p:cNvPr id="6" name="Rectangle: Diagonal Corners Snipped 5">
            <a:extLst>
              <a:ext uri="{FF2B5EF4-FFF2-40B4-BE49-F238E27FC236}">
                <a16:creationId xmlns:a16="http://schemas.microsoft.com/office/drawing/2014/main" id="{16A21A70-03B6-4B33-AAB5-585F69DE8E75}"/>
              </a:ext>
            </a:extLst>
          </p:cNvPr>
          <p:cNvSpPr/>
          <p:nvPr/>
        </p:nvSpPr>
        <p:spPr>
          <a:xfrm>
            <a:off x="953061" y="4002571"/>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C</a:t>
            </a:r>
            <a:r>
              <a:rPr lang="en-US" sz="3200" b="1" dirty="0">
                <a:solidFill>
                  <a:prstClr val="white"/>
                </a:solidFill>
                <a:latin typeface="Times New Roman" panose="02020603050405020304" pitchFamily="18" charset="0"/>
                <a:cs typeface="Times New Roman" panose="02020603050405020304" pitchFamily="18" charset="0"/>
              </a:rPr>
              <a:t>. Enter. </a:t>
            </a:r>
          </a:p>
        </p:txBody>
      </p:sp>
      <p:sp>
        <p:nvSpPr>
          <p:cNvPr id="7" name="Rectangle: Diagonal Corners Snipped 6">
            <a:extLst>
              <a:ext uri="{FF2B5EF4-FFF2-40B4-BE49-F238E27FC236}">
                <a16:creationId xmlns:a16="http://schemas.microsoft.com/office/drawing/2014/main" id="{8BCDA389-B0A5-4E6D-8D60-E7A640D4ED4B}"/>
              </a:ext>
            </a:extLst>
          </p:cNvPr>
          <p:cNvSpPr/>
          <p:nvPr/>
        </p:nvSpPr>
        <p:spPr>
          <a:xfrm>
            <a:off x="1028478" y="5183724"/>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D. </a:t>
            </a:r>
            <a:r>
              <a:rPr lang="en-US" sz="3200" b="1" dirty="0">
                <a:solidFill>
                  <a:prstClr val="white"/>
                </a:solidFill>
                <a:latin typeface="Times New Roman" panose="02020603050405020304" pitchFamily="18" charset="0"/>
                <a:cs typeface="Times New Roman" panose="02020603050405020304" pitchFamily="18" charset="0"/>
              </a:rPr>
              <a:t>B </a:t>
            </a:r>
            <a:r>
              <a:rPr lang="en-US" sz="3200" b="1" dirty="0" err="1">
                <a:solidFill>
                  <a:prstClr val="white"/>
                </a:solidFill>
                <a:latin typeface="Times New Roman" panose="02020603050405020304" pitchFamily="18" charset="0"/>
                <a:cs typeface="Times New Roman" panose="02020603050405020304" pitchFamily="18" charset="0"/>
              </a:rPr>
              <a:t>và</a:t>
            </a:r>
            <a:r>
              <a:rPr lang="en-US" sz="3200" b="1" dirty="0">
                <a:solidFill>
                  <a:prstClr val="white"/>
                </a:solidFill>
                <a:latin typeface="Times New Roman" panose="02020603050405020304" pitchFamily="18" charset="0"/>
                <a:cs typeface="Times New Roman" panose="02020603050405020304" pitchFamily="18" charset="0"/>
              </a:rPr>
              <a:t> C </a:t>
            </a:r>
            <a:r>
              <a:rPr lang="en-US" sz="3200" b="1" dirty="0" err="1">
                <a:solidFill>
                  <a:prstClr val="white"/>
                </a:solidFill>
                <a:latin typeface="Times New Roman" panose="02020603050405020304" pitchFamily="18" charset="0"/>
                <a:cs typeface="Times New Roman" panose="02020603050405020304" pitchFamily="18" charset="0"/>
              </a:rPr>
              <a:t>đúng</a:t>
            </a:r>
            <a:r>
              <a:rPr lang="en-US" sz="32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3367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
                                        </p:tgtEl>
                                        <p:attrNameLst>
                                          <p:attrName>fillcolor</p:attrName>
                                        </p:attrNameLst>
                                      </p:cBhvr>
                                      <p:to>
                                        <a:srgbClr val="92D050"/>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5"/>
                                        </p:tgtEl>
                                        <p:attrNameLst>
                                          <p:attrName>fillcolor</p:attrName>
                                        </p:attrNameLst>
                                      </p:cBhvr>
                                      <p:to>
                                        <a:srgbClr val="FF0000"/>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
                                        </p:tgtEl>
                                        <p:attrNameLst>
                                          <p:attrName>fillcolor</p:attrName>
                                        </p:attrNameLst>
                                      </p:cBhvr>
                                      <p:to>
                                        <a:srgbClr val="FF0000"/>
                                      </p:to>
                                    </p:animClr>
                                    <p:set>
                                      <p:cBhvr>
                                        <p:cTn id="49" dur="500" fill="hold"/>
                                        <p:tgtEl>
                                          <p:spTgt spid="6"/>
                                        </p:tgtEl>
                                        <p:attrNameLst>
                                          <p:attrName>fill.type</p:attrName>
                                        </p:attrNameLst>
                                      </p:cBhvr>
                                      <p:to>
                                        <p:strVal val="solid"/>
                                      </p:to>
                                    </p:set>
                                    <p:set>
                                      <p:cBhvr>
                                        <p:cTn id="50" dur="500" fill="hold"/>
                                        <p:tgtEl>
                                          <p:spTgt spid="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7"/>
                                        </p:tgtEl>
                                        <p:attrNameLst>
                                          <p:attrName>fillcolor</p:attrName>
                                        </p:attrNameLst>
                                      </p:cBhvr>
                                      <p:to>
                                        <a:srgbClr val="FF0000"/>
                                      </p:to>
                                    </p:animClr>
                                    <p:set>
                                      <p:cBhvr>
                                        <p:cTn id="56" dur="500" fill="hold"/>
                                        <p:tgtEl>
                                          <p:spTgt spid="7"/>
                                        </p:tgtEl>
                                        <p:attrNameLst>
                                          <p:attrName>fill.type</p:attrName>
                                        </p:attrNameLst>
                                      </p:cBhvr>
                                      <p:to>
                                        <p:strVal val="solid"/>
                                      </p:to>
                                    </p:set>
                                    <p:set>
                                      <p:cBhvr>
                                        <p:cTn id="57" dur="50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9494E202-6E10-4C10-ABF9-E99282ACE781}"/>
              </a:ext>
            </a:extLst>
          </p:cNvPr>
          <p:cNvSpPr/>
          <p:nvPr/>
        </p:nvSpPr>
        <p:spPr>
          <a:xfrm>
            <a:off x="344557" y="304800"/>
            <a:ext cx="11502886" cy="129775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t>
            </a:r>
            <a:r>
              <a:rPr lang="en-US" sz="3200" b="1" dirty="0" err="1">
                <a:solidFill>
                  <a:srgbClr val="002060"/>
                </a:solidFill>
                <a:latin typeface="Times New Roman" panose="02020603050405020304" pitchFamily="18" charset="0"/>
                <a:cs typeface="Times New Roman" panose="02020603050405020304" pitchFamily="18" charset="0"/>
              </a:rPr>
              <a:t>âu</a:t>
            </a:r>
            <a:r>
              <a:rPr lang="en-US" sz="3200" b="1" dirty="0">
                <a:solidFill>
                  <a:srgbClr val="002060"/>
                </a:solidFill>
                <a:latin typeface="Times New Roman" panose="02020603050405020304" pitchFamily="18" charset="0"/>
                <a:cs typeface="Times New Roman" panose="02020603050405020304" pitchFamily="18" charset="0"/>
              </a:rPr>
              <a:t> 4: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phím</a:t>
            </a:r>
            <a:r>
              <a:rPr lang="en-US" sz="3200" b="1" dirty="0">
                <a:solidFill>
                  <a:srgbClr val="002060"/>
                </a:solidFill>
                <a:latin typeface="Times New Roman" panose="02020603050405020304" pitchFamily="18" charset="0"/>
                <a:cs typeface="Times New Roman" panose="02020603050405020304" pitchFamily="18" charset="0"/>
              </a:rPr>
              <a:t> Backspace </a:t>
            </a:r>
            <a:r>
              <a:rPr lang="en-US" sz="3200" b="1" dirty="0" err="1">
                <a:solidFill>
                  <a:srgbClr val="002060"/>
                </a:solidFill>
                <a:latin typeface="Times New Roman" panose="02020603050405020304" pitchFamily="18" charset="0"/>
                <a:cs typeface="Times New Roman" panose="02020603050405020304" pitchFamily="18" charset="0"/>
              </a:rPr>
              <a:t>để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xóa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LƯỜI,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đặt</a:t>
            </a:r>
            <a:r>
              <a:rPr lang="en-US" sz="3200" b="1" dirty="0">
                <a:solidFill>
                  <a:srgbClr val="002060"/>
                </a:solidFill>
                <a:latin typeface="Times New Roman" panose="02020603050405020304" pitchFamily="18" charset="0"/>
                <a:cs typeface="Times New Roman" panose="02020603050405020304" pitchFamily="18" charset="0"/>
              </a:rPr>
              <a:t> con </a:t>
            </a:r>
            <a:r>
              <a:rPr lang="en-US" sz="3200" b="1" dirty="0" err="1">
                <a:solidFill>
                  <a:srgbClr val="002060"/>
                </a:solidFill>
                <a:latin typeface="Times New Roman" panose="02020603050405020304" pitchFamily="18" charset="0"/>
                <a:cs typeface="Times New Roman" panose="02020603050405020304" pitchFamily="18" charset="0"/>
              </a:rPr>
              <a:t>trỏ</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thảo</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3" name="Rectangle: Diagonal Corners Snipped 2">
            <a:extLst>
              <a:ext uri="{FF2B5EF4-FFF2-40B4-BE49-F238E27FC236}">
                <a16:creationId xmlns:a16="http://schemas.microsoft.com/office/drawing/2014/main" id="{3CFD142A-1B08-42FB-93A1-544B3C0237E0}"/>
              </a:ext>
            </a:extLst>
          </p:cNvPr>
          <p:cNvSpPr/>
          <p:nvPr/>
        </p:nvSpPr>
        <p:spPr>
          <a:xfrm>
            <a:off x="858795" y="1956663"/>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lang="pt-BR" dirty="0"/>
              <a:t> </a:t>
            </a:r>
            <a:r>
              <a:rPr lang="en-US" sz="3200" b="1" dirty="0" err="1">
                <a:solidFill>
                  <a:prstClr val="white"/>
                </a:solidFill>
                <a:latin typeface="Times New Roman" panose="02020603050405020304" pitchFamily="18" charset="0"/>
                <a:cs typeface="Times New Roman" panose="02020603050405020304" pitchFamily="18" charset="0"/>
              </a:rPr>
              <a:t>Ngay</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trước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chữ</a:t>
            </a:r>
            <a:r>
              <a:rPr lang="en-US" sz="3200" b="1" dirty="0">
                <a:solidFill>
                  <a:prstClr val="white"/>
                </a:solidFill>
                <a:latin typeface="Times New Roman" panose="02020603050405020304" pitchFamily="18" charset="0"/>
                <a:cs typeface="Times New Roman" panose="02020603050405020304" pitchFamily="18" charset="0"/>
              </a:rPr>
              <a:t> L.</a:t>
            </a:r>
          </a:p>
        </p:txBody>
      </p:sp>
      <p:sp>
        <p:nvSpPr>
          <p:cNvPr id="4" name="Rectangle: Diagonal Corners Snipped 3">
            <a:extLst>
              <a:ext uri="{FF2B5EF4-FFF2-40B4-BE49-F238E27FC236}">
                <a16:creationId xmlns:a16="http://schemas.microsoft.com/office/drawing/2014/main" id="{0057876E-5618-4BAC-B5E5-7A4182CDE585}"/>
              </a:ext>
            </a:extLst>
          </p:cNvPr>
          <p:cNvSpPr/>
          <p:nvPr/>
        </p:nvSpPr>
        <p:spPr>
          <a:xfrm>
            <a:off x="858795" y="3064894"/>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3200" b="1" dirty="0" err="1">
                <a:solidFill>
                  <a:prstClr val="white"/>
                </a:solidFill>
                <a:latin typeface="Times New Roman" panose="02020603050405020304" pitchFamily="18" charset="0"/>
                <a:cs typeface="Times New Roman" panose="02020603050405020304" pitchFamily="18" charset="0"/>
              </a:rPr>
              <a:t>Ngay</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trước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chữ</a:t>
            </a:r>
            <a:r>
              <a:rPr lang="en-US" sz="3200" b="1" dirty="0">
                <a:solidFill>
                  <a:prstClr val="white"/>
                </a:solidFill>
                <a:latin typeface="Times New Roman" panose="02020603050405020304" pitchFamily="18" charset="0"/>
                <a:cs typeface="Times New Roman" panose="02020603050405020304" pitchFamily="18" charset="0"/>
              </a:rPr>
              <a:t> I.</a:t>
            </a:r>
          </a:p>
        </p:txBody>
      </p:sp>
      <p:sp>
        <p:nvSpPr>
          <p:cNvPr id="5" name="Rectangle: Diagonal Corners Snipped 4">
            <a:extLst>
              <a:ext uri="{FF2B5EF4-FFF2-40B4-BE49-F238E27FC236}">
                <a16:creationId xmlns:a16="http://schemas.microsoft.com/office/drawing/2014/main" id="{A7E0ADF6-0253-47B5-8853-A069D56F689C}"/>
              </a:ext>
            </a:extLst>
          </p:cNvPr>
          <p:cNvSpPr/>
          <p:nvPr/>
        </p:nvSpPr>
        <p:spPr>
          <a:xfrm>
            <a:off x="858795" y="4097710"/>
            <a:ext cx="7446219"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Ngay</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trước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chữ</a:t>
            </a:r>
            <a:r>
              <a:rPr lang="en-US" sz="3200" b="1" dirty="0">
                <a:solidFill>
                  <a:prstClr val="white"/>
                </a:solidFill>
                <a:latin typeface="Times New Roman" panose="02020603050405020304" pitchFamily="18" charset="0"/>
                <a:cs typeface="Times New Roman" panose="02020603050405020304" pitchFamily="18" charset="0"/>
              </a:rPr>
              <a:t> Ờ.</a:t>
            </a:r>
          </a:p>
        </p:txBody>
      </p:sp>
      <p:sp>
        <p:nvSpPr>
          <p:cNvPr id="6" name="Rectangle: Diagonal Corners Snipped 5">
            <a:extLst>
              <a:ext uri="{FF2B5EF4-FFF2-40B4-BE49-F238E27FC236}">
                <a16:creationId xmlns:a16="http://schemas.microsoft.com/office/drawing/2014/main" id="{FBA5A1E7-E3BD-4139-8048-A965C85FC5D1}"/>
              </a:ext>
            </a:extLst>
          </p:cNvPr>
          <p:cNvSpPr/>
          <p:nvPr/>
        </p:nvSpPr>
        <p:spPr>
          <a:xfrm>
            <a:off x="858794" y="5205941"/>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lang="en-US" sz="3200" b="1" dirty="0" err="1">
                <a:solidFill>
                  <a:prstClr val="white"/>
                </a:solidFill>
                <a:latin typeface="Times New Roman" panose="02020603050405020304" pitchFamily="18" charset="0"/>
                <a:cs typeface="Times New Roman" panose="02020603050405020304" pitchFamily="18" charset="0"/>
              </a:rPr>
              <a:t>Đặt</a:t>
            </a:r>
            <a:r>
              <a:rPr lang="en-US" sz="3200" b="1" dirty="0">
                <a:solidFill>
                  <a:prstClr val="white"/>
                </a:solidFill>
                <a:latin typeface="Times New Roman" panose="02020603050405020304" pitchFamily="18" charset="0"/>
                <a:cs typeface="Times New Roman" panose="02020603050405020304" pitchFamily="18" charset="0"/>
              </a:rPr>
              <a:t> ở </a:t>
            </a:r>
            <a:r>
              <a:rPr lang="en-US" sz="3200" b="1" dirty="0" err="1">
                <a:solidFill>
                  <a:prstClr val="white"/>
                </a:solidFill>
                <a:latin typeface="Times New Roman" panose="02020603050405020304" pitchFamily="18" charset="0"/>
                <a:cs typeface="Times New Roman" panose="02020603050405020304" pitchFamily="18" charset="0"/>
              </a:rPr>
              <a:t>cuối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LƯỜI.</a:t>
            </a:r>
          </a:p>
        </p:txBody>
      </p:sp>
    </p:spTree>
    <p:extLst>
      <p:ext uri="{BB962C8B-B14F-4D97-AF65-F5344CB8AC3E}">
        <p14:creationId xmlns:p14="http://schemas.microsoft.com/office/powerpoint/2010/main" val="1951193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rgbClr val="92D050"/>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3"/>
                                        </p:tgtEl>
                                        <p:attrNameLst>
                                          <p:attrName>fillcolor</p:attrName>
                                        </p:attrNameLst>
                                      </p:cBhvr>
                                      <p:to>
                                        <a:srgbClr val="FF0000"/>
                                      </p:to>
                                    </p:animClr>
                                    <p:set>
                                      <p:cBhvr>
                                        <p:cTn id="40" dur="500" fill="hold"/>
                                        <p:tgtEl>
                                          <p:spTgt spid="3"/>
                                        </p:tgtEl>
                                        <p:attrNameLst>
                                          <p:attrName>fill.type</p:attrName>
                                        </p:attrNameLst>
                                      </p:cBhvr>
                                      <p:to>
                                        <p:strVal val="solid"/>
                                      </p:to>
                                    </p:set>
                                    <p:set>
                                      <p:cBhvr>
                                        <p:cTn id="41" dur="500" fill="hold"/>
                                        <p:tgtEl>
                                          <p:spTgt spid="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4"/>
                                        </p:tgtEl>
                                        <p:attrNameLst>
                                          <p:attrName>fillcolor</p:attrName>
                                        </p:attrNameLst>
                                      </p:cBhvr>
                                      <p:to>
                                        <a:srgbClr val="FF0000"/>
                                      </p:to>
                                    </p:animClr>
                                    <p:set>
                                      <p:cBhvr>
                                        <p:cTn id="47" dur="500" fill="hold"/>
                                        <p:tgtEl>
                                          <p:spTgt spid="4"/>
                                        </p:tgtEl>
                                        <p:attrNameLst>
                                          <p:attrName>fill.type</p:attrName>
                                        </p:attrNameLst>
                                      </p:cBhvr>
                                      <p:to>
                                        <p:strVal val="solid"/>
                                      </p:to>
                                    </p:set>
                                    <p:set>
                                      <p:cBhvr>
                                        <p:cTn id="48" dur="500" fill="hold"/>
                                        <p:tgtEl>
                                          <p:spTgt spid="4"/>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5"/>
                                        </p:tgtEl>
                                        <p:attrNameLst>
                                          <p:attrName>fillcolor</p:attrName>
                                        </p:attrNameLst>
                                      </p:cBhvr>
                                      <p:to>
                                        <a:srgbClr val="FF0000"/>
                                      </p:to>
                                    </p:animClr>
                                    <p:set>
                                      <p:cBhvr>
                                        <p:cTn id="54" dur="500" fill="hold"/>
                                        <p:tgtEl>
                                          <p:spTgt spid="5"/>
                                        </p:tgtEl>
                                        <p:attrNameLst>
                                          <p:attrName>fill.type</p:attrName>
                                        </p:attrNameLst>
                                      </p:cBhvr>
                                      <p:to>
                                        <p:strVal val="solid"/>
                                      </p:to>
                                    </p:set>
                                    <p:set>
                                      <p:cBhvr>
                                        <p:cTn id="55" dur="50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6"/>
                                        </p:tgtEl>
                                        <p:attrNameLst>
                                          <p:attrName>fillcolor</p:attrName>
                                        </p:attrNameLst>
                                      </p:cBhvr>
                                      <p:to>
                                        <a:srgbClr val="92D050"/>
                                      </p:to>
                                    </p:animClr>
                                    <p:set>
                                      <p:cBhvr>
                                        <p:cTn id="61" dur="500" fill="hold"/>
                                        <p:tgtEl>
                                          <p:spTgt spid="6"/>
                                        </p:tgtEl>
                                        <p:attrNameLst>
                                          <p:attrName>fill.type</p:attrName>
                                        </p:attrNameLst>
                                      </p:cBhvr>
                                      <p:to>
                                        <p:strVal val="solid"/>
                                      </p:to>
                                    </p:set>
                                    <p:set>
                                      <p:cBhvr>
                                        <p:cTn id="62" dur="50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E2C0F79E-7713-476D-8944-CF9552570841}"/>
              </a:ext>
            </a:extLst>
          </p:cNvPr>
          <p:cNvSpPr/>
          <p:nvPr/>
        </p:nvSpPr>
        <p:spPr>
          <a:xfrm>
            <a:off x="344557" y="296194"/>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5: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xóa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tự</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phím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dưới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đây</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3" name="Rectangle: Diagonal Corners Snipped 2">
            <a:extLst>
              <a:ext uri="{FF2B5EF4-FFF2-40B4-BE49-F238E27FC236}">
                <a16:creationId xmlns:a16="http://schemas.microsoft.com/office/drawing/2014/main" id="{C10062E2-4535-47AA-B8BC-AEC62D2A7081}"/>
              </a:ext>
            </a:extLst>
          </p:cNvPr>
          <p:cNvSpPr/>
          <p:nvPr/>
        </p:nvSpPr>
        <p:spPr>
          <a:xfrm>
            <a:off x="689112" y="2114358"/>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3200" b="1" dirty="0">
                <a:solidFill>
                  <a:prstClr val="white"/>
                </a:solidFill>
                <a:latin typeface="Times New Roman" panose="02020603050405020304" pitchFamily="18" charset="0"/>
                <a:cs typeface="Times New Roman" panose="02020603050405020304" pitchFamily="18" charset="0"/>
              </a:rPr>
              <a:t>Delete.	</a:t>
            </a:r>
          </a:p>
        </p:txBody>
      </p:sp>
      <p:sp>
        <p:nvSpPr>
          <p:cNvPr id="4" name="Rectangle: Diagonal Corners Snipped 3">
            <a:extLst>
              <a:ext uri="{FF2B5EF4-FFF2-40B4-BE49-F238E27FC236}">
                <a16:creationId xmlns:a16="http://schemas.microsoft.com/office/drawing/2014/main" id="{D02579E3-2E01-4989-9D8C-23D52E6DA776}"/>
              </a:ext>
            </a:extLst>
          </p:cNvPr>
          <p:cNvSpPr/>
          <p:nvPr/>
        </p:nvSpPr>
        <p:spPr>
          <a:xfrm>
            <a:off x="689112" y="3228813"/>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white"/>
                </a:solidFill>
                <a:latin typeface="Times New Roman" panose="02020603050405020304" pitchFamily="18" charset="0"/>
                <a:cs typeface="Times New Roman" panose="02020603050405020304" pitchFamily="18" charset="0"/>
              </a:rPr>
              <a:t>B. Backspace.	</a:t>
            </a:r>
          </a:p>
        </p:txBody>
      </p:sp>
      <p:sp>
        <p:nvSpPr>
          <p:cNvPr id="5" name="Rectangle: Diagonal Corners Snipped 4">
            <a:extLst>
              <a:ext uri="{FF2B5EF4-FFF2-40B4-BE49-F238E27FC236}">
                <a16:creationId xmlns:a16="http://schemas.microsoft.com/office/drawing/2014/main" id="{7C820CBD-9E9D-4722-A08B-9D86CCC55895}"/>
              </a:ext>
            </a:extLst>
          </p:cNvPr>
          <p:cNvSpPr/>
          <p:nvPr/>
        </p:nvSpPr>
        <p:spPr>
          <a:xfrm>
            <a:off x="792808" y="4270106"/>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3200" b="1" dirty="0">
                <a:solidFill>
                  <a:prstClr val="white"/>
                </a:solidFill>
                <a:latin typeface="Times New Roman" panose="02020603050405020304" pitchFamily="18" charset="0"/>
                <a:cs typeface="Times New Roman" panose="02020603050405020304" pitchFamily="18" charset="0"/>
              </a:rPr>
              <a:t>Delete </a:t>
            </a:r>
            <a:r>
              <a:rPr lang="en-US" sz="3200" b="1" dirty="0" err="1">
                <a:solidFill>
                  <a:prstClr val="white"/>
                </a:solidFill>
                <a:latin typeface="Times New Roman" panose="02020603050405020304" pitchFamily="18" charset="0"/>
                <a:cs typeface="Times New Roman" panose="02020603050405020304" pitchFamily="18" charset="0"/>
              </a:rPr>
              <a:t>hoặc</a:t>
            </a:r>
            <a:r>
              <a:rPr lang="en-US" sz="3200" b="1" dirty="0">
                <a:solidFill>
                  <a:prstClr val="white"/>
                </a:solidFill>
                <a:latin typeface="Times New Roman" panose="02020603050405020304" pitchFamily="18" charset="0"/>
                <a:cs typeface="Times New Roman" panose="02020603050405020304" pitchFamily="18" charset="0"/>
              </a:rPr>
              <a:t> Backspace.</a:t>
            </a:r>
          </a:p>
        </p:txBody>
      </p:sp>
      <p:sp>
        <p:nvSpPr>
          <p:cNvPr id="6" name="Rectangle: Diagonal Corners Snipped 5">
            <a:extLst>
              <a:ext uri="{FF2B5EF4-FFF2-40B4-BE49-F238E27FC236}">
                <a16:creationId xmlns:a16="http://schemas.microsoft.com/office/drawing/2014/main" id="{CF8230ED-0325-4E5A-9396-B01A3B339C61}"/>
              </a:ext>
            </a:extLst>
          </p:cNvPr>
          <p:cNvSpPr/>
          <p:nvPr/>
        </p:nvSpPr>
        <p:spPr>
          <a:xfrm>
            <a:off x="905930" y="5311399"/>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cả</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các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trên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đều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sai</a:t>
            </a:r>
            <a:r>
              <a:rPr lang="en-US" sz="32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2377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3"/>
                                        </p:tgtEl>
                                        <p:attrNameLst>
                                          <p:attrName>fillcolor</p:attrName>
                                        </p:attrNameLst>
                                      </p:cBhvr>
                                      <p:to>
                                        <a:srgbClr val="FF0000"/>
                                      </p:to>
                                    </p:animClr>
                                    <p:set>
                                      <p:cBhvr>
                                        <p:cTn id="40" dur="500" fill="hold"/>
                                        <p:tgtEl>
                                          <p:spTgt spid="3"/>
                                        </p:tgtEl>
                                        <p:attrNameLst>
                                          <p:attrName>fill.type</p:attrName>
                                        </p:attrNameLst>
                                      </p:cBhvr>
                                      <p:to>
                                        <p:strVal val="solid"/>
                                      </p:to>
                                    </p:set>
                                    <p:set>
                                      <p:cBhvr>
                                        <p:cTn id="41" dur="500" fill="hold"/>
                                        <p:tgtEl>
                                          <p:spTgt spid="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4"/>
                                        </p:tgtEl>
                                        <p:attrNameLst>
                                          <p:attrName>fillcolor</p:attrName>
                                        </p:attrNameLst>
                                      </p:cBhvr>
                                      <p:to>
                                        <a:srgbClr val="FF0000"/>
                                      </p:to>
                                    </p:animClr>
                                    <p:set>
                                      <p:cBhvr>
                                        <p:cTn id="47" dur="500" fill="hold"/>
                                        <p:tgtEl>
                                          <p:spTgt spid="4"/>
                                        </p:tgtEl>
                                        <p:attrNameLst>
                                          <p:attrName>fill.type</p:attrName>
                                        </p:attrNameLst>
                                      </p:cBhvr>
                                      <p:to>
                                        <p:strVal val="solid"/>
                                      </p:to>
                                    </p:set>
                                    <p:set>
                                      <p:cBhvr>
                                        <p:cTn id="48" dur="500" fill="hold"/>
                                        <p:tgtEl>
                                          <p:spTgt spid="4"/>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5"/>
                                        </p:tgtEl>
                                        <p:attrNameLst>
                                          <p:attrName>fillcolor</p:attrName>
                                        </p:attrNameLst>
                                      </p:cBhvr>
                                      <p:to>
                                        <a:srgbClr val="92D050"/>
                                      </p:to>
                                    </p:animClr>
                                    <p:set>
                                      <p:cBhvr>
                                        <p:cTn id="54" dur="500" fill="hold"/>
                                        <p:tgtEl>
                                          <p:spTgt spid="5"/>
                                        </p:tgtEl>
                                        <p:attrNameLst>
                                          <p:attrName>fill.type</p:attrName>
                                        </p:attrNameLst>
                                      </p:cBhvr>
                                      <p:to>
                                        <p:strVal val="solid"/>
                                      </p:to>
                                    </p:set>
                                    <p:set>
                                      <p:cBhvr>
                                        <p:cTn id="55" dur="50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6"/>
                                        </p:tgtEl>
                                        <p:attrNameLst>
                                          <p:attrName>fillcolor</p:attrName>
                                        </p:attrNameLst>
                                      </p:cBhvr>
                                      <p:to>
                                        <a:srgbClr val="FF0000"/>
                                      </p:to>
                                    </p:animClr>
                                    <p:set>
                                      <p:cBhvr>
                                        <p:cTn id="61" dur="500" fill="hold"/>
                                        <p:tgtEl>
                                          <p:spTgt spid="6"/>
                                        </p:tgtEl>
                                        <p:attrNameLst>
                                          <p:attrName>fill.type</p:attrName>
                                        </p:attrNameLst>
                                      </p:cBhvr>
                                      <p:to>
                                        <p:strVal val="solid"/>
                                      </p:to>
                                    </p:set>
                                    <p:set>
                                      <p:cBhvr>
                                        <p:cTn id="62" dur="50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5D41C-63A8-4461-A366-7010DF19EA83}"/>
              </a:ext>
            </a:extLst>
          </p:cNvPr>
          <p:cNvSpPr/>
          <p:nvPr/>
        </p:nvSpPr>
        <p:spPr>
          <a:xfrm>
            <a:off x="890169" y="834275"/>
            <a:ext cx="10920710" cy="5016758"/>
          </a:xfrm>
          <a:prstGeom prst="rect">
            <a:avLst/>
          </a:prstGeom>
        </p:spPr>
        <p:txBody>
          <a:bodyPr wrap="square">
            <a:spAutoFit/>
          </a:bodyPr>
          <a:lstStyle/>
          <a:p>
            <a:pPr algn="just" defTabSz="342900"/>
            <a:r>
              <a:rPr lang="en-US" sz="3600" dirty="0" err="1">
                <a:latin typeface="UTM  Avo"/>
              </a:rPr>
              <a:t>Bài</a:t>
            </a:r>
            <a:r>
              <a:rPr lang="en-US" sz="3600" dirty="0">
                <a:latin typeface="UTM  Avo"/>
              </a:rPr>
              <a:t> </a:t>
            </a:r>
            <a:r>
              <a:rPr lang="en-US" sz="3600" dirty="0" err="1">
                <a:latin typeface="UTM  Avo"/>
              </a:rPr>
              <a:t>tập</a:t>
            </a:r>
            <a:r>
              <a:rPr lang="en-US" sz="3600" dirty="0">
                <a:latin typeface="UTM  Avo"/>
              </a:rPr>
              <a:t> </a:t>
            </a:r>
            <a:r>
              <a:rPr lang="vi-VN" sz="3600" dirty="0">
                <a:latin typeface="UTM  Avo"/>
              </a:rPr>
              <a:t>2. Em hãy khởi động phần mềm soạn thảo văn bản và soạn khổ thơ sau đây. Hãy lưu tệp với tên là </a:t>
            </a:r>
            <a:r>
              <a:rPr lang="vi-VN" sz="3600" b="1" dirty="0">
                <a:latin typeface="UTM  Avo"/>
              </a:rPr>
              <a:t>Bai1</a:t>
            </a:r>
            <a:r>
              <a:rPr lang="vi-VN" sz="3600" dirty="0">
                <a:latin typeface="UTM  Avo"/>
              </a:rPr>
              <a:t> vào thư mục tên của em.</a:t>
            </a:r>
            <a:endParaRPr lang="en-US" sz="3600" dirty="0">
              <a:latin typeface="UTM  Avo"/>
            </a:endParaRPr>
          </a:p>
          <a:p>
            <a:pPr algn="just" defTabSz="342900"/>
            <a:endParaRPr lang="en-US" sz="2000" dirty="0">
              <a:latin typeface="UTM  Avo"/>
            </a:endParaRPr>
          </a:p>
          <a:p>
            <a:pPr algn="just" defTabSz="342900"/>
            <a:r>
              <a:rPr lang="vi-VN" sz="3200" dirty="0">
                <a:latin typeface="Times New Roman" panose="02020603050405020304" pitchFamily="18" charset="0"/>
                <a:cs typeface="Times New Roman" panose="02020603050405020304" pitchFamily="18" charset="0"/>
              </a:rPr>
              <a:t>Trăng ơi… từ đâu đến? </a:t>
            </a:r>
            <a:endParaRPr lang="en-US" sz="3200" dirty="0">
              <a:latin typeface="Times New Roman" panose="02020603050405020304" pitchFamily="18" charset="0"/>
              <a:cs typeface="Times New Roman" panose="02020603050405020304" pitchFamily="18" charset="0"/>
            </a:endParaRPr>
          </a:p>
          <a:p>
            <a:pPr algn="just" defTabSz="342900"/>
            <a:r>
              <a:rPr lang="vi-VN" sz="3200" dirty="0">
                <a:latin typeface="Times New Roman" panose="02020603050405020304" pitchFamily="18" charset="0"/>
                <a:cs typeface="Times New Roman" panose="02020603050405020304" pitchFamily="18" charset="0"/>
              </a:rPr>
              <a:t>(Theo Trần Đăng Khoa) </a:t>
            </a:r>
            <a:endParaRPr lang="en-US" sz="3200" dirty="0">
              <a:latin typeface="Times New Roman" panose="02020603050405020304" pitchFamily="18" charset="0"/>
              <a:cs typeface="Times New Roman" panose="02020603050405020304" pitchFamily="18" charset="0"/>
            </a:endParaRPr>
          </a:p>
          <a:p>
            <a:pPr algn="just" defTabSz="342900"/>
            <a:r>
              <a:rPr lang="vi-VN" sz="3200" dirty="0">
                <a:latin typeface="Times New Roman" panose="02020603050405020304" pitchFamily="18" charset="0"/>
                <a:cs typeface="Times New Roman" panose="02020603050405020304" pitchFamily="18" charset="0"/>
              </a:rPr>
              <a:t>Trăng ơi… từ đâu đến? </a:t>
            </a:r>
            <a:endParaRPr lang="en-US" sz="3200" dirty="0">
              <a:latin typeface="Times New Roman" panose="02020603050405020304" pitchFamily="18" charset="0"/>
              <a:cs typeface="Times New Roman" panose="02020603050405020304" pitchFamily="18" charset="0"/>
            </a:endParaRPr>
          </a:p>
          <a:p>
            <a:pPr algn="just" defTabSz="342900"/>
            <a:r>
              <a:rPr lang="vi-VN" sz="3200" dirty="0">
                <a:latin typeface="Times New Roman" panose="02020603050405020304" pitchFamily="18" charset="0"/>
                <a:cs typeface="Times New Roman" panose="02020603050405020304" pitchFamily="18" charset="0"/>
              </a:rPr>
              <a:t>Hay từ cánh rừng xa </a:t>
            </a:r>
            <a:endParaRPr lang="en-US" sz="3200" dirty="0">
              <a:latin typeface="Times New Roman" panose="02020603050405020304" pitchFamily="18" charset="0"/>
              <a:cs typeface="Times New Roman" panose="02020603050405020304" pitchFamily="18" charset="0"/>
            </a:endParaRPr>
          </a:p>
          <a:p>
            <a:pPr algn="just" defTabSz="342900"/>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răng hồng như quả chín </a:t>
            </a:r>
            <a:endParaRPr lang="en-US" sz="3200" dirty="0">
              <a:latin typeface="Times New Roman" panose="02020603050405020304" pitchFamily="18" charset="0"/>
              <a:cs typeface="Times New Roman" panose="02020603050405020304" pitchFamily="18" charset="0"/>
            </a:endParaRPr>
          </a:p>
          <a:p>
            <a:pPr algn="just" defTabSz="342900"/>
            <a:r>
              <a:rPr lang="vi-VN" sz="3200" dirty="0">
                <a:latin typeface="Times New Roman" panose="02020603050405020304" pitchFamily="18" charset="0"/>
                <a:cs typeface="Times New Roman" panose="02020603050405020304" pitchFamily="18" charset="0"/>
              </a:rPr>
              <a:t>Lửng lơ lên trước nhà.</a:t>
            </a:r>
          </a:p>
        </p:txBody>
      </p:sp>
    </p:spTree>
    <p:extLst>
      <p:ext uri="{BB962C8B-B14F-4D97-AF65-F5344CB8AC3E}">
        <p14:creationId xmlns:p14="http://schemas.microsoft.com/office/powerpoint/2010/main" val="1352904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3"/>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753109"/>
          </a:xfrm>
          <a:prstGeom prst="rect">
            <a:avLst/>
          </a:prstGeom>
        </p:spPr>
        <p:txBody>
          <a:bodyPr wrap="square">
            <a:spAutoFit/>
          </a:bodyPr>
          <a:lstStyle/>
          <a:p>
            <a:pPr algn="just" defTabSz="342900">
              <a:lnSpc>
                <a:spcPts val="3200"/>
              </a:lnSpc>
            </a:pPr>
            <a:r>
              <a:rPr lang="vi-VN" sz="3600" dirty="0">
                <a:latin typeface="UTM Avo" panose="02040603050506020204" pitchFamily="18" charset="0"/>
                <a:cs typeface="Times New Roman" panose="02020603050405020304" pitchFamily="18" charset="0"/>
              </a:rPr>
              <a:t>Em hãy sử dụng phần mềm soạn thảo văn bản để soạn thảo đoạn văn miêu</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tả một người, một loài cây hoặc con vật mà em yêu thích. Lưu văn bản vào</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AB727-A82F-4EB9-A8BD-E1CEDD2863B8}"/>
              </a:ext>
            </a:extLst>
          </p:cNvPr>
          <p:cNvGrpSpPr/>
          <p:nvPr/>
        </p:nvGrpSpPr>
        <p:grpSpPr>
          <a:xfrm>
            <a:off x="569350" y="622767"/>
            <a:ext cx="5526650" cy="1045777"/>
            <a:chOff x="371924" y="384240"/>
            <a:chExt cx="5526650" cy="1181202"/>
          </a:xfrm>
        </p:grpSpPr>
        <p:pic>
          <p:nvPicPr>
            <p:cNvPr id="3" name="Picture 2">
              <a:extLst>
                <a:ext uri="{FF2B5EF4-FFF2-40B4-BE49-F238E27FC236}">
                  <a16:creationId xmlns:a16="http://schemas.microsoft.com/office/drawing/2014/main" id="{9C1C480C-2E4B-49DD-AB23-0946A451EB09}"/>
                </a:ext>
              </a:extLst>
            </p:cNvPr>
            <p:cNvPicPr>
              <a:picLocks noChangeAspect="1"/>
            </p:cNvPicPr>
            <p:nvPr/>
          </p:nvPicPr>
          <p:blipFill>
            <a:blip r:embed="rId5"/>
            <a:stretch>
              <a:fillRect/>
            </a:stretch>
          </p:blipFill>
          <p:spPr>
            <a:xfrm>
              <a:off x="371924" y="384240"/>
              <a:ext cx="1280271" cy="1181202"/>
            </a:xfrm>
            <a:prstGeom prst="rect">
              <a:avLst/>
            </a:prstGeom>
          </p:spPr>
        </p:pic>
        <p:sp>
          <p:nvSpPr>
            <p:cNvPr id="4" name="Rectangle 3">
              <a:extLst>
                <a:ext uri="{FF2B5EF4-FFF2-40B4-BE49-F238E27FC236}">
                  <a16:creationId xmlns:a16="http://schemas.microsoft.com/office/drawing/2014/main" id="{1FEC31F9-8323-4039-B4BA-D512306D4D63}"/>
                </a:ext>
              </a:extLst>
            </p:cNvPr>
            <p:cNvSpPr/>
            <p:nvPr/>
          </p:nvSpPr>
          <p:spPr>
            <a:xfrm>
              <a:off x="1752860" y="653374"/>
              <a:ext cx="4145714" cy="671851"/>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CỦNG CỐ DẶN DÒ</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F6D8D317-B93B-4032-A477-B883BC0D9828}"/>
              </a:ext>
            </a:extLst>
          </p:cNvPr>
          <p:cNvSpPr/>
          <p:nvPr/>
        </p:nvSpPr>
        <p:spPr>
          <a:xfrm>
            <a:off x="1112363" y="1564849"/>
            <a:ext cx="10077288" cy="4893647"/>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Bài vè soạn thảo văn bản</a:t>
            </a:r>
            <a:r>
              <a:rPr lang="vi-VN"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Mở phần mềm, thật nhẹ nhàng,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Nhấp đôi chuột, chẳng vội vàng.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Giao diện sáng, hiện lên rồi,</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Cùng nhau soạn thảo, vui bạn ơi!</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Khi muốn xuống dòng, nhớ </a:t>
            </a:r>
            <a:r>
              <a:rPr lang="vi-VN" sz="2400" b="1" dirty="0">
                <a:latin typeface="Times New Roman" panose="02020603050405020304" pitchFamily="18" charset="0"/>
                <a:cs typeface="Times New Roman" panose="02020603050405020304" pitchFamily="18" charset="0"/>
              </a:rPr>
              <a:t>Enter</a:t>
            </a:r>
            <a:r>
              <a:rPr lang="vi-VN" sz="2400" dirty="0">
                <a:latin typeface="Times New Roman" panose="02020603050405020304" pitchFamily="18" charset="0"/>
                <a:cs typeface="Times New Roman" panose="02020603050405020304" pitchFamily="18" charset="0"/>
              </a:rPr>
              <a:t>,</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Nhanh tay bấm phím, chẳng ngại ngần chờ.</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Chữ hoa gõ đẹp, thật nổi bật,</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Nhấn </a:t>
            </a:r>
            <a:r>
              <a:rPr lang="vi-VN" sz="2400" b="1" dirty="0">
                <a:latin typeface="Times New Roman" panose="02020603050405020304" pitchFamily="18" charset="0"/>
                <a:cs typeface="Times New Roman" panose="02020603050405020304" pitchFamily="18" charset="0"/>
              </a:rPr>
              <a:t>Shift</a:t>
            </a:r>
            <a:r>
              <a:rPr lang="vi-VN" sz="2400" dirty="0">
                <a:latin typeface="Times New Roman" panose="02020603050405020304" pitchFamily="18" charset="0"/>
                <a:cs typeface="Times New Roman" panose="02020603050405020304" pitchFamily="18" charset="0"/>
              </a:rPr>
              <a:t> một chút, viết thật chuẩn mực!</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Làm xong văn bản, đừng quên nhé,</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Lưu </a:t>
            </a:r>
            <a:r>
              <a:rPr lang="vi-VN" sz="2400" b="1" dirty="0">
                <a:latin typeface="Times New Roman" panose="02020603050405020304" pitchFamily="18" charset="0"/>
                <a:cs typeface="Times New Roman" panose="02020603050405020304" pitchFamily="18" charset="0"/>
              </a:rPr>
              <a:t>Save</a:t>
            </a:r>
            <a:r>
              <a:rPr lang="vi-VN" sz="2400" dirty="0">
                <a:latin typeface="Times New Roman" panose="02020603050405020304" pitchFamily="18" charset="0"/>
                <a:cs typeface="Times New Roman" panose="02020603050405020304" pitchFamily="18" charset="0"/>
              </a:rPr>
              <a:t> liền tay, để chẳng mất nhé!</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Tài liệu lưu lại, giữ thật lâu,</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Phần mềm soạn thảo, bạn thật giỏi giang!</a:t>
            </a:r>
            <a:endParaRPr lang="en-US" sz="24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12CD506-6999-4FCD-A7A8-899FEEB200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9138" y="429987"/>
            <a:ext cx="3305979" cy="6201769"/>
          </a:xfrm>
          <a:prstGeom prst="rect">
            <a:avLst/>
          </a:prstGeom>
        </p:spPr>
      </p:pic>
      <p:pic>
        <p:nvPicPr>
          <p:cNvPr id="7" name="mo_phan_mem_that_nhe_nhangnhap_doi_chuot_4561a62b-3abc-47b8-a26d-c9761be18e3d">
            <a:hlinkClick r:id="" action="ppaction://media"/>
            <a:extLst>
              <a:ext uri="{FF2B5EF4-FFF2-40B4-BE49-F238E27FC236}">
                <a16:creationId xmlns:a16="http://schemas.microsoft.com/office/drawing/2014/main" id="{52A4F4A5-1069-4239-A2A9-E1F94E5856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9072" y="657845"/>
            <a:ext cx="406400" cy="406400"/>
          </a:xfrm>
          <a:prstGeom prst="rect">
            <a:avLst/>
          </a:prstGeom>
        </p:spPr>
      </p:pic>
    </p:spTree>
    <p:extLst>
      <p:ext uri="{BB962C8B-B14F-4D97-AF65-F5344CB8AC3E}">
        <p14:creationId xmlns:p14="http://schemas.microsoft.com/office/powerpoint/2010/main" val="356927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20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7D0C7D2-C742-4C66-8FE8-CB360A1142A9}"/>
              </a:ext>
            </a:extLst>
          </p:cNvPr>
          <p:cNvGrpSpPr/>
          <p:nvPr>
            <p:custDataLst>
              <p:tags r:id="rId1"/>
            </p:custDataLst>
          </p:nvPr>
        </p:nvGrpSpPr>
        <p:grpSpPr>
          <a:xfrm>
            <a:off x="1524000" y="1338606"/>
            <a:ext cx="9144000" cy="4662144"/>
            <a:chOff x="1524000" y="857250"/>
            <a:chExt cx="9144000" cy="5143500"/>
          </a:xfrm>
        </p:grpSpPr>
        <p:pic>
          <p:nvPicPr>
            <p:cNvPr id="6" name="mhrGj4ZAuyY192679296">
              <a:hlinkClick r:id="" action="ppaction://media"/>
              <a:extLst>
                <a:ext uri="{FF2B5EF4-FFF2-40B4-BE49-F238E27FC236}">
                  <a16:creationId xmlns:a16="http://schemas.microsoft.com/office/drawing/2014/main" id="{E2C48B43-9F1D-44B5-BD25-767BB94DFFA2}"/>
                </a:ext>
              </a:extLst>
            </p:cNvPr>
            <p:cNvPicPr>
              <a:picLocks noRot="1" noChangeAspect="1"/>
            </p:cNvPicPr>
            <p:nvPr>
              <a:videoFile r:link="rId2"/>
              <p:custDataLst>
                <p:tags r:id="rId3"/>
              </p:custDataLst>
            </p:nvPr>
          </p:nvPicPr>
          <p:blipFill>
            <a:blip r:embed="rId6"/>
            <a:stretch>
              <a:fillRect/>
            </a:stretch>
          </p:blipFill>
          <p:spPr>
            <a:xfrm>
              <a:off x="1524000" y="857250"/>
              <a:ext cx="9144000" cy="5143500"/>
            </a:xfrm>
            <a:prstGeom prst="rect">
              <a:avLst/>
            </a:prstGeom>
          </p:spPr>
        </p:pic>
        <p:pic>
          <p:nvPicPr>
            <p:cNvPr id="8" name="mhrGj4ZAuyY192679296_pic">
              <a:extLst>
                <a:ext uri="{FF2B5EF4-FFF2-40B4-BE49-F238E27FC236}">
                  <a16:creationId xmlns:a16="http://schemas.microsoft.com/office/drawing/2014/main" id="{7A3377A2-ACE0-4AF0-9E3C-A10EB1C7DA9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grpSp>
    </p:spTree>
    <p:extLst>
      <p:ext uri="{BB962C8B-B14F-4D97-AF65-F5344CB8AC3E}">
        <p14:creationId xmlns:p14="http://schemas.microsoft.com/office/powerpoint/2010/main" val="189772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9A0F7-D794-4E22-A797-0BE64EB85C5B}"/>
              </a:ext>
            </a:extLst>
          </p:cNvPr>
          <p:cNvSpPr txBox="1"/>
          <p:nvPr/>
        </p:nvSpPr>
        <p:spPr>
          <a:xfrm>
            <a:off x="1705849" y="410634"/>
            <a:ext cx="8946440" cy="707886"/>
          </a:xfrm>
          <a:prstGeom prst="rect">
            <a:avLst/>
          </a:prstGeom>
          <a:noFill/>
        </p:spPr>
        <p:txBody>
          <a:bodyPr wrap="square" rtlCol="0">
            <a:spAutoFit/>
          </a:bodyPr>
          <a:lstStyle/>
          <a:p>
            <a:pPr algn="ctr"/>
            <a:r>
              <a:rPr lang="en-US" sz="4000" i="1" dirty="0" err="1">
                <a:latin typeface="Times New Roman" panose="02020603050405020304" pitchFamily="18" charset="0"/>
                <a:cs typeface="Times New Roman" panose="02020603050405020304" pitchFamily="18" charset="0"/>
              </a:rPr>
              <a:t>Thứ</a:t>
            </a:r>
            <a:r>
              <a:rPr lang="en-US" sz="4000" i="1" dirty="0">
                <a:latin typeface="Times New Roman" panose="02020603050405020304" pitchFamily="18" charset="0"/>
                <a:cs typeface="Times New Roman" panose="02020603050405020304" pitchFamily="18" charset="0"/>
              </a:rPr>
              <a:t> 2 </a:t>
            </a:r>
            <a:r>
              <a:rPr lang="en-US" sz="4000" i="1" dirty="0" err="1">
                <a:latin typeface="Times New Roman" panose="02020603050405020304" pitchFamily="18" charset="0"/>
                <a:cs typeface="Times New Roman" panose="02020603050405020304" pitchFamily="18" charset="0"/>
              </a:rPr>
              <a:t>ngày</a:t>
            </a:r>
            <a:r>
              <a:rPr lang="en-US" sz="4000" i="1" dirty="0">
                <a:latin typeface="Times New Roman" panose="02020603050405020304" pitchFamily="18" charset="0"/>
                <a:cs typeface="Times New Roman" panose="02020603050405020304" pitchFamily="18" charset="0"/>
              </a:rPr>
              <a:t> 10 </a:t>
            </a:r>
            <a:r>
              <a:rPr lang="en-US" sz="4000" i="1" dirty="0" err="1">
                <a:latin typeface="Times New Roman" panose="02020603050405020304" pitchFamily="18" charset="0"/>
                <a:cs typeface="Times New Roman" panose="02020603050405020304" pitchFamily="18" charset="0"/>
              </a:rPr>
              <a:t>tháng</a:t>
            </a:r>
            <a:r>
              <a:rPr lang="en-US" sz="4000" i="1" dirty="0">
                <a:latin typeface="Times New Roman" panose="02020603050405020304" pitchFamily="18" charset="0"/>
                <a:cs typeface="Times New Roman" panose="02020603050405020304" pitchFamily="18" charset="0"/>
              </a:rPr>
              <a:t> 02 </a:t>
            </a:r>
            <a:r>
              <a:rPr lang="en-US" sz="4000" i="1" dirty="0" err="1">
                <a:latin typeface="Times New Roman" panose="02020603050405020304" pitchFamily="18" charset="0"/>
                <a:cs typeface="Times New Roman" panose="02020603050405020304" pitchFamily="18" charset="0"/>
              </a:rPr>
              <a:t>năm</a:t>
            </a:r>
            <a:r>
              <a:rPr lang="en-US" sz="4000" i="1" dirty="0">
                <a:latin typeface="Times New Roman" panose="02020603050405020304" pitchFamily="18" charset="0"/>
                <a:cs typeface="Times New Roman" panose="02020603050405020304" pitchFamily="18" charset="0"/>
              </a:rPr>
              <a:t> 2025</a:t>
            </a:r>
          </a:p>
        </p:txBody>
      </p:sp>
      <p:sp>
        <p:nvSpPr>
          <p:cNvPr id="4" name="TextBox 3">
            <a:extLst>
              <a:ext uri="{FF2B5EF4-FFF2-40B4-BE49-F238E27FC236}">
                <a16:creationId xmlns:a16="http://schemas.microsoft.com/office/drawing/2014/main" id="{29AA8BA9-9F7E-4D39-9B5A-60E8700FBBC6}"/>
              </a:ext>
            </a:extLst>
          </p:cNvPr>
          <p:cNvSpPr txBox="1"/>
          <p:nvPr/>
        </p:nvSpPr>
        <p:spPr>
          <a:xfrm>
            <a:off x="1234912" y="1579558"/>
            <a:ext cx="9417378" cy="1323439"/>
          </a:xfrm>
          <a:prstGeom prst="rect">
            <a:avLst/>
          </a:prstGeom>
          <a:noFill/>
        </p:spPr>
        <p:txBody>
          <a:bodyPr wrap="square" rtlCol="0">
            <a:spAutoFit/>
          </a:body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Bài</a:t>
            </a:r>
            <a:r>
              <a:rPr lang="en-US" altLang="vi-VN" sz="4000" b="1" dirty="0">
                <a:solidFill>
                  <a:srgbClr val="F93265"/>
                </a:solidFill>
                <a:latin typeface="UTM Avo" panose="02040603050506020204" pitchFamily="18" charset="0"/>
                <a:cs typeface="Times New Roman" panose="02020603050405020304" pitchFamily="18" charset="0"/>
              </a:rPr>
              <a:t> 10: </a:t>
            </a:r>
            <a:r>
              <a:rPr lang="en-US" altLang="vi-VN" sz="4000" b="1" dirty="0" err="1">
                <a:solidFill>
                  <a:srgbClr val="F93265"/>
                </a:solidFill>
                <a:latin typeface="UTM Avo" panose="02040603050506020204" pitchFamily="18" charset="0"/>
                <a:cs typeface="Times New Roman" panose="02020603050405020304" pitchFamily="18" charset="0"/>
              </a:rPr>
              <a:t>Định</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dạng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trên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chiếu</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tiết</a:t>
            </a:r>
            <a:r>
              <a:rPr lang="en-US" altLang="vi-VN" sz="4000" b="1" dirty="0">
                <a:solidFill>
                  <a:srgbClr val="F93265"/>
                </a:solidFill>
                <a:latin typeface="UTM Avo" panose="02040603050506020204" pitchFamily="18" charset="0"/>
                <a:cs typeface="Times New Roman" panose="02020603050405020304" pitchFamily="18" charset="0"/>
              </a:rPr>
              <a:t> 2)</a:t>
            </a:r>
          </a:p>
        </p:txBody>
      </p:sp>
    </p:spTree>
    <p:extLst>
      <p:ext uri="{BB962C8B-B14F-4D97-AF65-F5344CB8AC3E}">
        <p14:creationId xmlns:p14="http://schemas.microsoft.com/office/powerpoint/2010/main" val="219043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3"/>
            <a:ext cx="10610424" cy="2395516"/>
            <a:chOff x="522632" y="244442"/>
            <a:chExt cx="10289912" cy="1402599"/>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393376"/>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3</a:t>
              </a:r>
              <a:r>
                <a:rPr lang="vi-VN" sz="2800" b="1" dirty="0">
                  <a:solidFill>
                    <a:srgbClr val="F03C69"/>
                  </a:solidFill>
                  <a:latin typeface="UTM  Avo"/>
                  <a:cs typeface="Times New Roman" panose="02020603050405020304" pitchFamily="18" charset="0"/>
                </a:rPr>
                <a:t>. </a:t>
              </a:r>
              <a:r>
                <a:rPr lang="vi-VN" sz="2400" b="1" dirty="0">
                  <a:solidFill>
                    <a:srgbClr val="C00000"/>
                  </a:solidFill>
                  <a:latin typeface="Times New Roman" panose="02020603050405020304" pitchFamily="18" charset="0"/>
                  <a:cs typeface="Times New Roman" panose="02020603050405020304" pitchFamily="18" charset="0"/>
                </a:rPr>
                <a:t>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83705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a:p>
              <a:pPr defTabSz="342900">
                <a:lnSpc>
                  <a:spcPct val="150000"/>
                </a:lnSpc>
              </a:pPr>
              <a:endParaRPr lang="en-US" sz="2000" dirty="0">
                <a:latin typeface="UTM Avo" panose="02040603050506020204" pitchFamily="18" charset="0"/>
                <a:cs typeface="Times New Roman" panose="02020603050405020304" pitchFamily="18" charset="0"/>
              </a:endParaRPr>
            </a:p>
            <a:p>
              <a:pPr defTabSz="342900">
                <a:lnSpc>
                  <a:spcPct val="150000"/>
                </a:lnSpc>
              </a:pPr>
              <a:endParaRPr lang="en-US" sz="2000" dirty="0">
                <a:latin typeface="UTM Avo" panose="020406030505060202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B37FBADE-323C-48F8-8237-E030A4A1082A}"/>
              </a:ext>
            </a:extLst>
          </p:cNvPr>
          <p:cNvSpPr txBox="1"/>
          <p:nvPr/>
        </p:nvSpPr>
        <p:spPr>
          <a:xfrm>
            <a:off x="3098275" y="5647662"/>
            <a:ext cx="5995448" cy="461665"/>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42: </a:t>
            </a:r>
            <a:r>
              <a:rPr lang="en-US" sz="2400" i="1" dirty="0" err="1">
                <a:latin typeface="Times New Roman" panose="02020603050405020304" pitchFamily="18" charset="0"/>
                <a:cs typeface="Times New Roman" panose="02020603050405020304" pitchFamily="18" charset="0"/>
              </a:rPr>
              <a:t>Soạn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endParaRPr lang="en-US" sz="2400"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68DA3C0-2A21-4FB6-815F-4EC6996DC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70" y="1771564"/>
            <a:ext cx="10610424" cy="3743115"/>
          </a:xfrm>
          <a:prstGeom prst="rect">
            <a:avLst/>
          </a:prstGeom>
        </p:spPr>
      </p:pic>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3DC2E-56D1-4BF3-B666-AD5DC77BF249}"/>
              </a:ext>
            </a:extLst>
          </p:cNvPr>
          <p:cNvSpPr txBox="1"/>
          <p:nvPr/>
        </p:nvSpPr>
        <p:spPr>
          <a:xfrm>
            <a:off x="761444" y="768295"/>
            <a:ext cx="7703826" cy="5078313"/>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a:p>
            <a:r>
              <a:rPr lang="en-US" i="1" dirty="0" err="1">
                <a:latin typeface="UTM  Avo"/>
              </a:rPr>
              <a:t>Lưu</a:t>
            </a:r>
            <a:r>
              <a:rPr lang="en-US" i="1" dirty="0">
                <a:latin typeface="UTM  Avo"/>
              </a:rPr>
              <a:t> ý:</a:t>
            </a:r>
          </a:p>
          <a:p>
            <a:r>
              <a:rPr lang="en-US" dirty="0">
                <a:latin typeface="UTM  Avo"/>
              </a:rPr>
              <a:t> - </a:t>
            </a:r>
            <a:r>
              <a:rPr lang="en-US" dirty="0" err="1">
                <a:latin typeface="UTM  Avo"/>
              </a:rPr>
              <a:t>Nhấn</a:t>
            </a:r>
            <a:r>
              <a:rPr lang="en-US" dirty="0">
                <a:latin typeface="UTM  Avo"/>
              </a:rPr>
              <a:t> </a:t>
            </a:r>
            <a:r>
              <a:rPr lang="en-US" dirty="0" err="1">
                <a:latin typeface="UTM  Avo"/>
              </a:rPr>
              <a:t>phím</a:t>
            </a:r>
            <a:r>
              <a:rPr lang="en-US" dirty="0">
                <a:latin typeface="UTM  Avo"/>
              </a:rPr>
              <a:t> Enter </a:t>
            </a:r>
            <a:r>
              <a:rPr lang="en-US" dirty="0" err="1">
                <a:latin typeface="UTM  Avo"/>
              </a:rPr>
              <a:t>khi</a:t>
            </a:r>
            <a:r>
              <a:rPr lang="en-US" dirty="0">
                <a:latin typeface="UTM  Avo"/>
              </a:rPr>
              <a:t> </a:t>
            </a:r>
            <a:r>
              <a:rPr lang="en-US" dirty="0" err="1">
                <a:latin typeface="UTM  Avo"/>
              </a:rPr>
              <a:t>muốn</a:t>
            </a:r>
            <a:r>
              <a:rPr lang="en-US" dirty="0">
                <a:latin typeface="UTM  Avo"/>
              </a:rPr>
              <a:t> </a:t>
            </a:r>
            <a:r>
              <a:rPr lang="en-US" dirty="0" err="1">
                <a:latin typeface="UTM  Avo"/>
              </a:rPr>
              <a:t>xuống</a:t>
            </a:r>
            <a:r>
              <a:rPr lang="en-US" dirty="0">
                <a:latin typeface="UTM  Avo"/>
              </a:rPr>
              <a:t> </a:t>
            </a:r>
            <a:r>
              <a:rPr lang="en-US" dirty="0" err="1">
                <a:latin typeface="UTM  Avo"/>
              </a:rPr>
              <a:t>dòng</a:t>
            </a:r>
            <a:r>
              <a:rPr lang="en-US" dirty="0">
                <a:latin typeface="UTM  Avo"/>
              </a:rPr>
              <a:t> </a:t>
            </a:r>
            <a:r>
              <a:rPr lang="en-US" dirty="0" err="1">
                <a:latin typeface="UTM  Avo"/>
              </a:rPr>
              <a:t>và</a:t>
            </a:r>
            <a:r>
              <a:rPr lang="en-US" dirty="0">
                <a:latin typeface="UTM  Avo"/>
              </a:rPr>
              <a:t> </a:t>
            </a:r>
            <a:r>
              <a:rPr lang="en-US" dirty="0" err="1">
                <a:latin typeface="UTM  Avo"/>
              </a:rPr>
              <a:t>chuyển</a:t>
            </a:r>
            <a:r>
              <a:rPr lang="en-US" dirty="0">
                <a:latin typeface="UTM  Avo"/>
              </a:rPr>
              <a:t> sang </a:t>
            </a:r>
            <a:r>
              <a:rPr lang="en-US" dirty="0" err="1">
                <a:latin typeface="UTM  Avo"/>
              </a:rPr>
              <a:t>đoạn</a:t>
            </a:r>
            <a:r>
              <a:rPr lang="en-US" dirty="0">
                <a:latin typeface="UTM  Avo"/>
              </a:rPr>
              <a:t> </a:t>
            </a:r>
            <a:r>
              <a:rPr lang="en-US" dirty="0" err="1">
                <a:latin typeface="UTM  Avo"/>
              </a:rPr>
              <a:t>văn</a:t>
            </a:r>
            <a:r>
              <a:rPr lang="en-US" dirty="0">
                <a:latin typeface="UTM  Avo"/>
              </a:rPr>
              <a:t> </a:t>
            </a:r>
            <a:r>
              <a:rPr lang="en-US" dirty="0" err="1">
                <a:latin typeface="UTM  Avo"/>
              </a:rPr>
              <a:t>bản</a:t>
            </a:r>
            <a:r>
              <a:rPr lang="en-US" dirty="0">
                <a:latin typeface="UTM  Avo"/>
              </a:rPr>
              <a:t> </a:t>
            </a:r>
            <a:r>
              <a:rPr lang="en-US" dirty="0" err="1">
                <a:latin typeface="UTM  Avo"/>
              </a:rPr>
              <a:t>mới</a:t>
            </a:r>
            <a:r>
              <a:rPr lang="en-US" dirty="0">
                <a:latin typeface="UTM  Avo"/>
              </a:rPr>
              <a:t>.</a:t>
            </a:r>
          </a:p>
          <a:p>
            <a:pPr marL="285750" indent="-285750">
              <a:buFontTx/>
              <a:buChar char="-"/>
            </a:pPr>
            <a:r>
              <a:rPr lang="en-US" dirty="0" err="1">
                <a:latin typeface="UTM  Avo"/>
              </a:rPr>
              <a:t>Nhấn</a:t>
            </a:r>
            <a:r>
              <a:rPr lang="en-US" dirty="0">
                <a:latin typeface="UTM  Avo"/>
              </a:rPr>
              <a:t> </a:t>
            </a:r>
            <a:r>
              <a:rPr lang="en-US" dirty="0" err="1">
                <a:latin typeface="UTM  Avo"/>
              </a:rPr>
              <a:t>giữ</a:t>
            </a:r>
            <a:r>
              <a:rPr lang="en-US" dirty="0">
                <a:latin typeface="UTM  Avo"/>
              </a:rPr>
              <a:t> </a:t>
            </a:r>
            <a:r>
              <a:rPr lang="en-US" dirty="0" err="1">
                <a:latin typeface="UTM  Avo"/>
              </a:rPr>
              <a:t>phím</a:t>
            </a:r>
            <a:r>
              <a:rPr lang="en-US" dirty="0">
                <a:latin typeface="UTM  Avo"/>
              </a:rPr>
              <a:t> Shift </a:t>
            </a:r>
            <a:r>
              <a:rPr lang="en-US" dirty="0" err="1">
                <a:latin typeface="UTM  Avo"/>
              </a:rPr>
              <a:t>và</a:t>
            </a:r>
            <a:r>
              <a:rPr lang="en-US" dirty="0">
                <a:latin typeface="UTM  Avo"/>
              </a:rPr>
              <a:t> </a:t>
            </a:r>
            <a:r>
              <a:rPr lang="en-US" dirty="0" err="1">
                <a:latin typeface="UTM  Avo"/>
              </a:rPr>
              <a:t>gõ</a:t>
            </a:r>
            <a:r>
              <a:rPr lang="en-US" dirty="0">
                <a:latin typeface="UTM  Avo"/>
              </a:rPr>
              <a:t> </a:t>
            </a:r>
            <a:r>
              <a:rPr lang="en-US" dirty="0" err="1">
                <a:latin typeface="UTM  Avo"/>
              </a:rPr>
              <a:t>phím</a:t>
            </a:r>
            <a:r>
              <a:rPr lang="en-US" dirty="0">
                <a:latin typeface="UTM  Avo"/>
              </a:rPr>
              <a:t> </a:t>
            </a:r>
            <a:r>
              <a:rPr lang="en-US" dirty="0" err="1">
                <a:latin typeface="UTM  Avo"/>
              </a:rPr>
              <a:t>chữ</a:t>
            </a:r>
            <a:r>
              <a:rPr lang="en-US" dirty="0">
                <a:latin typeface="UTM  Avo"/>
              </a:rPr>
              <a:t> </a:t>
            </a:r>
            <a:r>
              <a:rPr lang="en-US" dirty="0" err="1">
                <a:latin typeface="UTM  Avo"/>
              </a:rPr>
              <a:t>khi</a:t>
            </a:r>
            <a:r>
              <a:rPr lang="en-US" dirty="0">
                <a:latin typeface="UTM  Avo"/>
              </a:rPr>
              <a:t> </a:t>
            </a:r>
            <a:r>
              <a:rPr lang="en-US" dirty="0" err="1">
                <a:latin typeface="UTM  Avo"/>
              </a:rPr>
              <a:t>muốn</a:t>
            </a:r>
            <a:r>
              <a:rPr lang="en-US" dirty="0">
                <a:latin typeface="UTM  Avo"/>
              </a:rPr>
              <a:t> </a:t>
            </a:r>
            <a:r>
              <a:rPr lang="en-US" dirty="0" err="1">
                <a:latin typeface="UTM  Avo"/>
              </a:rPr>
              <a:t>gõ</a:t>
            </a:r>
            <a:r>
              <a:rPr lang="en-US" dirty="0">
                <a:latin typeface="UTM  Avo"/>
              </a:rPr>
              <a:t> </a:t>
            </a:r>
            <a:r>
              <a:rPr lang="en-US" dirty="0" err="1">
                <a:latin typeface="UTM  Avo"/>
              </a:rPr>
              <a:t>chữ</a:t>
            </a:r>
            <a:r>
              <a:rPr lang="en-US" dirty="0">
                <a:latin typeface="UTM  Avo"/>
              </a:rPr>
              <a:t> </a:t>
            </a:r>
            <a:r>
              <a:rPr lang="en-US" dirty="0" err="1">
                <a:latin typeface="UTM  Avo"/>
              </a:rPr>
              <a:t>hoa</a:t>
            </a:r>
            <a:r>
              <a:rPr lang="en-US" dirty="0">
                <a:latin typeface="UTM  Avo"/>
              </a:rPr>
              <a:t>.</a:t>
            </a:r>
          </a:p>
          <a:p>
            <a:pPr marL="285750" indent="-285750">
              <a:buFontTx/>
              <a:buChar char="-"/>
            </a:pPr>
            <a:r>
              <a:rPr lang="en-US" dirty="0" err="1">
                <a:latin typeface="UTM  Avo"/>
              </a:rPr>
              <a:t>Với</a:t>
            </a:r>
            <a:r>
              <a:rPr lang="en-US" dirty="0">
                <a:latin typeface="UTM  Avo"/>
              </a:rPr>
              <a:t> </a:t>
            </a:r>
            <a:r>
              <a:rPr lang="en-US" dirty="0" err="1">
                <a:latin typeface="UTM  Avo"/>
              </a:rPr>
              <a:t>các</a:t>
            </a:r>
            <a:r>
              <a:rPr lang="en-US" dirty="0">
                <a:latin typeface="UTM  Avo"/>
              </a:rPr>
              <a:t> </a:t>
            </a:r>
            <a:r>
              <a:rPr lang="en-US" dirty="0" err="1">
                <a:latin typeface="UTM  Avo"/>
              </a:rPr>
              <a:t>phím</a:t>
            </a:r>
            <a:r>
              <a:rPr lang="en-US" dirty="0">
                <a:latin typeface="UTM  Avo"/>
              </a:rPr>
              <a:t> </a:t>
            </a:r>
            <a:r>
              <a:rPr lang="en-US" dirty="0" err="1">
                <a:latin typeface="UTM  Avo"/>
              </a:rPr>
              <a:t>có</a:t>
            </a:r>
            <a:r>
              <a:rPr lang="en-US" dirty="0">
                <a:latin typeface="UTM  Avo"/>
              </a:rPr>
              <a:t> </a:t>
            </a:r>
            <a:r>
              <a:rPr lang="en-US" dirty="0" err="1">
                <a:latin typeface="UTM  Avo"/>
              </a:rPr>
              <a:t>hai</a:t>
            </a:r>
            <a:r>
              <a:rPr lang="en-US" dirty="0">
                <a:latin typeface="UTM  Avo"/>
              </a:rPr>
              <a:t> </a:t>
            </a:r>
            <a:r>
              <a:rPr lang="en-US" dirty="0" err="1">
                <a:latin typeface="UTM  Avo"/>
              </a:rPr>
              <a:t>kí</a:t>
            </a:r>
            <a:r>
              <a:rPr lang="en-US" dirty="0">
                <a:latin typeface="UTM  Avo"/>
              </a:rPr>
              <a:t> </a:t>
            </a:r>
            <a:r>
              <a:rPr lang="en-US" dirty="0" err="1">
                <a:latin typeface="UTM  Avo"/>
              </a:rPr>
              <a:t>tự</a:t>
            </a:r>
            <a:r>
              <a:rPr lang="en-US" dirty="0">
                <a:latin typeface="UTM  Avo"/>
              </a:rPr>
              <a:t>, </a:t>
            </a:r>
            <a:r>
              <a:rPr lang="en-US" dirty="0" err="1">
                <a:latin typeface="UTM  Avo"/>
              </a:rPr>
              <a:t>muốn</a:t>
            </a:r>
            <a:r>
              <a:rPr lang="en-US" dirty="0">
                <a:latin typeface="UTM  Avo"/>
              </a:rPr>
              <a:t> </a:t>
            </a:r>
            <a:r>
              <a:rPr lang="en-US" dirty="0" err="1">
                <a:latin typeface="UTM  Avo"/>
              </a:rPr>
              <a:t>có</a:t>
            </a:r>
            <a:r>
              <a:rPr lang="en-US" dirty="0">
                <a:latin typeface="UTM  Avo"/>
              </a:rPr>
              <a:t> </a:t>
            </a:r>
            <a:r>
              <a:rPr lang="en-US" dirty="0" err="1">
                <a:latin typeface="UTM  Avo"/>
              </a:rPr>
              <a:t>kí</a:t>
            </a:r>
            <a:r>
              <a:rPr lang="en-US" dirty="0">
                <a:latin typeface="UTM  Avo"/>
              </a:rPr>
              <a:t> </a:t>
            </a:r>
            <a:r>
              <a:rPr lang="en-US" dirty="0" err="1">
                <a:latin typeface="UTM  Avo"/>
              </a:rPr>
              <a:t>tự</a:t>
            </a:r>
            <a:r>
              <a:rPr lang="en-US" dirty="0">
                <a:latin typeface="UTM  Avo"/>
              </a:rPr>
              <a:t> </a:t>
            </a:r>
            <a:r>
              <a:rPr lang="en-US" dirty="0" err="1">
                <a:latin typeface="UTM  Avo"/>
              </a:rPr>
              <a:t>trên</a:t>
            </a:r>
            <a:r>
              <a:rPr lang="en-US" dirty="0">
                <a:latin typeface="UTM  Avo"/>
              </a:rPr>
              <a:t> </a:t>
            </a:r>
            <a:r>
              <a:rPr lang="en-US" dirty="0" err="1">
                <a:latin typeface="UTM  Avo"/>
              </a:rPr>
              <a:t>của</a:t>
            </a:r>
            <a:r>
              <a:rPr lang="en-US" dirty="0">
                <a:latin typeface="UTM  Avo"/>
              </a:rPr>
              <a:t> </a:t>
            </a:r>
            <a:r>
              <a:rPr lang="en-US" dirty="0" err="1">
                <a:latin typeface="UTM  Avo"/>
              </a:rPr>
              <a:t>phím</a:t>
            </a:r>
            <a:r>
              <a:rPr lang="en-US" dirty="0">
                <a:latin typeface="UTM  Avo"/>
              </a:rPr>
              <a:t> </a:t>
            </a:r>
            <a:r>
              <a:rPr lang="en-US" dirty="0" err="1">
                <a:latin typeface="UTM  Avo"/>
              </a:rPr>
              <a:t>nh</a:t>
            </a:r>
            <a:r>
              <a:rPr lang="vi-VN" dirty="0">
                <a:latin typeface="UTM  Avo"/>
              </a:rPr>
              <a:t>ư</a:t>
            </a:r>
            <a:r>
              <a:rPr lang="en-US" dirty="0">
                <a:latin typeface="UTM  Avo"/>
              </a:rPr>
              <a:t> (:), (?), … </a:t>
            </a:r>
            <a:r>
              <a:rPr lang="en-US" dirty="0" err="1">
                <a:latin typeface="UTM  Avo"/>
              </a:rPr>
              <a:t>em</a:t>
            </a:r>
            <a:r>
              <a:rPr lang="en-US" dirty="0">
                <a:latin typeface="UTM  Avo"/>
              </a:rPr>
              <a:t> </a:t>
            </a:r>
            <a:r>
              <a:rPr lang="en-US" dirty="0" err="1">
                <a:latin typeface="UTM  Avo"/>
              </a:rPr>
              <a:t>nhấn</a:t>
            </a:r>
            <a:r>
              <a:rPr lang="en-US" dirty="0">
                <a:latin typeface="UTM  Avo"/>
              </a:rPr>
              <a:t> </a:t>
            </a:r>
            <a:r>
              <a:rPr lang="en-US" dirty="0" err="1">
                <a:latin typeface="UTM  Avo"/>
              </a:rPr>
              <a:t>giữ</a:t>
            </a:r>
            <a:r>
              <a:rPr lang="en-US" dirty="0">
                <a:latin typeface="UTM  Avo"/>
              </a:rPr>
              <a:t> </a:t>
            </a:r>
            <a:r>
              <a:rPr lang="en-US" dirty="0" err="1">
                <a:latin typeface="UTM  Avo"/>
              </a:rPr>
              <a:t>phím</a:t>
            </a:r>
            <a:r>
              <a:rPr lang="en-US" dirty="0">
                <a:latin typeface="UTM  Avo"/>
              </a:rPr>
              <a:t> Shift </a:t>
            </a:r>
            <a:r>
              <a:rPr lang="en-US" dirty="0" err="1">
                <a:latin typeface="UTM  Avo"/>
              </a:rPr>
              <a:t>khi</a:t>
            </a:r>
            <a:r>
              <a:rPr lang="en-US" dirty="0">
                <a:latin typeface="UTM  Avo"/>
              </a:rPr>
              <a:t> </a:t>
            </a:r>
            <a:r>
              <a:rPr lang="en-US" dirty="0" err="1">
                <a:latin typeface="UTM  Avo"/>
              </a:rPr>
              <a:t>gõ</a:t>
            </a:r>
            <a:r>
              <a:rPr lang="en-US" dirty="0">
                <a:latin typeface="UTM  Avo"/>
              </a:rPr>
              <a:t>.</a:t>
            </a:r>
          </a:p>
          <a:p>
            <a:r>
              <a:rPr lang="en-US" i="1" dirty="0" err="1">
                <a:solidFill>
                  <a:schemeClr val="accent6"/>
                </a:solidFill>
                <a:latin typeface="UTM  Avo"/>
              </a:rPr>
              <a:t>Bước</a:t>
            </a:r>
            <a:r>
              <a:rPr lang="en-US" i="1" dirty="0">
                <a:solidFill>
                  <a:schemeClr val="accent6"/>
                </a:solidFill>
                <a:latin typeface="UTM  Avo"/>
              </a:rPr>
              <a:t> 4</a:t>
            </a:r>
            <a:r>
              <a:rPr lang="en-US" dirty="0">
                <a:latin typeface="UTM  Avo"/>
              </a:rPr>
              <a:t>: </a:t>
            </a:r>
            <a:r>
              <a:rPr lang="en-US" dirty="0" err="1">
                <a:latin typeface="UTM  Avo"/>
              </a:rPr>
              <a:t>Xem</a:t>
            </a:r>
            <a:r>
              <a:rPr lang="en-US" dirty="0">
                <a:latin typeface="UTM  Avo"/>
              </a:rPr>
              <a:t> </a:t>
            </a:r>
            <a:r>
              <a:rPr lang="en-US" dirty="0" err="1">
                <a:latin typeface="UTM  Avo"/>
              </a:rPr>
              <a:t>lại</a:t>
            </a:r>
            <a:r>
              <a:rPr lang="en-US" dirty="0">
                <a:latin typeface="UTM  Avo"/>
              </a:rPr>
              <a:t> </a:t>
            </a:r>
            <a:r>
              <a:rPr lang="en-US" dirty="0" err="1">
                <a:latin typeface="UTM  Avo"/>
              </a:rPr>
              <a:t>đoạn</a:t>
            </a:r>
            <a:r>
              <a:rPr lang="en-US" dirty="0">
                <a:latin typeface="UTM  Avo"/>
              </a:rPr>
              <a:t> </a:t>
            </a:r>
            <a:r>
              <a:rPr lang="en-US" dirty="0" err="1">
                <a:latin typeface="UTM  Avo"/>
              </a:rPr>
              <a:t>văn</a:t>
            </a:r>
            <a:r>
              <a:rPr lang="en-US" dirty="0">
                <a:latin typeface="UTM  Avo"/>
              </a:rPr>
              <a:t> </a:t>
            </a:r>
            <a:r>
              <a:rPr lang="en-US" dirty="0" err="1">
                <a:latin typeface="UTM  Avo"/>
              </a:rPr>
              <a:t>bản</a:t>
            </a:r>
            <a:r>
              <a:rPr lang="en-US" dirty="0">
                <a:latin typeface="UTM  Avo"/>
              </a:rPr>
              <a:t> </a:t>
            </a:r>
            <a:r>
              <a:rPr lang="en-US" dirty="0" err="1">
                <a:latin typeface="UTM  Avo"/>
              </a:rPr>
              <a:t>đã</a:t>
            </a:r>
            <a:r>
              <a:rPr lang="en-US" dirty="0">
                <a:latin typeface="UTM  Avo"/>
              </a:rPr>
              <a:t> </a:t>
            </a:r>
            <a:r>
              <a:rPr lang="en-US" dirty="0" err="1">
                <a:latin typeface="UTM  Avo"/>
              </a:rPr>
              <a:t>gõ</a:t>
            </a:r>
            <a:r>
              <a:rPr lang="en-US" dirty="0">
                <a:latin typeface="UTM  Avo"/>
              </a:rPr>
              <a:t>, </a:t>
            </a:r>
            <a:r>
              <a:rPr lang="en-US" dirty="0" err="1">
                <a:latin typeface="UTM  Avo"/>
              </a:rPr>
              <a:t>nếu</a:t>
            </a:r>
            <a:r>
              <a:rPr lang="en-US" dirty="0">
                <a:latin typeface="UTM  Avo"/>
              </a:rPr>
              <a:t> </a:t>
            </a:r>
            <a:r>
              <a:rPr lang="en-US" dirty="0" err="1">
                <a:latin typeface="UTM  Avo"/>
              </a:rPr>
              <a:t>thấy</a:t>
            </a:r>
            <a:r>
              <a:rPr lang="en-US" dirty="0">
                <a:latin typeface="UTM  Avo"/>
              </a:rPr>
              <a:t> </a:t>
            </a:r>
            <a:r>
              <a:rPr lang="en-US" dirty="0" err="1">
                <a:latin typeface="UTM  Avo"/>
              </a:rPr>
              <a:t>chữ</a:t>
            </a:r>
            <a:r>
              <a:rPr lang="en-US" dirty="0">
                <a:latin typeface="UTM  Avo"/>
              </a:rPr>
              <a:t> </a:t>
            </a:r>
            <a:r>
              <a:rPr lang="en-US" dirty="0" err="1">
                <a:latin typeface="UTM  Avo"/>
              </a:rPr>
              <a:t>gõ</a:t>
            </a:r>
            <a:r>
              <a:rPr lang="en-US" dirty="0">
                <a:latin typeface="UTM  Avo"/>
              </a:rPr>
              <a:t> </a:t>
            </a:r>
            <a:r>
              <a:rPr lang="en-US" dirty="0" err="1">
                <a:latin typeface="UTM  Avo"/>
              </a:rPr>
              <a:t>sai</a:t>
            </a:r>
            <a:r>
              <a:rPr lang="en-US" dirty="0">
                <a:latin typeface="UTM  Avo"/>
              </a:rPr>
              <a:t>, </a:t>
            </a:r>
            <a:r>
              <a:rPr lang="en-US" dirty="0" err="1">
                <a:latin typeface="UTM  Avo"/>
              </a:rPr>
              <a:t>em</a:t>
            </a:r>
            <a:r>
              <a:rPr lang="en-US" dirty="0">
                <a:latin typeface="UTM  Avo"/>
              </a:rPr>
              <a:t> </a:t>
            </a:r>
            <a:r>
              <a:rPr lang="en-US" dirty="0" err="1">
                <a:latin typeface="UTM  Avo"/>
              </a:rPr>
              <a:t>hãy</a:t>
            </a:r>
            <a:r>
              <a:rPr lang="en-US" dirty="0">
                <a:latin typeface="UTM  Avo"/>
              </a:rPr>
              <a:t> di </a:t>
            </a:r>
            <a:r>
              <a:rPr lang="en-US" dirty="0" err="1">
                <a:latin typeface="UTM  Avo"/>
              </a:rPr>
              <a:t>chuyển</a:t>
            </a:r>
            <a:r>
              <a:rPr lang="en-US" dirty="0">
                <a:latin typeface="UTM  Avo"/>
              </a:rPr>
              <a:t> con </a:t>
            </a:r>
            <a:r>
              <a:rPr lang="en-US" dirty="0" err="1">
                <a:latin typeface="UTM  Avo"/>
              </a:rPr>
              <a:t>trỏ</a:t>
            </a:r>
            <a:r>
              <a:rPr lang="en-US" dirty="0">
                <a:latin typeface="UTM  Avo"/>
              </a:rPr>
              <a:t> </a:t>
            </a:r>
            <a:r>
              <a:rPr lang="en-US" dirty="0" err="1">
                <a:latin typeface="UTM  Avo"/>
              </a:rPr>
              <a:t>soạn</a:t>
            </a:r>
            <a:r>
              <a:rPr lang="en-US" dirty="0">
                <a:latin typeface="UTM  Avo"/>
              </a:rPr>
              <a:t> </a:t>
            </a:r>
            <a:r>
              <a:rPr lang="en-US" dirty="0" err="1">
                <a:latin typeface="UTM  Avo"/>
              </a:rPr>
              <a:t>thảo</a:t>
            </a:r>
            <a:r>
              <a:rPr lang="en-US" dirty="0">
                <a:latin typeface="UTM  Avo"/>
              </a:rPr>
              <a:t> </a:t>
            </a:r>
            <a:r>
              <a:rPr lang="en-US" dirty="0" err="1">
                <a:latin typeface="UTM  Avo"/>
              </a:rPr>
              <a:t>đến</a:t>
            </a:r>
            <a:r>
              <a:rPr lang="en-US" dirty="0">
                <a:latin typeface="UTM  Avo"/>
              </a:rPr>
              <a:t> </a:t>
            </a:r>
            <a:r>
              <a:rPr lang="en-US" dirty="0" err="1">
                <a:latin typeface="UTM  Avo"/>
              </a:rPr>
              <a:t>vị</a:t>
            </a:r>
            <a:r>
              <a:rPr lang="en-US" dirty="0">
                <a:latin typeface="UTM  Avo"/>
              </a:rPr>
              <a:t> </a:t>
            </a:r>
            <a:r>
              <a:rPr lang="en-US" dirty="0" err="1">
                <a:latin typeface="UTM  Avo"/>
              </a:rPr>
              <a:t>trí</a:t>
            </a:r>
            <a:r>
              <a:rPr lang="en-US" dirty="0">
                <a:latin typeface="UTM  Avo"/>
              </a:rPr>
              <a:t> </a:t>
            </a:r>
            <a:r>
              <a:rPr lang="en-US" dirty="0" err="1">
                <a:latin typeface="UTM  Avo"/>
              </a:rPr>
              <a:t>đó</a:t>
            </a:r>
            <a:r>
              <a:rPr lang="en-US" dirty="0">
                <a:latin typeface="UTM  Avo"/>
              </a:rPr>
              <a:t> </a:t>
            </a:r>
            <a:r>
              <a:rPr lang="en-US" dirty="0" err="1">
                <a:latin typeface="UTM  Avo"/>
              </a:rPr>
              <a:t>để</a:t>
            </a:r>
            <a:r>
              <a:rPr lang="en-US" dirty="0">
                <a:latin typeface="UTM  Avo"/>
              </a:rPr>
              <a:t> </a:t>
            </a:r>
            <a:r>
              <a:rPr lang="en-US" dirty="0" err="1">
                <a:latin typeface="UTM  Avo"/>
              </a:rPr>
              <a:t>xóa</a:t>
            </a:r>
            <a:r>
              <a:rPr lang="en-US" dirty="0">
                <a:latin typeface="UTM  Avo"/>
              </a:rPr>
              <a:t> </a:t>
            </a:r>
            <a:r>
              <a:rPr lang="en-US" dirty="0" err="1">
                <a:latin typeface="UTM  Avo"/>
              </a:rPr>
              <a:t>ký</a:t>
            </a:r>
            <a:r>
              <a:rPr lang="en-US" dirty="0">
                <a:latin typeface="UTM  Avo"/>
              </a:rPr>
              <a:t> </a:t>
            </a:r>
            <a:r>
              <a:rPr lang="en-US" dirty="0" err="1">
                <a:latin typeface="UTM  Avo"/>
              </a:rPr>
              <a:t>tự</a:t>
            </a:r>
            <a:r>
              <a:rPr lang="en-US" dirty="0">
                <a:latin typeface="UTM  Avo"/>
              </a:rPr>
              <a:t> </a:t>
            </a:r>
            <a:r>
              <a:rPr lang="en-US" dirty="0" err="1">
                <a:latin typeface="UTM  Avo"/>
              </a:rPr>
              <a:t>và</a:t>
            </a:r>
            <a:r>
              <a:rPr lang="en-US" dirty="0">
                <a:latin typeface="UTM  Avo"/>
              </a:rPr>
              <a:t> </a:t>
            </a:r>
            <a:r>
              <a:rPr lang="en-US" dirty="0" err="1">
                <a:latin typeface="UTM  Avo"/>
              </a:rPr>
              <a:t>gõ</a:t>
            </a:r>
            <a:r>
              <a:rPr lang="en-US" dirty="0">
                <a:latin typeface="UTM  Avo"/>
              </a:rPr>
              <a:t> </a:t>
            </a:r>
            <a:r>
              <a:rPr lang="en-US" dirty="0" err="1">
                <a:latin typeface="UTM  Avo"/>
              </a:rPr>
              <a:t>lại</a:t>
            </a:r>
            <a:r>
              <a:rPr lang="en-US" dirty="0">
                <a:latin typeface="UTM  Avo"/>
              </a:rPr>
              <a:t> </a:t>
            </a:r>
            <a:r>
              <a:rPr lang="en-US" dirty="0" err="1">
                <a:latin typeface="UTM  Avo"/>
              </a:rPr>
              <a:t>cho</a:t>
            </a:r>
            <a:r>
              <a:rPr lang="en-US" dirty="0">
                <a:latin typeface="UTM  Avo"/>
              </a:rPr>
              <a:t> </a:t>
            </a:r>
            <a:r>
              <a:rPr lang="en-US" dirty="0" err="1">
                <a:latin typeface="UTM  Avo"/>
              </a:rPr>
              <a:t>đúng</a:t>
            </a:r>
            <a:r>
              <a:rPr lang="en-US" dirty="0">
                <a:latin typeface="UTM  Avo"/>
              </a:rPr>
              <a:t>.</a:t>
            </a:r>
          </a:p>
        </p:txBody>
      </p:sp>
      <p:pic>
        <p:nvPicPr>
          <p:cNvPr id="3" name="Picture 2">
            <a:extLst>
              <a:ext uri="{FF2B5EF4-FFF2-40B4-BE49-F238E27FC236}">
                <a16:creationId xmlns:a16="http://schemas.microsoft.com/office/drawing/2014/main" id="{F2116403-783C-429F-9E39-61293171C2F3}"/>
              </a:ext>
            </a:extLst>
          </p:cNvPr>
          <p:cNvPicPr>
            <a:picLocks noChangeAspect="1"/>
          </p:cNvPicPr>
          <p:nvPr/>
        </p:nvPicPr>
        <p:blipFill>
          <a:blip r:embed="rId5"/>
          <a:stretch>
            <a:fillRect/>
          </a:stretch>
        </p:blipFill>
        <p:spPr>
          <a:xfrm>
            <a:off x="6678183" y="1287611"/>
            <a:ext cx="482476" cy="380932"/>
          </a:xfrm>
          <a:prstGeom prst="rect">
            <a:avLst/>
          </a:prstGeom>
        </p:spPr>
      </p:pic>
      <p:pic>
        <p:nvPicPr>
          <p:cNvPr id="4" name="buoc_1_quan_sat_tren_man_hinh_nen_de_nhan_biet_a5ada285-deb6-4ef7-90d2-054ba85e7a4b">
            <a:hlinkClick r:id="" action="ppaction://media"/>
            <a:extLst>
              <a:ext uri="{FF2B5EF4-FFF2-40B4-BE49-F238E27FC236}">
                <a16:creationId xmlns:a16="http://schemas.microsoft.com/office/drawing/2014/main" id="{0AE88A94-AC8E-4F40-8F55-57FB60411E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231" y="768295"/>
            <a:ext cx="406400" cy="406400"/>
          </a:xfrm>
          <a:prstGeom prst="rect">
            <a:avLst/>
          </a:prstGeom>
        </p:spPr>
      </p:pic>
      <p:pic>
        <p:nvPicPr>
          <p:cNvPr id="6" name="Picture 5">
            <a:extLst>
              <a:ext uri="{FF2B5EF4-FFF2-40B4-BE49-F238E27FC236}">
                <a16:creationId xmlns:a16="http://schemas.microsoft.com/office/drawing/2014/main" id="{6C9B371C-1E78-40E6-B256-23A81F428C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0429" y="1287611"/>
            <a:ext cx="3195687" cy="5443127"/>
          </a:xfrm>
          <a:prstGeom prst="rect">
            <a:avLst/>
          </a:prstGeom>
        </p:spPr>
      </p:pic>
    </p:spTree>
    <p:extLst>
      <p:ext uri="{BB962C8B-B14F-4D97-AF65-F5344CB8AC3E}">
        <p14:creationId xmlns:p14="http://schemas.microsoft.com/office/powerpoint/2010/main" val="997875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AA235F-EC3E-4DEC-9D61-FC39F72C9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30" y="301658"/>
            <a:ext cx="11170763" cy="4784777"/>
          </a:xfrm>
          <a:prstGeom prst="rect">
            <a:avLst/>
          </a:prstGeom>
        </p:spPr>
      </p:pic>
    </p:spTree>
    <p:extLst>
      <p:ext uri="{BB962C8B-B14F-4D97-AF65-F5344CB8AC3E}">
        <p14:creationId xmlns:p14="http://schemas.microsoft.com/office/powerpoint/2010/main" val="386092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B00D78-DACC-49FC-A766-38DDECAD081B}"/>
              </a:ext>
            </a:extLst>
          </p:cNvPr>
          <p:cNvSpPr/>
          <p:nvPr/>
        </p:nvSpPr>
        <p:spPr>
          <a:xfrm>
            <a:off x="522632" y="809983"/>
            <a:ext cx="10289912" cy="506292"/>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2: </a:t>
            </a:r>
            <a:r>
              <a:rPr lang="en-US" sz="2000" dirty="0">
                <a:latin typeface="UTM Avo" panose="02040603050506020204" pitchFamily="18" charset="0"/>
                <a:cs typeface="Times New Roman" panose="02020603050405020304" pitchFamily="18" charset="0"/>
              </a:rPr>
              <a:t>L</a:t>
            </a:r>
            <a:r>
              <a:rPr lang="vi-VN" sz="2000" dirty="0">
                <a:latin typeface="UTM Avo" panose="02040603050506020204" pitchFamily="18" charset="0"/>
                <a:cs typeface="Times New Roman" panose="02020603050405020304" pitchFamily="18" charset="0"/>
              </a:rPr>
              <a:t>ư</a:t>
            </a:r>
            <a:r>
              <a:rPr lang="en-US" sz="2000" dirty="0">
                <a:latin typeface="UTM Avo" panose="02040603050506020204" pitchFamily="18" charset="0"/>
                <a:cs typeface="Times New Roman" panose="02020603050405020304" pitchFamily="18" charset="0"/>
              </a:rPr>
              <a:t>u </a:t>
            </a:r>
            <a:r>
              <a:rPr lang="en-US" sz="2000" dirty="0" err="1">
                <a:latin typeface="UTM Avo" panose="02040603050506020204" pitchFamily="18" charset="0"/>
                <a:cs typeface="Times New Roman" panose="02020603050405020304" pitchFamily="18" charset="0"/>
              </a:rPr>
              <a:t>tệp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t>
            </a:r>
            <a:r>
              <a:rPr lang="vi-VN" sz="2000" dirty="0">
                <a:latin typeface="UTM Avo" panose="02040603050506020204" pitchFamily="18" charset="0"/>
                <a:cs typeface="Times New Roman" panose="02020603050405020304" pitchFamily="18" charset="0"/>
              </a:rPr>
              <a:t>ư</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với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hợp</a:t>
            </a:r>
            <a:r>
              <a:rPr lang="en-US" sz="2000" dirty="0">
                <a:latin typeface="UTM Avo" panose="020406030505060202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CF32309A-A622-438E-A457-436BFF7E6F55}"/>
              </a:ext>
            </a:extLst>
          </p:cNvPr>
          <p:cNvSpPr txBox="1"/>
          <p:nvPr/>
        </p:nvSpPr>
        <p:spPr>
          <a:xfrm>
            <a:off x="380722" y="1888555"/>
            <a:ext cx="7858305" cy="2308324"/>
          </a:xfrm>
          <a:prstGeom prst="rect">
            <a:avLst/>
          </a:prstGeom>
          <a:noFill/>
        </p:spPr>
        <p:txBody>
          <a:bodyPr wrap="square">
            <a:spAutoFit/>
          </a:bodyPr>
          <a:lstStyle/>
          <a:p>
            <a:r>
              <a:rPr lang="vi-VN" b="1" i="1" dirty="0">
                <a:solidFill>
                  <a:schemeClr val="accent6"/>
                </a:solidFill>
                <a:latin typeface="UTM  Avo"/>
              </a:rPr>
              <a:t>Hướng dẫn:</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en-US" dirty="0" err="1">
                <a:latin typeface="UTM  Avo"/>
              </a:rPr>
              <a:t>Chọn</a:t>
            </a:r>
            <a:r>
              <a:rPr lang="en-US" dirty="0">
                <a:latin typeface="UTM  Avo"/>
              </a:rPr>
              <a:t> </a:t>
            </a:r>
            <a:r>
              <a:rPr lang="en-US" dirty="0" err="1">
                <a:latin typeface="UTM  Avo"/>
              </a:rPr>
              <a:t>lệnh</a:t>
            </a:r>
            <a:r>
              <a:rPr lang="en-US" dirty="0">
                <a:latin typeface="UTM  Avo"/>
              </a:rPr>
              <a:t> </a:t>
            </a:r>
            <a:r>
              <a:rPr lang="en-US" b="1" dirty="0">
                <a:latin typeface="UTM  Avo"/>
              </a:rPr>
              <a:t>Save</a:t>
            </a:r>
            <a:r>
              <a:rPr lang="en-US" dirty="0">
                <a:latin typeface="UTM  Avo"/>
              </a:rPr>
              <a:t> </a:t>
            </a:r>
            <a:r>
              <a:rPr lang="en-US" dirty="0" err="1">
                <a:latin typeface="UTM  Avo"/>
              </a:rPr>
              <a:t>trong</a:t>
            </a:r>
            <a:r>
              <a:rPr lang="en-US" dirty="0">
                <a:latin typeface="UTM  Avo"/>
              </a:rPr>
              <a:t> </a:t>
            </a:r>
            <a:r>
              <a:rPr lang="en-US" dirty="0" err="1">
                <a:latin typeface="UTM  Avo"/>
              </a:rPr>
              <a:t>bảng</a:t>
            </a:r>
            <a:r>
              <a:rPr lang="en-US" dirty="0">
                <a:latin typeface="UTM  Avo"/>
              </a:rPr>
              <a:t> </a:t>
            </a:r>
            <a:r>
              <a:rPr lang="en-US" dirty="0" err="1">
                <a:latin typeface="UTM  Avo"/>
              </a:rPr>
              <a:t>chọn</a:t>
            </a:r>
            <a:r>
              <a:rPr lang="en-US" dirty="0">
                <a:latin typeface="UTM  Avo"/>
              </a:rPr>
              <a:t> </a:t>
            </a:r>
            <a:r>
              <a:rPr lang="en-US" b="1" dirty="0">
                <a:latin typeface="UTM  Avo"/>
              </a:rPr>
              <a:t>File</a:t>
            </a:r>
            <a:r>
              <a:rPr lang="en-US" dirty="0">
                <a:latin typeface="UTM  Avo"/>
              </a:rPr>
              <a:t>, </a:t>
            </a:r>
            <a:r>
              <a:rPr lang="en-US" dirty="0" err="1">
                <a:latin typeface="UTM  Avo"/>
              </a:rPr>
              <a:t>cửa</a:t>
            </a:r>
            <a:r>
              <a:rPr lang="en-US" dirty="0">
                <a:latin typeface="UTM  Avo"/>
              </a:rPr>
              <a:t> </a:t>
            </a:r>
            <a:r>
              <a:rPr lang="en-US" dirty="0" err="1">
                <a:latin typeface="UTM  Avo"/>
              </a:rPr>
              <a:t>sổ</a:t>
            </a:r>
            <a:r>
              <a:rPr lang="en-US" dirty="0">
                <a:latin typeface="UTM  Avo"/>
              </a:rPr>
              <a:t> </a:t>
            </a:r>
            <a:r>
              <a:rPr lang="en-US" b="1" dirty="0">
                <a:latin typeface="UTM  Avo"/>
              </a:rPr>
              <a:t>Save as </a:t>
            </a:r>
            <a:r>
              <a:rPr lang="en-US" dirty="0" err="1">
                <a:latin typeface="UTM  Avo"/>
              </a:rPr>
              <a:t>hiện</a:t>
            </a:r>
            <a:r>
              <a:rPr lang="en-US" dirty="0">
                <a:latin typeface="UTM  Avo"/>
              </a:rPr>
              <a:t> ra. </a:t>
            </a:r>
            <a:r>
              <a:rPr lang="en-US" dirty="0" err="1">
                <a:latin typeface="UTM  Avo"/>
              </a:rPr>
              <a:t>Em</a:t>
            </a:r>
            <a:r>
              <a:rPr lang="en-US" dirty="0">
                <a:latin typeface="UTM  Avo"/>
              </a:rPr>
              <a:t> </a:t>
            </a:r>
            <a:r>
              <a:rPr lang="en-US" dirty="0" err="1">
                <a:latin typeface="UTM  Avo"/>
              </a:rPr>
              <a:t>thực</a:t>
            </a:r>
            <a:r>
              <a:rPr lang="en-US" dirty="0">
                <a:latin typeface="UTM  Avo"/>
              </a:rPr>
              <a:t> </a:t>
            </a:r>
            <a:r>
              <a:rPr lang="en-US" dirty="0" err="1">
                <a:latin typeface="UTM  Avo"/>
              </a:rPr>
              <a:t>hiện</a:t>
            </a:r>
            <a:r>
              <a:rPr lang="en-US" dirty="0">
                <a:latin typeface="UTM  Avo"/>
              </a:rPr>
              <a:t> </a:t>
            </a:r>
            <a:r>
              <a:rPr lang="en-US" dirty="0" err="1">
                <a:latin typeface="UTM  Avo"/>
              </a:rPr>
              <a:t>các</a:t>
            </a:r>
            <a:r>
              <a:rPr lang="en-US" dirty="0">
                <a:latin typeface="UTM  Avo"/>
              </a:rPr>
              <a:t> </a:t>
            </a:r>
            <a:r>
              <a:rPr lang="en-US" dirty="0" err="1">
                <a:latin typeface="UTM  Avo"/>
              </a:rPr>
              <a:t>thao</a:t>
            </a:r>
            <a:r>
              <a:rPr lang="en-US" dirty="0">
                <a:latin typeface="UTM  Avo"/>
              </a:rPr>
              <a:t> </a:t>
            </a:r>
            <a:r>
              <a:rPr lang="en-US" dirty="0" err="1">
                <a:latin typeface="UTM  Avo"/>
              </a:rPr>
              <a:t>tác</a:t>
            </a:r>
            <a:r>
              <a:rPr lang="en-US" dirty="0">
                <a:latin typeface="UTM  Avo"/>
              </a:rPr>
              <a:t> l</a:t>
            </a:r>
            <a:r>
              <a:rPr lang="vi-VN" dirty="0">
                <a:latin typeface="UTM  Avo"/>
              </a:rPr>
              <a:t>ư</a:t>
            </a:r>
            <a:r>
              <a:rPr lang="en-US" dirty="0">
                <a:latin typeface="UTM  Avo"/>
              </a:rPr>
              <a:t>u </a:t>
            </a:r>
            <a:r>
              <a:rPr lang="en-US" dirty="0" err="1">
                <a:latin typeface="UTM  Avo"/>
              </a:rPr>
              <a:t>tệp</a:t>
            </a:r>
            <a:r>
              <a:rPr lang="en-US" dirty="0">
                <a:latin typeface="UTM  Avo"/>
              </a:rPr>
              <a:t> t</a:t>
            </a:r>
            <a:r>
              <a:rPr lang="vi-VN" dirty="0">
                <a:latin typeface="UTM  Avo"/>
              </a:rPr>
              <a:t>ư</a:t>
            </a:r>
            <a:r>
              <a:rPr lang="en-US" dirty="0" err="1">
                <a:latin typeface="UTM  Avo"/>
              </a:rPr>
              <a:t>ơng</a:t>
            </a:r>
            <a:r>
              <a:rPr lang="en-US" dirty="0">
                <a:latin typeface="UTM  Avo"/>
              </a:rPr>
              <a:t> </a:t>
            </a:r>
            <a:r>
              <a:rPr lang="en-US" dirty="0" err="1">
                <a:latin typeface="UTM  Avo"/>
              </a:rPr>
              <a:t>tự</a:t>
            </a:r>
            <a:r>
              <a:rPr lang="en-US" dirty="0">
                <a:latin typeface="UTM  Avo"/>
              </a:rPr>
              <a:t> </a:t>
            </a:r>
            <a:r>
              <a:rPr lang="en-US" dirty="0" err="1">
                <a:latin typeface="UTM  Avo"/>
              </a:rPr>
              <a:t>như</a:t>
            </a:r>
            <a:r>
              <a:rPr lang="en-US" dirty="0">
                <a:latin typeface="UTM  Avo"/>
              </a:rPr>
              <a:t> </a:t>
            </a:r>
            <a:r>
              <a:rPr lang="en-US" dirty="0" err="1">
                <a:latin typeface="UTM  Avo"/>
              </a:rPr>
              <a:t>trong</a:t>
            </a:r>
            <a:r>
              <a:rPr lang="en-US" dirty="0">
                <a:latin typeface="UTM  Avo"/>
              </a:rPr>
              <a:t> </a:t>
            </a:r>
            <a:r>
              <a:rPr lang="en-US" dirty="0" err="1">
                <a:latin typeface="UTM  Avo"/>
              </a:rPr>
              <a:t>phần</a:t>
            </a:r>
            <a:r>
              <a:rPr lang="en-US" dirty="0">
                <a:latin typeface="UTM  Avo"/>
              </a:rPr>
              <a:t> </a:t>
            </a:r>
            <a:r>
              <a:rPr lang="en-US" dirty="0" err="1">
                <a:latin typeface="UTM  Avo"/>
              </a:rPr>
              <a:t>mềm</a:t>
            </a:r>
            <a:r>
              <a:rPr lang="en-US" dirty="0">
                <a:latin typeface="UTM  Avo"/>
              </a:rPr>
              <a:t> </a:t>
            </a:r>
            <a:r>
              <a:rPr lang="en-US" dirty="0" err="1">
                <a:latin typeface="UTM  Avo"/>
              </a:rPr>
              <a:t>trình</a:t>
            </a:r>
            <a:r>
              <a:rPr lang="en-US" dirty="0">
                <a:latin typeface="UTM  Avo"/>
              </a:rPr>
              <a:t> </a:t>
            </a:r>
            <a:r>
              <a:rPr lang="en-US" dirty="0" err="1">
                <a:latin typeface="UTM  Avo"/>
              </a:rPr>
              <a:t>chiếu</a:t>
            </a:r>
            <a:r>
              <a:rPr lang="en-US" dirty="0">
                <a:latin typeface="UTM  Avo"/>
              </a:rPr>
              <a:t>.</a:t>
            </a:r>
          </a:p>
          <a:p>
            <a:r>
              <a:rPr lang="en-US" i="1" dirty="0" err="1">
                <a:latin typeface="UTM  Avo"/>
              </a:rPr>
              <a:t>Lưu</a:t>
            </a:r>
            <a:r>
              <a:rPr lang="en-US" i="1" dirty="0">
                <a:latin typeface="UTM  Avo"/>
              </a:rPr>
              <a:t> ý</a:t>
            </a:r>
            <a:r>
              <a:rPr lang="en-US" dirty="0">
                <a:latin typeface="UTM  Avo"/>
              </a:rPr>
              <a:t>: </a:t>
            </a:r>
            <a:r>
              <a:rPr lang="en-US" dirty="0" err="1">
                <a:latin typeface="UTM  Avo"/>
              </a:rPr>
              <a:t>Máy</a:t>
            </a:r>
            <a:r>
              <a:rPr lang="en-US" dirty="0">
                <a:latin typeface="UTM  Avo"/>
              </a:rPr>
              <a:t> </a:t>
            </a:r>
            <a:r>
              <a:rPr lang="en-US" dirty="0" err="1">
                <a:latin typeface="UTM  Avo"/>
              </a:rPr>
              <a:t>tính</a:t>
            </a:r>
            <a:r>
              <a:rPr lang="en-US" dirty="0">
                <a:latin typeface="UTM  Avo"/>
              </a:rPr>
              <a:t> </a:t>
            </a:r>
            <a:r>
              <a:rPr lang="en-US" dirty="0" err="1">
                <a:latin typeface="UTM  Avo"/>
              </a:rPr>
              <a:t>mặc</a:t>
            </a:r>
            <a:r>
              <a:rPr lang="en-US" dirty="0">
                <a:latin typeface="UTM  Avo"/>
              </a:rPr>
              <a:t> </a:t>
            </a:r>
            <a:r>
              <a:rPr lang="en-US" dirty="0" err="1">
                <a:latin typeface="UTM  Avo"/>
              </a:rPr>
              <a:t>định</a:t>
            </a:r>
            <a:r>
              <a:rPr lang="en-US" dirty="0">
                <a:latin typeface="UTM  Avo"/>
              </a:rPr>
              <a:t> </a:t>
            </a:r>
            <a:r>
              <a:rPr lang="en-US" dirty="0" err="1">
                <a:latin typeface="UTM  Avo"/>
              </a:rPr>
              <a:t>lấy</a:t>
            </a:r>
            <a:r>
              <a:rPr lang="en-US" dirty="0">
                <a:latin typeface="UTM  Avo"/>
              </a:rPr>
              <a:t> </a:t>
            </a:r>
            <a:r>
              <a:rPr lang="en-US" dirty="0" err="1">
                <a:latin typeface="UTM  Avo"/>
              </a:rPr>
              <a:t>các</a:t>
            </a:r>
            <a:r>
              <a:rPr lang="en-US" dirty="0">
                <a:latin typeface="UTM  Avo"/>
              </a:rPr>
              <a:t> </a:t>
            </a:r>
            <a:r>
              <a:rPr lang="en-US" dirty="0" err="1">
                <a:latin typeface="UTM  Avo"/>
              </a:rPr>
              <a:t>chữ</a:t>
            </a:r>
            <a:r>
              <a:rPr lang="en-US" dirty="0">
                <a:latin typeface="UTM  Avo"/>
              </a:rPr>
              <a:t> </a:t>
            </a:r>
            <a:r>
              <a:rPr lang="en-US" dirty="0" err="1">
                <a:latin typeface="UTM  Avo"/>
              </a:rPr>
              <a:t>đầu</a:t>
            </a:r>
            <a:r>
              <a:rPr lang="en-US" dirty="0">
                <a:latin typeface="UTM  Avo"/>
              </a:rPr>
              <a:t> </a:t>
            </a:r>
            <a:r>
              <a:rPr lang="en-US" dirty="0" err="1">
                <a:latin typeface="UTM  Avo"/>
              </a:rPr>
              <a:t>tiên</a:t>
            </a:r>
            <a:r>
              <a:rPr lang="en-US" dirty="0">
                <a:latin typeface="UTM  Avo"/>
              </a:rPr>
              <a:t> </a:t>
            </a:r>
            <a:r>
              <a:rPr lang="en-US" dirty="0" err="1">
                <a:latin typeface="UTM  Avo"/>
              </a:rPr>
              <a:t>trong</a:t>
            </a:r>
            <a:r>
              <a:rPr lang="en-US" dirty="0">
                <a:latin typeface="UTM  Avo"/>
              </a:rPr>
              <a:t> </a:t>
            </a:r>
            <a:r>
              <a:rPr lang="en-US" dirty="0" err="1">
                <a:latin typeface="UTM  Avo"/>
              </a:rPr>
              <a:t>văn</a:t>
            </a:r>
            <a:r>
              <a:rPr lang="en-US" dirty="0">
                <a:latin typeface="UTM  Avo"/>
              </a:rPr>
              <a:t> </a:t>
            </a:r>
            <a:r>
              <a:rPr lang="en-US" dirty="0" err="1">
                <a:latin typeface="UTM  Avo"/>
              </a:rPr>
              <a:t>bản</a:t>
            </a:r>
            <a:r>
              <a:rPr lang="en-US" dirty="0">
                <a:latin typeface="UTM  Avo"/>
              </a:rPr>
              <a:t> </a:t>
            </a:r>
            <a:r>
              <a:rPr lang="en-US" dirty="0" err="1">
                <a:latin typeface="UTM  Avo"/>
              </a:rPr>
              <a:t>làm</a:t>
            </a:r>
            <a:r>
              <a:rPr lang="en-US" dirty="0">
                <a:latin typeface="UTM  Avo"/>
              </a:rPr>
              <a:t> </a:t>
            </a:r>
            <a:r>
              <a:rPr lang="en-US" dirty="0" err="1">
                <a:latin typeface="UTM  Avo"/>
              </a:rPr>
              <a:t>tên</a:t>
            </a:r>
            <a:r>
              <a:rPr lang="en-US" dirty="0">
                <a:latin typeface="UTM  Avo"/>
              </a:rPr>
              <a:t> </a:t>
            </a:r>
            <a:r>
              <a:rPr lang="en-US" dirty="0" err="1">
                <a:latin typeface="UTM  Avo"/>
              </a:rPr>
              <a:t>tệp</a:t>
            </a:r>
            <a:r>
              <a:rPr lang="en-US" dirty="0">
                <a:latin typeface="UTM  Avo"/>
              </a:rPr>
              <a:t>. </a:t>
            </a:r>
            <a:r>
              <a:rPr lang="en-US" dirty="0" err="1">
                <a:latin typeface="UTM  Avo"/>
              </a:rPr>
              <a:t>Em</a:t>
            </a:r>
            <a:r>
              <a:rPr lang="en-US" dirty="0">
                <a:latin typeface="UTM  Avo"/>
              </a:rPr>
              <a:t> </a:t>
            </a:r>
            <a:r>
              <a:rPr lang="en-US" dirty="0" err="1">
                <a:latin typeface="UTM  Avo"/>
              </a:rPr>
              <a:t>có</a:t>
            </a:r>
            <a:r>
              <a:rPr lang="en-US" dirty="0">
                <a:latin typeface="UTM  Avo"/>
              </a:rPr>
              <a:t> </a:t>
            </a:r>
            <a:r>
              <a:rPr lang="en-US" dirty="0" err="1">
                <a:latin typeface="UTM  Avo"/>
              </a:rPr>
              <a:t>thể</a:t>
            </a:r>
            <a:r>
              <a:rPr lang="en-US" dirty="0">
                <a:latin typeface="UTM  Avo"/>
              </a:rPr>
              <a:t> </a:t>
            </a:r>
            <a:r>
              <a:rPr lang="en-US" dirty="0" err="1">
                <a:latin typeface="UTM  Avo"/>
              </a:rPr>
              <a:t>gõ</a:t>
            </a:r>
            <a:r>
              <a:rPr lang="en-US" dirty="0">
                <a:latin typeface="UTM  Avo"/>
              </a:rPr>
              <a:t> </a:t>
            </a:r>
            <a:r>
              <a:rPr lang="en-US" dirty="0" err="1">
                <a:latin typeface="UTM  Avo"/>
              </a:rPr>
              <a:t>Caygao</a:t>
            </a:r>
            <a:r>
              <a:rPr lang="en-US" dirty="0">
                <a:latin typeface="UTM  Avo"/>
              </a:rPr>
              <a:t> </a:t>
            </a:r>
            <a:r>
              <a:rPr lang="en-US" dirty="0" err="1">
                <a:latin typeface="UTM  Avo"/>
              </a:rPr>
              <a:t>để</a:t>
            </a:r>
            <a:r>
              <a:rPr lang="en-US" dirty="0">
                <a:latin typeface="UTM  Avo"/>
              </a:rPr>
              <a:t> l</a:t>
            </a:r>
            <a:r>
              <a:rPr lang="vi-VN" dirty="0">
                <a:latin typeface="UTM  Avo"/>
              </a:rPr>
              <a:t>ư</a:t>
            </a:r>
            <a:r>
              <a:rPr lang="en-US" dirty="0">
                <a:latin typeface="UTM  Avo"/>
              </a:rPr>
              <a:t>u </a:t>
            </a:r>
            <a:r>
              <a:rPr lang="en-US" dirty="0" err="1">
                <a:latin typeface="UTM  Avo"/>
              </a:rPr>
              <a:t>tệp</a:t>
            </a:r>
            <a:r>
              <a:rPr lang="en-US" dirty="0">
                <a:latin typeface="UTM  Avo"/>
              </a:rPr>
              <a:t>.</a:t>
            </a:r>
          </a:p>
          <a:p>
            <a:r>
              <a:rPr lang="vi-VN" i="1" dirty="0">
                <a:solidFill>
                  <a:schemeClr val="accent6"/>
                </a:solidFill>
                <a:latin typeface="UTM  Avo"/>
              </a:rPr>
              <a:t>Bước 2: </a:t>
            </a:r>
            <a:r>
              <a:rPr lang="en-US" dirty="0" err="1">
                <a:latin typeface="UTM  Avo"/>
              </a:rPr>
              <a:t>Nháy</a:t>
            </a:r>
            <a:r>
              <a:rPr lang="en-US" dirty="0">
                <a:latin typeface="UTM  Avo"/>
              </a:rPr>
              <a:t> </a:t>
            </a:r>
            <a:r>
              <a:rPr lang="en-US" dirty="0" err="1">
                <a:latin typeface="UTM  Avo"/>
              </a:rPr>
              <a:t>vào</a:t>
            </a:r>
            <a:r>
              <a:rPr lang="en-US" dirty="0">
                <a:latin typeface="UTM  Avo"/>
              </a:rPr>
              <a:t> </a:t>
            </a:r>
            <a:r>
              <a:rPr lang="en-US" dirty="0" err="1">
                <a:latin typeface="UTM  Avo"/>
              </a:rPr>
              <a:t>nút</a:t>
            </a:r>
            <a:r>
              <a:rPr lang="en-US" dirty="0">
                <a:latin typeface="UTM  Avo"/>
              </a:rPr>
              <a:t>             ở </a:t>
            </a:r>
            <a:r>
              <a:rPr lang="en-US" dirty="0" err="1">
                <a:latin typeface="UTM  Avo"/>
              </a:rPr>
              <a:t>góc</a:t>
            </a:r>
            <a:r>
              <a:rPr lang="en-US" dirty="0">
                <a:latin typeface="UTM  Avo"/>
              </a:rPr>
              <a:t> </a:t>
            </a:r>
            <a:r>
              <a:rPr lang="en-US" dirty="0" err="1">
                <a:latin typeface="UTM  Avo"/>
              </a:rPr>
              <a:t>trên</a:t>
            </a:r>
            <a:r>
              <a:rPr lang="en-US" dirty="0">
                <a:latin typeface="UTM  Avo"/>
              </a:rPr>
              <a:t> </a:t>
            </a:r>
            <a:r>
              <a:rPr lang="en-US" dirty="0" err="1">
                <a:latin typeface="UTM  Avo"/>
              </a:rPr>
              <a:t>bên</a:t>
            </a:r>
            <a:r>
              <a:rPr lang="en-US" dirty="0">
                <a:latin typeface="UTM  Avo"/>
              </a:rPr>
              <a:t> </a:t>
            </a:r>
            <a:r>
              <a:rPr lang="en-US" dirty="0" err="1">
                <a:latin typeface="UTM  Avo"/>
              </a:rPr>
              <a:t>phải</a:t>
            </a:r>
            <a:r>
              <a:rPr lang="en-US" dirty="0">
                <a:latin typeface="UTM  Avo"/>
              </a:rPr>
              <a:t> </a:t>
            </a:r>
            <a:r>
              <a:rPr lang="en-US" dirty="0" err="1">
                <a:latin typeface="UTM  Avo"/>
              </a:rPr>
              <a:t>màn</a:t>
            </a:r>
            <a:r>
              <a:rPr lang="en-US" dirty="0">
                <a:latin typeface="UTM  Avo"/>
              </a:rPr>
              <a:t> </a:t>
            </a:r>
            <a:r>
              <a:rPr lang="en-US" dirty="0" err="1">
                <a:latin typeface="UTM  Avo"/>
              </a:rPr>
              <a:t>hình</a:t>
            </a:r>
            <a:r>
              <a:rPr lang="en-US" dirty="0">
                <a:latin typeface="UTM  Avo"/>
              </a:rPr>
              <a:t> </a:t>
            </a:r>
            <a:r>
              <a:rPr lang="en-US" dirty="0" err="1">
                <a:latin typeface="UTM  Avo"/>
              </a:rPr>
              <a:t>làm</a:t>
            </a:r>
            <a:r>
              <a:rPr lang="en-US" dirty="0">
                <a:latin typeface="UTM  Avo"/>
              </a:rPr>
              <a:t> </a:t>
            </a:r>
            <a:r>
              <a:rPr lang="en-US" dirty="0" err="1">
                <a:latin typeface="UTM  Avo"/>
              </a:rPr>
              <a:t>việc</a:t>
            </a:r>
            <a:r>
              <a:rPr lang="en-US" dirty="0">
                <a:latin typeface="UTM  Avo"/>
              </a:rPr>
              <a:t> </a:t>
            </a:r>
            <a:r>
              <a:rPr lang="en-US" dirty="0" err="1">
                <a:latin typeface="UTM  Avo"/>
              </a:rPr>
              <a:t>của</a:t>
            </a:r>
            <a:r>
              <a:rPr lang="en-US" dirty="0">
                <a:latin typeface="UTM  Avo"/>
              </a:rPr>
              <a:t> </a:t>
            </a:r>
            <a:r>
              <a:rPr lang="en-US" dirty="0" err="1">
                <a:latin typeface="UTM  Avo"/>
              </a:rPr>
              <a:t>phần</a:t>
            </a:r>
            <a:r>
              <a:rPr lang="en-US" dirty="0">
                <a:latin typeface="UTM  Avo"/>
              </a:rPr>
              <a:t> </a:t>
            </a:r>
            <a:r>
              <a:rPr lang="en-US" dirty="0" err="1">
                <a:latin typeface="UTM  Avo"/>
              </a:rPr>
              <a:t>mềm</a:t>
            </a:r>
            <a:r>
              <a:rPr lang="en-US" dirty="0">
                <a:latin typeface="UTM  Avo"/>
              </a:rPr>
              <a:t> Word </a:t>
            </a:r>
            <a:r>
              <a:rPr lang="en-US" dirty="0" err="1">
                <a:latin typeface="UTM  Avo"/>
              </a:rPr>
              <a:t>để</a:t>
            </a:r>
            <a:r>
              <a:rPr lang="en-US" dirty="0">
                <a:latin typeface="UTM  Avo"/>
              </a:rPr>
              <a:t> </a:t>
            </a:r>
            <a:r>
              <a:rPr lang="en-US" dirty="0" err="1">
                <a:latin typeface="UTM  Avo"/>
              </a:rPr>
              <a:t>đóng</a:t>
            </a:r>
            <a:r>
              <a:rPr lang="en-US" dirty="0">
                <a:latin typeface="UTM  Avo"/>
              </a:rPr>
              <a:t> </a:t>
            </a:r>
            <a:r>
              <a:rPr lang="en-US" dirty="0" err="1">
                <a:latin typeface="UTM  Avo"/>
              </a:rPr>
              <a:t>và</a:t>
            </a:r>
            <a:r>
              <a:rPr lang="en-US" dirty="0">
                <a:latin typeface="UTM  Avo"/>
              </a:rPr>
              <a:t> </a:t>
            </a:r>
            <a:r>
              <a:rPr lang="en-US" dirty="0" err="1">
                <a:latin typeface="UTM  Avo"/>
              </a:rPr>
              <a:t>thoát</a:t>
            </a:r>
            <a:r>
              <a:rPr lang="en-US" dirty="0">
                <a:latin typeface="UTM  Avo"/>
              </a:rPr>
              <a:t> </a:t>
            </a:r>
            <a:r>
              <a:rPr lang="en-US" dirty="0" err="1">
                <a:latin typeface="UTM  Avo"/>
              </a:rPr>
              <a:t>khỏi</a:t>
            </a:r>
            <a:r>
              <a:rPr lang="en-US" dirty="0">
                <a:latin typeface="UTM  Avo"/>
              </a:rPr>
              <a:t> </a:t>
            </a:r>
            <a:r>
              <a:rPr lang="en-US" dirty="0" err="1">
                <a:latin typeface="UTM  Avo"/>
              </a:rPr>
              <a:t>phần</a:t>
            </a:r>
            <a:r>
              <a:rPr lang="en-US" dirty="0">
                <a:latin typeface="UTM  Avo"/>
              </a:rPr>
              <a:t> </a:t>
            </a:r>
            <a:r>
              <a:rPr lang="en-US" dirty="0" err="1">
                <a:latin typeface="UTM  Avo"/>
              </a:rPr>
              <a:t>mềm</a:t>
            </a:r>
            <a:r>
              <a:rPr lang="en-US" dirty="0">
                <a:latin typeface="UTM  Avo"/>
              </a:rPr>
              <a:t>.</a:t>
            </a:r>
          </a:p>
        </p:txBody>
      </p:sp>
      <p:pic>
        <p:nvPicPr>
          <p:cNvPr id="5" name="Picture 4">
            <a:extLst>
              <a:ext uri="{FF2B5EF4-FFF2-40B4-BE49-F238E27FC236}">
                <a16:creationId xmlns:a16="http://schemas.microsoft.com/office/drawing/2014/main" id="{5C78AB1A-8D20-4C3D-96BD-2F35351C5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4013" y="3587775"/>
            <a:ext cx="342918" cy="285765"/>
          </a:xfrm>
          <a:prstGeom prst="rect">
            <a:avLst/>
          </a:prstGeom>
        </p:spPr>
      </p:pic>
      <p:pic>
        <p:nvPicPr>
          <p:cNvPr id="6" name="Hướng dẫn nhiệm vụ 2">
            <a:hlinkClick r:id="" action="ppaction://media"/>
            <a:extLst>
              <a:ext uri="{FF2B5EF4-FFF2-40B4-BE49-F238E27FC236}">
                <a16:creationId xmlns:a16="http://schemas.microsoft.com/office/drawing/2014/main" id="{0E958785-DFAF-4F1B-BA12-47C23B1D18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9085" y="317115"/>
            <a:ext cx="406400" cy="748114"/>
          </a:xfrm>
          <a:prstGeom prst="rect">
            <a:avLst/>
          </a:prstGeom>
        </p:spPr>
      </p:pic>
      <p:pic>
        <p:nvPicPr>
          <p:cNvPr id="7" name="Picture 6">
            <a:extLst>
              <a:ext uri="{FF2B5EF4-FFF2-40B4-BE49-F238E27FC236}">
                <a16:creationId xmlns:a16="http://schemas.microsoft.com/office/drawing/2014/main" id="{6A1B44F0-E1A3-4615-966F-3BAF814A81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9027" y="961533"/>
            <a:ext cx="3305979" cy="6055241"/>
          </a:xfrm>
          <a:prstGeom prst="rect">
            <a:avLst/>
          </a:prstGeom>
        </p:spPr>
      </p:pic>
    </p:spTree>
    <p:extLst>
      <p:ext uri="{BB962C8B-B14F-4D97-AF65-F5344CB8AC3E}">
        <p14:creationId xmlns:p14="http://schemas.microsoft.com/office/powerpoint/2010/main" val="1277189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668470"/>
          </a:xfrm>
          <a:prstGeom prst="rect">
            <a:avLst/>
          </a:prstGeom>
        </p:spPr>
        <p:txBody>
          <a:bodyPr wrap="square">
            <a:spAutoFit/>
          </a:bodyPr>
          <a:lstStyle/>
          <a:p>
            <a:pPr algn="just" defTabSz="342900">
              <a:lnSpc>
                <a:spcPct val="150000"/>
              </a:lnSpc>
            </a:pPr>
            <a:r>
              <a:rPr lang="en-US" sz="3600" dirty="0" err="1">
                <a:latin typeface="UTM  Avo"/>
              </a:rPr>
              <a:t>Bài</a:t>
            </a:r>
            <a:r>
              <a:rPr lang="en-US" sz="3600" dirty="0">
                <a:latin typeface="UTM  Avo"/>
              </a:rPr>
              <a:t> </a:t>
            </a:r>
            <a:r>
              <a:rPr lang="en-US" sz="3600" dirty="0" err="1">
                <a:latin typeface="UTM  Avo"/>
              </a:rPr>
              <a:t>tập</a:t>
            </a:r>
            <a:r>
              <a:rPr lang="en-US" sz="3600" dirty="0">
                <a:latin typeface="UTM  Avo"/>
              </a:rPr>
              <a:t> 1. Xin </a:t>
            </a:r>
            <a:r>
              <a:rPr lang="en-US" sz="3600" dirty="0" err="1">
                <a:latin typeface="UTM  Avo"/>
              </a:rPr>
              <a:t>mời</a:t>
            </a:r>
            <a:r>
              <a:rPr lang="en-US" sz="3600" dirty="0">
                <a:latin typeface="UTM  Avo"/>
              </a:rPr>
              <a:t> </a:t>
            </a:r>
            <a:r>
              <a:rPr lang="en-US" sz="3600" dirty="0" err="1">
                <a:latin typeface="UTM  Avo"/>
              </a:rPr>
              <a:t>các</a:t>
            </a:r>
            <a:r>
              <a:rPr lang="en-US" sz="3600" dirty="0">
                <a:latin typeface="UTM  Avo"/>
              </a:rPr>
              <a:t> </a:t>
            </a:r>
            <a:r>
              <a:rPr lang="en-US" sz="3600" dirty="0" err="1">
                <a:latin typeface="UTM  Avo"/>
              </a:rPr>
              <a:t>bạn</a:t>
            </a:r>
            <a:r>
              <a:rPr lang="en-US" sz="3600" dirty="0">
                <a:latin typeface="UTM  Avo"/>
              </a:rPr>
              <a:t> </a:t>
            </a:r>
            <a:r>
              <a:rPr lang="en-US" sz="3600" dirty="0" err="1">
                <a:latin typeface="UTM  Avo"/>
              </a:rPr>
              <a:t>đến</a:t>
            </a:r>
            <a:r>
              <a:rPr lang="en-US" sz="3600" dirty="0">
                <a:latin typeface="UTM  Avo"/>
              </a:rPr>
              <a:t> </a:t>
            </a:r>
            <a:r>
              <a:rPr lang="en-US" sz="3600" dirty="0" err="1">
                <a:latin typeface="UTM  Avo"/>
              </a:rPr>
              <a:t>với</a:t>
            </a:r>
            <a:r>
              <a:rPr lang="en-US" sz="3600" dirty="0">
                <a:latin typeface="UTM  Avo"/>
              </a:rPr>
              <a:t> </a:t>
            </a:r>
            <a:r>
              <a:rPr lang="en-US" sz="3600" dirty="0" err="1">
                <a:latin typeface="UTM  Avo"/>
              </a:rPr>
              <a:t>cuộc</a:t>
            </a:r>
            <a:r>
              <a:rPr lang="en-US" sz="3600" dirty="0">
                <a:latin typeface="UTM  Avo"/>
              </a:rPr>
              <a:t> </a:t>
            </a:r>
            <a:r>
              <a:rPr lang="en-US" sz="3600" dirty="0" err="1">
                <a:latin typeface="UTM  Avo"/>
              </a:rPr>
              <a:t>thi</a:t>
            </a:r>
            <a:r>
              <a:rPr lang="en-US" sz="3600" dirty="0">
                <a:latin typeface="UTM  Avo"/>
              </a:rPr>
              <a:t> </a:t>
            </a:r>
            <a:r>
              <a:rPr lang="en-US" sz="3600" dirty="0" err="1">
                <a:latin typeface="UTM  Avo"/>
              </a:rPr>
              <a:t>Công</a:t>
            </a:r>
            <a:r>
              <a:rPr lang="en-US" sz="3600" dirty="0">
                <a:latin typeface="UTM  Avo"/>
              </a:rPr>
              <a:t> </a:t>
            </a:r>
            <a:r>
              <a:rPr lang="en-US" sz="3600" dirty="0" err="1">
                <a:latin typeface="UTM  Avo"/>
              </a:rPr>
              <a:t>nghệ</a:t>
            </a:r>
            <a:r>
              <a:rPr lang="en-US" sz="3600" dirty="0">
                <a:latin typeface="UTM  Avo"/>
              </a:rPr>
              <a:t> </a:t>
            </a:r>
            <a:r>
              <a:rPr lang="en-US" sz="3600" dirty="0" err="1">
                <a:latin typeface="UTM  Avo"/>
              </a:rPr>
              <a:t>số</a:t>
            </a:r>
            <a:r>
              <a:rPr lang="en-US" sz="3600" dirty="0">
                <a:latin typeface="UTM  Avo"/>
              </a:rPr>
              <a:t> </a:t>
            </a:r>
            <a:r>
              <a:rPr lang="en-US" sz="3600" dirty="0" err="1">
                <a:latin typeface="UTM  Avo"/>
              </a:rPr>
              <a:t>trên</a:t>
            </a:r>
            <a:r>
              <a:rPr lang="en-US" sz="3600" dirty="0">
                <a:latin typeface="UTM  Avo"/>
              </a:rPr>
              <a:t> </a:t>
            </a:r>
            <a:r>
              <a:rPr lang="en-US" sz="3600" dirty="0" err="1">
                <a:latin typeface="UTM  Avo"/>
              </a:rPr>
              <a:t>phần</a:t>
            </a:r>
            <a:r>
              <a:rPr lang="en-US" sz="3600" dirty="0">
                <a:latin typeface="UTM  Avo"/>
              </a:rPr>
              <a:t> </a:t>
            </a:r>
            <a:r>
              <a:rPr lang="en-US" sz="3600" dirty="0" err="1">
                <a:latin typeface="UTM  Avo"/>
              </a:rPr>
              <a:t>mềm</a:t>
            </a:r>
            <a:r>
              <a:rPr lang="en-US" sz="3600" dirty="0">
                <a:latin typeface="UTM  Avo"/>
              </a:rPr>
              <a:t> Quizizz.</a:t>
            </a: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E560AC97-7D55-4A8C-82D5-F13C46AFACC7}"/>
              </a:ext>
            </a:extLst>
          </p:cNvPr>
          <p:cNvSpPr/>
          <p:nvPr/>
        </p:nvSpPr>
        <p:spPr>
          <a:xfrm>
            <a:off x="344557" y="304799"/>
            <a:ext cx="11502886" cy="131946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1. Biểu tượng nào là biểu tượng của phần mềm soạn thảo văn bản?</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3A15077-EC0C-4427-8F99-FF2746C7F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54996" y="304799"/>
            <a:ext cx="1564105" cy="1545336"/>
          </a:xfrm>
          <a:prstGeom prst="rect">
            <a:avLst/>
          </a:prstGeom>
        </p:spPr>
      </p:pic>
      <p:sp>
        <p:nvSpPr>
          <p:cNvPr id="14" name="Rectangle: Diagonal Corners Snipped 13">
            <a:extLst>
              <a:ext uri="{FF2B5EF4-FFF2-40B4-BE49-F238E27FC236}">
                <a16:creationId xmlns:a16="http://schemas.microsoft.com/office/drawing/2014/main" id="{8ABA4115-1D93-44BC-990F-EE4044507968}"/>
              </a:ext>
            </a:extLst>
          </p:cNvPr>
          <p:cNvSpPr/>
          <p:nvPr/>
        </p:nvSpPr>
        <p:spPr>
          <a:xfrm>
            <a:off x="572899" y="1658054"/>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15" name="Rectangle: Diagonal Corners Snipped 14">
            <a:extLst>
              <a:ext uri="{FF2B5EF4-FFF2-40B4-BE49-F238E27FC236}">
                <a16:creationId xmlns:a16="http://schemas.microsoft.com/office/drawing/2014/main" id="{2C8BB2FB-4085-4B34-8D5F-F649A67C26AA}"/>
              </a:ext>
            </a:extLst>
          </p:cNvPr>
          <p:cNvSpPr/>
          <p:nvPr/>
        </p:nvSpPr>
        <p:spPr>
          <a:xfrm>
            <a:off x="572898" y="2794639"/>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anose="02020603050405020304" pitchFamily="18" charset="0"/>
                <a:cs typeface="Times New Roman" panose="02020603050405020304" pitchFamily="18" charset="0"/>
              </a:rPr>
              <a:t>B. </a:t>
            </a:r>
          </a:p>
        </p:txBody>
      </p:sp>
      <p:sp>
        <p:nvSpPr>
          <p:cNvPr id="16" name="Rectangle: Diagonal Corners Snipped 15">
            <a:extLst>
              <a:ext uri="{FF2B5EF4-FFF2-40B4-BE49-F238E27FC236}">
                <a16:creationId xmlns:a16="http://schemas.microsoft.com/office/drawing/2014/main" id="{CE85AB17-25D4-41AE-B944-8D8276290BE6}"/>
              </a:ext>
            </a:extLst>
          </p:cNvPr>
          <p:cNvSpPr/>
          <p:nvPr/>
        </p:nvSpPr>
        <p:spPr>
          <a:xfrm>
            <a:off x="572897" y="396501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17" name="Rectangle: Diagonal Corners Snipped 16">
            <a:extLst>
              <a:ext uri="{FF2B5EF4-FFF2-40B4-BE49-F238E27FC236}">
                <a16:creationId xmlns:a16="http://schemas.microsoft.com/office/drawing/2014/main" id="{36D603F6-D846-4D3A-9E06-2A6A3D4C8752}"/>
              </a:ext>
            </a:extLst>
          </p:cNvPr>
          <p:cNvSpPr/>
          <p:nvPr/>
        </p:nvSpPr>
        <p:spPr>
          <a:xfrm>
            <a:off x="572896" y="5199946"/>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Biểu tượng nào là biểu tượng của phần mềm soạn thảo văn bản">
            <a:extLst>
              <a:ext uri="{FF2B5EF4-FFF2-40B4-BE49-F238E27FC236}">
                <a16:creationId xmlns:a16="http://schemas.microsoft.com/office/drawing/2014/main" id="{DD0F1C08-C89E-48D7-887E-FC0FE5F7C76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4446" y="1658054"/>
            <a:ext cx="916470" cy="884434"/>
          </a:xfrm>
          <a:prstGeom prst="rect">
            <a:avLst/>
          </a:prstGeom>
          <a:noFill/>
          <a:ln>
            <a:noFill/>
          </a:ln>
        </p:spPr>
      </p:pic>
      <p:pic>
        <p:nvPicPr>
          <p:cNvPr id="19" name="Picture 18" descr="Biểu tượng nào là biểu tượng của phần mềm soạn thảo văn bản">
            <a:extLst>
              <a:ext uri="{FF2B5EF4-FFF2-40B4-BE49-F238E27FC236}">
                <a16:creationId xmlns:a16="http://schemas.microsoft.com/office/drawing/2014/main" id="{DE41B265-2CB0-41F6-A8B6-0A51778F656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74446" y="2713703"/>
            <a:ext cx="985296" cy="1032945"/>
          </a:xfrm>
          <a:prstGeom prst="rect">
            <a:avLst/>
          </a:prstGeom>
          <a:noFill/>
          <a:ln>
            <a:noFill/>
          </a:ln>
        </p:spPr>
      </p:pic>
      <p:pic>
        <p:nvPicPr>
          <p:cNvPr id="20" name="Picture 19" descr="Biểu tượng nào là biểu tượng của phần mềm soạn thảo văn bản">
            <a:extLst>
              <a:ext uri="{FF2B5EF4-FFF2-40B4-BE49-F238E27FC236}">
                <a16:creationId xmlns:a16="http://schemas.microsoft.com/office/drawing/2014/main" id="{F8B74457-C4BA-4200-9645-EE53F5B071D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33832" y="3965012"/>
            <a:ext cx="1081548" cy="951073"/>
          </a:xfrm>
          <a:prstGeom prst="rect">
            <a:avLst/>
          </a:prstGeom>
          <a:noFill/>
          <a:ln>
            <a:noFill/>
          </a:ln>
        </p:spPr>
      </p:pic>
      <p:pic>
        <p:nvPicPr>
          <p:cNvPr id="21" name="Picture 20" descr="Biểu tượng nào là biểu tượng của phần mềm soạn thảo văn bản">
            <a:extLst>
              <a:ext uri="{FF2B5EF4-FFF2-40B4-BE49-F238E27FC236}">
                <a16:creationId xmlns:a16="http://schemas.microsoft.com/office/drawing/2014/main" id="{C8463536-742F-4A18-94D5-C29B9E9803E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533831" y="5199946"/>
            <a:ext cx="1081549" cy="864285"/>
          </a:xfrm>
          <a:prstGeom prst="rect">
            <a:avLst/>
          </a:prstGeom>
          <a:noFill/>
          <a:ln>
            <a:noFill/>
          </a:ln>
        </p:spPr>
      </p:pic>
    </p:spTree>
    <p:extLst>
      <p:ext uri="{BB962C8B-B14F-4D97-AF65-F5344CB8AC3E}">
        <p14:creationId xmlns:p14="http://schemas.microsoft.com/office/powerpoint/2010/main" val="1029952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5"/>
                                        </p:tgtEl>
                                        <p:attrNameLst>
                                          <p:attrName>fillcolor</p:attrName>
                                        </p:attrNameLst>
                                      </p:cBhvr>
                                      <p:to>
                                        <a:srgbClr val="92D050"/>
                                      </p:to>
                                    </p:animClr>
                                    <p:set>
                                      <p:cBhvr>
                                        <p:cTn id="33" dur="500" fill="hold"/>
                                        <p:tgtEl>
                                          <p:spTgt spid="15"/>
                                        </p:tgtEl>
                                        <p:attrNameLst>
                                          <p:attrName>fill.type</p:attrName>
                                        </p:attrNameLst>
                                      </p:cBhvr>
                                      <p:to>
                                        <p:strVal val="solid"/>
                                      </p:to>
                                    </p:set>
                                    <p:set>
                                      <p:cBhvr>
                                        <p:cTn id="34" dur="500" fill="hold"/>
                                        <p:tgtEl>
                                          <p:spTgt spid="1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afterEffect">
                                  <p:stCondLst>
                                    <p:cond delay="0"/>
                                  </p:stCondLst>
                                  <p:childTnLst>
                                    <p:animEffect transition="out" filter="fade">
                                      <p:cBhvr>
                                        <p:cTn id="39" dur="10" tmFilter="0, 0; .2, .5; .8, .5; 1, 0"/>
                                        <p:tgtEl>
                                          <p:spTgt spid="13"/>
                                        </p:tgtEl>
                                      </p:cBhvr>
                                    </p:animEffect>
                                    <p:animScale>
                                      <p:cBhvr>
                                        <p:cTn id="40" dur="5" autoRev="1" fill="hold"/>
                                        <p:tgtEl>
                                          <p:spTgt spid="13"/>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2.08333E-6 -4.44444E-6 L -0.40651 0.32431 " pathEditMode="relative" rAng="0" ptsTypes="AA">
                                      <p:cBhvr>
                                        <p:cTn id="44" dur="2000" fill="hold"/>
                                        <p:tgtEl>
                                          <p:spTgt spid="13"/>
                                        </p:tgtEl>
                                        <p:attrNameLst>
                                          <p:attrName>ppt_x</p:attrName>
                                          <p:attrName>ppt_y</p:attrName>
                                        </p:attrNameLst>
                                      </p:cBhvr>
                                      <p:rCtr x="-20326" y="16204"/>
                                    </p:animMotion>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afterEffect">
                                  <p:stCondLst>
                                    <p:cond delay="0"/>
                                  </p:stCondLst>
                                  <p:childTnLst>
                                    <p:animClr clrSpc="rgb" dir="cw">
                                      <p:cBhvr>
                                        <p:cTn id="49" dur="500" fill="hold"/>
                                        <p:tgtEl>
                                          <p:spTgt spid="14"/>
                                        </p:tgtEl>
                                        <p:attrNameLst>
                                          <p:attrName>fillcolor</p:attrName>
                                        </p:attrNameLst>
                                      </p:cBhvr>
                                      <p:to>
                                        <a:srgbClr val="FF0000"/>
                                      </p:to>
                                    </p:animClr>
                                    <p:set>
                                      <p:cBhvr>
                                        <p:cTn id="50" dur="500" fill="hold"/>
                                        <p:tgtEl>
                                          <p:spTgt spid="14"/>
                                        </p:tgtEl>
                                        <p:attrNameLst>
                                          <p:attrName>fill.type</p:attrName>
                                        </p:attrNameLst>
                                      </p:cBhvr>
                                      <p:to>
                                        <p:strVal val="solid"/>
                                      </p:to>
                                    </p:set>
                                    <p:set>
                                      <p:cBhvr>
                                        <p:cTn id="51" dur="500" fill="hold"/>
                                        <p:tgtEl>
                                          <p:spTgt spid="1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afterEffect">
                                  <p:stCondLst>
                                    <p:cond delay="0"/>
                                  </p:stCondLst>
                                  <p:childTnLst>
                                    <p:animClr clrSpc="rgb" dir="cw">
                                      <p:cBhvr>
                                        <p:cTn id="56" dur="500" fill="hold"/>
                                        <p:tgtEl>
                                          <p:spTgt spid="15"/>
                                        </p:tgtEl>
                                        <p:attrNameLst>
                                          <p:attrName>fillcolor</p:attrName>
                                        </p:attrNameLst>
                                      </p:cBhvr>
                                      <p:to>
                                        <a:srgbClr val="92D050"/>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1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afterEffect">
                                  <p:stCondLst>
                                    <p:cond delay="0"/>
                                  </p:stCondLst>
                                  <p:childTnLst>
                                    <p:animClr clrSpc="rgb" dir="cw">
                                      <p:cBhvr>
                                        <p:cTn id="63" dur="500" fill="hold"/>
                                        <p:tgtEl>
                                          <p:spTgt spid="16"/>
                                        </p:tgtEl>
                                        <p:attrNameLst>
                                          <p:attrName>fillcolor</p:attrName>
                                        </p:attrNameLst>
                                      </p:cBhvr>
                                      <p:to>
                                        <a:srgbClr val="FF0000"/>
                                      </p:to>
                                    </p:animClr>
                                    <p:set>
                                      <p:cBhvr>
                                        <p:cTn id="64" dur="500" fill="hold"/>
                                        <p:tgtEl>
                                          <p:spTgt spid="16"/>
                                        </p:tgtEl>
                                        <p:attrNameLst>
                                          <p:attrName>fill.type</p:attrName>
                                        </p:attrNameLst>
                                      </p:cBhvr>
                                      <p:to>
                                        <p:strVal val="solid"/>
                                      </p:to>
                                    </p:set>
                                    <p:set>
                                      <p:cBhvr>
                                        <p:cTn id="65" dur="500" fill="hold"/>
                                        <p:tgtEl>
                                          <p:spTgt spid="16"/>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afterEffect">
                                  <p:stCondLst>
                                    <p:cond delay="0"/>
                                  </p:stCondLst>
                                  <p:childTnLst>
                                    <p:animClr clrSpc="rgb" dir="cw">
                                      <p:cBhvr>
                                        <p:cTn id="70" dur="500" fill="hold"/>
                                        <p:tgtEl>
                                          <p:spTgt spid="17"/>
                                        </p:tgtEl>
                                        <p:attrNameLst>
                                          <p:attrName>fillcolor</p:attrName>
                                        </p:attrNameLst>
                                      </p:cBhvr>
                                      <p:to>
                                        <a:srgbClr val="FF0000"/>
                                      </p:to>
                                    </p:animClr>
                                    <p:set>
                                      <p:cBhvr>
                                        <p:cTn id="71" dur="500" fill="hold"/>
                                        <p:tgtEl>
                                          <p:spTgt spid="17"/>
                                        </p:tgtEl>
                                        <p:attrNameLst>
                                          <p:attrName>fill.type</p:attrName>
                                        </p:attrNameLst>
                                      </p:cBhvr>
                                      <p:to>
                                        <p:strVal val="solid"/>
                                      </p:to>
                                    </p:set>
                                    <p:set>
                                      <p:cBhvr>
                                        <p:cTn id="72" dur="500" fill="hold"/>
                                        <p:tgtEl>
                                          <p:spTgt spid="1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7"/>
                  </p:tgtEl>
                </p:cond>
              </p:nextCondLst>
            </p:seq>
          </p:childTnLst>
        </p:cTn>
      </p:par>
    </p:tnLst>
    <p:bldLst>
      <p:bldP spid="12"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1B847B0D-1CD7-4C93-80B7-3AC1B6A78138}"/>
  <p:tag name="ISPRING_PROJECT_FOLDER_UPDATED" val="1"/>
  <p:tag name="ISPRING_PROJECT_VERSION" val="9.3"/>
  <p:tag name="ISPRING_SCREEN_RECS_UPDATED" val="D:\Chuyên môn\Năm học 2024-2025\Năm học 2024-2025\Giáo án\Powerpoint\Bài giảng điện tử\Lớp 4\TIN HOC 4 - BAI 10 - T2\"/>
  <p:tag name="ISPRING_RESOURCE_FOLDER" val="D:\Chuyên môn\Năm học 2024-2025\Năm học 2024-2025\Giáo án\Powerpoint\Bài giảng điện tử\Lớp 4\TIN HOC 4 - BAI 10 - T2\"/>
  <p:tag name="ISPRING_PRESENTATION_PATH" val="D:\Chuyên môn\Năm học 2024-2025\Năm học 2024-2025\Giáo án\Powerpoint\Bài giảng điện tử\Lớp 4\TIN HOC 4 - BAI 10 - T2.pptx"/>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s://www.youtube.com/watch?v=mhrGj4ZAuyY&amp;?si=gfp9OJ4KXj7pcU0W"/>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s://www.youtube.com/watch?v=mhrGj4ZAuyY&amp;?si=gfp9OJ4KXj7pcU0W"/>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6205</TotalTime>
  <Words>963</Words>
  <Application>Microsoft Office PowerPoint</Application>
  <PresentationFormat>Widescreen</PresentationFormat>
  <Paragraphs>96</Paragraphs>
  <Slides>17</Slides>
  <Notes>8</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等线</vt:lpstr>
      <vt:lpstr>微软雅黑</vt:lpstr>
      <vt:lpstr>Arial</vt:lpstr>
      <vt:lpstr>Calibri</vt:lpstr>
      <vt:lpstr>iCiel Cadena</vt:lpstr>
      <vt:lpstr>Segoe Print</vt:lpstr>
      <vt:lpstr>SVN-SAF</vt:lpstr>
      <vt:lpstr>Times New Roman</vt:lpstr>
      <vt:lpstr>UTM  Avo</vt:lpstr>
      <vt:lpstr>UTM Avo</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Latitude 5300</cp:lastModifiedBy>
  <cp:revision>249</cp:revision>
  <dcterms:created xsi:type="dcterms:W3CDTF">2021-11-14T08:33:55Z</dcterms:created>
  <dcterms:modified xsi:type="dcterms:W3CDTF">2025-02-08T11:34:58Z</dcterms:modified>
</cp:coreProperties>
</file>