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0" r:id="rId2"/>
    <p:sldId id="290" r:id="rId3"/>
    <p:sldId id="304" r:id="rId4"/>
    <p:sldId id="324" r:id="rId5"/>
    <p:sldId id="325" r:id="rId6"/>
    <p:sldId id="326" r:id="rId7"/>
    <p:sldId id="327"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svg"/><Relationship Id="rId9"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pic>
        <p:nvPicPr>
          <p:cNvPr id="8" name="Picture 7">
            <a:extLst>
              <a:ext uri="{FF2B5EF4-FFF2-40B4-BE49-F238E27FC236}">
                <a16:creationId xmlns:a16="http://schemas.microsoft.com/office/drawing/2014/main" id="{9CD7E457-E53C-0339-12C2-0B0183C48586}"/>
              </a:ext>
            </a:extLst>
          </p:cNvPr>
          <p:cNvPicPr>
            <a:picLocks noChangeAspect="1"/>
          </p:cNvPicPr>
          <p:nvPr/>
        </p:nvPicPr>
        <p:blipFill>
          <a:blip r:embed="rId13"/>
          <a:stretch>
            <a:fillRect/>
          </a:stretch>
        </p:blipFill>
        <p:spPr>
          <a:xfrm>
            <a:off x="5155078" y="3760174"/>
            <a:ext cx="2450804" cy="96325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487032" y="588654"/>
            <a:ext cx="11390008" cy="1417895"/>
            <a:chOff x="1045123" y="1322064"/>
            <a:chExt cx="11390008" cy="1417895"/>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sp>
          <p:nvSpPr>
            <p:cNvPr id="2" name="TextBox 1">
              <a:extLst>
                <a:ext uri="{FF2B5EF4-FFF2-40B4-BE49-F238E27FC236}">
                  <a16:creationId xmlns:a16="http://schemas.microsoft.com/office/drawing/2014/main" id="{D11CD546-E1D2-DAAB-CE11-8299D01FF899}"/>
                </a:ext>
              </a:extLst>
            </p:cNvPr>
            <p:cNvSpPr txBox="1"/>
            <p:nvPr/>
          </p:nvSpPr>
          <p:spPr>
            <a:xfrm>
              <a:off x="1045123" y="2155184"/>
              <a:ext cx="11390008" cy="584775"/>
            </a:xfrm>
            <a:prstGeom prst="rect">
              <a:avLst/>
            </a:prstGeom>
            <a:noFill/>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Hình nào dưới đây là hình khai triển của một hình hộp chữ nhật?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18CE4E2-F932-B2EE-EF14-378F6DD51BB3}"/>
              </a:ext>
            </a:extLst>
          </p:cNvPr>
          <p:cNvPicPr>
            <a:picLocks noChangeAspect="1"/>
          </p:cNvPicPr>
          <p:nvPr/>
        </p:nvPicPr>
        <p:blipFill>
          <a:blip r:embed="rId2"/>
          <a:stretch>
            <a:fillRect/>
          </a:stretch>
        </p:blipFill>
        <p:spPr>
          <a:xfrm>
            <a:off x="4716145" y="2515552"/>
            <a:ext cx="6762750" cy="3228975"/>
          </a:xfrm>
          <a:prstGeom prst="rect">
            <a:avLst/>
          </a:prstGeom>
        </p:spPr>
      </p:pic>
      <p:sp>
        <p:nvSpPr>
          <p:cNvPr id="11" name="Oval 10">
            <a:extLst>
              <a:ext uri="{FF2B5EF4-FFF2-40B4-BE49-F238E27FC236}">
                <a16:creationId xmlns:a16="http://schemas.microsoft.com/office/drawing/2014/main" id="{A7D1ABF9-74C2-291E-723D-E7CCA31592F9}"/>
              </a:ext>
            </a:extLst>
          </p:cNvPr>
          <p:cNvSpPr/>
          <p:nvPr/>
        </p:nvSpPr>
        <p:spPr>
          <a:xfrm>
            <a:off x="9235440" y="4409440"/>
            <a:ext cx="49784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vi-VN" sz="4400" b="1" i="0" dirty="0">
                  <a:solidFill>
                    <a:srgbClr val="000000"/>
                  </a:solidFill>
                  <a:effectLst/>
                  <a:latin typeface="Cambria" panose="02040503050406030204" pitchFamily="18" charset="0"/>
                  <a:ea typeface="Cambria" panose="02040503050406030204" pitchFamily="18" charset="0"/>
                </a:rPr>
                <a:t>Tính thể tích của mỗi hình dưới đây.</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pic>
        <p:nvPicPr>
          <p:cNvPr id="3" name="Picture 2">
            <a:extLst>
              <a:ext uri="{FF2B5EF4-FFF2-40B4-BE49-F238E27FC236}">
                <a16:creationId xmlns:a16="http://schemas.microsoft.com/office/drawing/2014/main" id="{548526DC-590A-AC6A-BBA6-01DA17BD3B8D}"/>
              </a:ext>
            </a:extLst>
          </p:cNvPr>
          <p:cNvPicPr>
            <a:picLocks noChangeAspect="1"/>
          </p:cNvPicPr>
          <p:nvPr/>
        </p:nvPicPr>
        <p:blipFill>
          <a:blip r:embed="rId2"/>
          <a:stretch>
            <a:fillRect/>
          </a:stretch>
        </p:blipFill>
        <p:spPr>
          <a:xfrm>
            <a:off x="923290" y="1310004"/>
            <a:ext cx="9845772" cy="3891915"/>
          </a:xfrm>
          <a:prstGeom prst="rect">
            <a:avLst/>
          </a:prstGeom>
        </p:spPr>
      </p:pic>
      <p:sp>
        <p:nvSpPr>
          <p:cNvPr id="4" name="TextBox 3">
            <a:extLst>
              <a:ext uri="{FF2B5EF4-FFF2-40B4-BE49-F238E27FC236}">
                <a16:creationId xmlns:a16="http://schemas.microsoft.com/office/drawing/2014/main" id="{2A578279-F7D1-EDE2-1EA6-4A99D8DB2EA0}"/>
              </a:ext>
            </a:extLst>
          </p:cNvPr>
          <p:cNvSpPr txBox="1"/>
          <p:nvPr/>
        </p:nvSpPr>
        <p:spPr>
          <a:xfrm>
            <a:off x="1412240" y="5293360"/>
            <a:ext cx="9306560" cy="954107"/>
          </a:xfrm>
          <a:prstGeom prst="rect">
            <a:avLst/>
          </a:prstGeom>
          <a:noFill/>
        </p:spPr>
        <p:txBody>
          <a:bodyPr wrap="square" rtlCol="0">
            <a:spAutoFit/>
          </a:bodyPr>
          <a:lstStyle/>
          <a:p>
            <a:pPr algn="just"/>
            <a:r>
              <a:rPr lang="vi-VN" sz="2800" b="0" i="0" dirty="0">
                <a:solidFill>
                  <a:srgbClr val="FF0000"/>
                </a:solidFill>
                <a:effectLst/>
                <a:latin typeface="Cambria" panose="02040503050406030204" pitchFamily="18" charset="0"/>
                <a:ea typeface="Cambria" panose="02040503050406030204" pitchFamily="18" charset="0"/>
              </a:rPr>
              <a:t>a) Thể tích hình hộp chữ nhật là: 2 × 1 × 1,5 = 3 (dm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just"/>
            <a:r>
              <a:rPr lang="vi-VN" sz="2800" b="0" i="0" dirty="0">
                <a:solidFill>
                  <a:srgbClr val="FF0000"/>
                </a:solidFill>
                <a:effectLst/>
                <a:latin typeface="Cambria" panose="02040503050406030204" pitchFamily="18" charset="0"/>
                <a:ea typeface="Cambria" panose="02040503050406030204" pitchFamily="18" charset="0"/>
              </a:rPr>
              <a:t>b) Thể tích hình lập phương là: 15 × 15 × 15 = 3 375 (cm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518667"/>
            <a:ext cx="11001673" cy="1910619"/>
            <a:chOff x="1183342" y="1369567"/>
            <a:chExt cx="10414938" cy="191061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bể bơi dạng hình hộp chữ nhật có chiều dài 25 m, chiều rộng 8 m và sâu 1,4 m. Người ta lát ở đáy và xung quanh hồ bơi bằng những viên gạch hoa. Tính diện tích lát gạch.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5" name="Picture 4">
            <a:extLst>
              <a:ext uri="{FF2B5EF4-FFF2-40B4-BE49-F238E27FC236}">
                <a16:creationId xmlns:a16="http://schemas.microsoft.com/office/drawing/2014/main" id="{2A5A7C1D-6D90-3A0A-D3E8-9DE8509F19CD}"/>
              </a:ext>
            </a:extLst>
          </p:cNvPr>
          <p:cNvPicPr>
            <a:picLocks noChangeAspect="1"/>
          </p:cNvPicPr>
          <p:nvPr/>
        </p:nvPicPr>
        <p:blipFill>
          <a:blip r:embed="rId2"/>
          <a:stretch>
            <a:fillRect/>
          </a:stretch>
        </p:blipFill>
        <p:spPr>
          <a:xfrm>
            <a:off x="1243647" y="2312352"/>
            <a:ext cx="9823166" cy="2879408"/>
          </a:xfrm>
          <a:prstGeom prst="rect">
            <a:avLst/>
          </a:prstGeom>
        </p:spPr>
      </p:pic>
    </p:spTree>
    <p:extLst>
      <p:ext uri="{BB962C8B-B14F-4D97-AF65-F5344CB8AC3E}">
        <p14:creationId xmlns:p14="http://schemas.microsoft.com/office/powerpoint/2010/main" val="28275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F9F91F2-0E68-C75E-B681-70383A869B80}"/>
              </a:ext>
            </a:extLst>
          </p:cNvPr>
          <p:cNvSpPr txBox="1"/>
          <p:nvPr/>
        </p:nvSpPr>
        <p:spPr>
          <a:xfrm>
            <a:off x="843280" y="1168400"/>
            <a:ext cx="10149840" cy="4524315"/>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vi-VN" sz="3600" b="1" i="0" dirty="0">
                <a:solidFill>
                  <a:srgbClr val="FF0000"/>
                </a:solidFill>
                <a:effectLst/>
                <a:latin typeface="Cambria" panose="02040503050406030204" pitchFamily="18" charset="0"/>
                <a:ea typeface="Cambria" panose="02040503050406030204" pitchFamily="18" charset="0"/>
              </a:rPr>
              <a:t> giải:</a:t>
            </a:r>
            <a:endParaRPr lang="vi-VN" sz="3600" b="0" i="0" dirty="0">
              <a:solidFill>
                <a:srgbClr val="FF0000"/>
              </a:solidFill>
              <a:effectLst/>
              <a:latin typeface="Cambria" panose="02040503050406030204" pitchFamily="18" charset="0"/>
              <a:ea typeface="Cambria" panose="02040503050406030204" pitchFamily="18" charset="0"/>
            </a:endParaRPr>
          </a:p>
          <a:p>
            <a:pPr algn="ctr"/>
            <a:r>
              <a:rPr lang="vi-VN" sz="3600" b="0" i="0" dirty="0">
                <a:solidFill>
                  <a:srgbClr val="FF0000"/>
                </a:solidFill>
                <a:effectLst/>
                <a:latin typeface="Cambria" panose="02040503050406030204" pitchFamily="18" charset="0"/>
                <a:ea typeface="Cambria" panose="02040503050406030204" pitchFamily="18" charset="0"/>
              </a:rPr>
              <a:t>Diện tích xung quanh hồ bơi là:</a:t>
            </a:r>
          </a:p>
          <a:p>
            <a:pPr algn="ctr"/>
            <a:r>
              <a:rPr lang="vi-VN" sz="3600" b="0" i="0" dirty="0">
                <a:solidFill>
                  <a:srgbClr val="FF0000"/>
                </a:solidFill>
                <a:effectLst/>
                <a:latin typeface="Cambria" panose="02040503050406030204" pitchFamily="18" charset="0"/>
                <a:ea typeface="Cambria" panose="02040503050406030204" pitchFamily="18" charset="0"/>
              </a:rPr>
              <a:t>(8 + 25) × 2 × 1,4 = 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ctr"/>
            <a:r>
              <a:rPr lang="vi-VN" sz="3600" b="0" i="0" dirty="0">
                <a:solidFill>
                  <a:srgbClr val="FF0000"/>
                </a:solidFill>
                <a:effectLst/>
                <a:latin typeface="Cambria" panose="02040503050406030204" pitchFamily="18" charset="0"/>
                <a:ea typeface="Cambria" panose="02040503050406030204" pitchFamily="18" charset="0"/>
              </a:rPr>
              <a:t>Diện tích đáy hồ bơi là:</a:t>
            </a:r>
          </a:p>
          <a:p>
            <a:pPr algn="ctr"/>
            <a:r>
              <a:rPr lang="vi-VN" sz="3600" b="0" i="0" dirty="0">
                <a:solidFill>
                  <a:srgbClr val="FF0000"/>
                </a:solidFill>
                <a:effectLst/>
                <a:latin typeface="Cambria" panose="02040503050406030204" pitchFamily="18" charset="0"/>
                <a:ea typeface="Cambria" panose="02040503050406030204" pitchFamily="18" charset="0"/>
              </a:rPr>
              <a:t>8 × 25 = 200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ctr"/>
            <a:r>
              <a:rPr lang="vi-VN" sz="3600" b="0" i="0" dirty="0">
                <a:solidFill>
                  <a:srgbClr val="FF0000"/>
                </a:solidFill>
                <a:effectLst/>
                <a:latin typeface="Cambria" panose="02040503050406030204" pitchFamily="18" charset="0"/>
                <a:ea typeface="Cambria" panose="02040503050406030204" pitchFamily="18" charset="0"/>
              </a:rPr>
              <a:t>Diện tích lát gạch là:</a:t>
            </a:r>
          </a:p>
          <a:p>
            <a:pPr algn="ctr"/>
            <a:r>
              <a:rPr lang="vi-VN" sz="3600" b="0" i="0" dirty="0">
                <a:solidFill>
                  <a:srgbClr val="FF0000"/>
                </a:solidFill>
                <a:effectLst/>
                <a:latin typeface="Cambria" panose="02040503050406030204" pitchFamily="18" charset="0"/>
                <a:ea typeface="Cambria" panose="02040503050406030204" pitchFamily="18" charset="0"/>
              </a:rPr>
              <a:t>92,4 + 200 = 292,4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r"/>
            <a:r>
              <a:rPr lang="vi-VN" sz="3600" b="0" i="0" dirty="0">
                <a:solidFill>
                  <a:srgbClr val="FF0000"/>
                </a:solidFill>
                <a:effectLst/>
                <a:latin typeface="Cambria" panose="02040503050406030204" pitchFamily="18" charset="0"/>
                <a:ea typeface="Cambria" panose="02040503050406030204" pitchFamily="18" charset="0"/>
              </a:rPr>
              <a:t>Đáp số: 292,4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59503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491484"/>
            <a:ext cx="11296315" cy="1815882"/>
            <a:chOff x="1183342" y="1342384"/>
            <a:chExt cx="10693866" cy="1815882"/>
          </a:xfrm>
        </p:grpSpPr>
        <p:sp>
          <p:nvSpPr>
            <p:cNvPr id="15" name="TextBox 14">
              <a:extLst>
                <a:ext uri="{FF2B5EF4-FFF2-40B4-BE49-F238E27FC236}">
                  <a16:creationId xmlns:a16="http://schemas.microsoft.com/office/drawing/2014/main" id="{2529B288-0874-4DC9-7464-C39B448964E9}"/>
                </a:ext>
              </a:extLst>
            </p:cNvPr>
            <p:cNvSpPr txBox="1"/>
            <p:nvPr/>
          </p:nvSpPr>
          <p:spPr>
            <a:xfrm>
              <a:off x="1807002" y="1342384"/>
              <a:ext cx="1007020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Tư xếp các hộp đựng loa lên xe tải có kích thước thùng xe như trong hình vẽ. Biết các hộp đều có dạng hình hộp chữ nhật với chiều dài 0,5 m, chiều rộng 0,4 m và chiều cao 0,3 m. Hỏi chú Tư có thể xếp được 64 hộp như vậy lên thùng xe hay không?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3" name="Picture 2">
            <a:extLst>
              <a:ext uri="{FF2B5EF4-FFF2-40B4-BE49-F238E27FC236}">
                <a16:creationId xmlns:a16="http://schemas.microsoft.com/office/drawing/2014/main" id="{8DFD046B-C6F6-685B-A2AE-49B583F2D219}"/>
              </a:ext>
            </a:extLst>
          </p:cNvPr>
          <p:cNvPicPr>
            <a:picLocks noChangeAspect="1"/>
          </p:cNvPicPr>
          <p:nvPr/>
        </p:nvPicPr>
        <p:blipFill>
          <a:blip r:embed="rId2"/>
          <a:stretch>
            <a:fillRect/>
          </a:stretch>
        </p:blipFill>
        <p:spPr>
          <a:xfrm>
            <a:off x="8576756" y="2397760"/>
            <a:ext cx="3168203" cy="2343150"/>
          </a:xfrm>
          <a:prstGeom prst="rect">
            <a:avLst/>
          </a:prstGeom>
        </p:spPr>
      </p:pic>
      <p:sp>
        <p:nvSpPr>
          <p:cNvPr id="4" name="TextBox 3">
            <a:extLst>
              <a:ext uri="{FF2B5EF4-FFF2-40B4-BE49-F238E27FC236}">
                <a16:creationId xmlns:a16="http://schemas.microsoft.com/office/drawing/2014/main" id="{F7C7D276-3333-9799-D277-56DAA688CF0F}"/>
              </a:ext>
            </a:extLst>
          </p:cNvPr>
          <p:cNvSpPr txBox="1"/>
          <p:nvPr/>
        </p:nvSpPr>
        <p:spPr>
          <a:xfrm>
            <a:off x="243840" y="2600960"/>
            <a:ext cx="8168640" cy="4401205"/>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vi-VN" sz="2800" b="1" i="0" dirty="0">
                <a:solidFill>
                  <a:srgbClr val="FF0000"/>
                </a:solidFill>
                <a:effectLst/>
                <a:latin typeface="Cambria" panose="02040503050406030204" pitchFamily="18" charset="0"/>
                <a:ea typeface="Cambria" panose="02040503050406030204" pitchFamily="18" charset="0"/>
              </a:rPr>
              <a:t>giải:</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Thể tích thùng xe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1,2 × 2 × 1,5 = 3,6 (m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Thể tích của hộp đựng loa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0,5 × 0,4 × 0,3 = 0,06 (m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Thùng xe chứa được nhiều nhất số hộp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3,6 : 0,06 = 60 (hộp)</a:t>
            </a:r>
          </a:p>
          <a:p>
            <a:pPr algn="just"/>
            <a:r>
              <a:rPr lang="vi-VN" sz="2800" b="0" i="0" dirty="0">
                <a:solidFill>
                  <a:srgbClr val="FF0000"/>
                </a:solidFill>
                <a:effectLst/>
                <a:latin typeface="Cambria" panose="02040503050406030204" pitchFamily="18" charset="0"/>
                <a:ea typeface="Cambria" panose="02040503050406030204" pitchFamily="18" charset="0"/>
              </a:rPr>
              <a:t>Vậy chú Tư không thể xếp được 64 hộp như vậy lên thùng xe.</a:t>
            </a:r>
          </a:p>
          <a:p>
            <a:pPr algn="ct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1046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327</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2024-05-17T09:13:47Z</dcterms:created>
  <dcterms:modified xsi:type="dcterms:W3CDTF">2025-03-18T08:31:47Z</dcterms:modified>
</cp:coreProperties>
</file>