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8" r:id="rId2"/>
    <p:sldId id="313" r:id="rId3"/>
    <p:sldId id="267" r:id="rId4"/>
    <p:sldId id="31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0" d="100"/>
          <a:sy n="6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C711-47AB-4095-B327-EB8DF21CCFF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20B5B-3C94-4AB9-B689-2314E99BA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8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D4973-E4A0-4762-B8BE-B62F0575E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0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D4973-E4A0-4762-B8BE-B62F0575E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69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D4973-E4A0-4762-B8BE-B62F0575E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44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D4973-E4A0-4762-B8BE-B62F0575E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2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0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9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9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5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7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8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7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0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4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42AB4-9A94-4F86-0A5B-A5194BF7E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5975"/>
            <a:ext cx="6046168" cy="4772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016E0-5780-2F88-FBDD-0922899CD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549" y="504825"/>
            <a:ext cx="666960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D24D195-DA28-EAA7-6223-98AA5D2D6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560" y="-112333"/>
            <a:ext cx="3484880" cy="17223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809A83-F2E1-5AFE-98D4-107438D9C8A9}"/>
              </a:ext>
            </a:extLst>
          </p:cNvPr>
          <p:cNvSpPr txBox="1"/>
          <p:nvPr/>
        </p:nvSpPr>
        <p:spPr>
          <a:xfrm>
            <a:off x="172720" y="1391920"/>
            <a:ext cx="620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ong làm mật, yêu hoa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cá bơi, yêu nước; con chim ca, yêu trời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người muốn sống, con 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 yêu đồng chí, yêu người anh em.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2E5574-164D-C611-C649-CB2C15564175}"/>
              </a:ext>
            </a:extLst>
          </p:cNvPr>
          <p:cNvSpPr txBox="1"/>
          <p:nvPr/>
        </p:nvSpPr>
        <p:spPr>
          <a:xfrm>
            <a:off x="294640" y="3302000"/>
            <a:ext cx="578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ngôi sao, chẳng sáng đêm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thân lúa chín, chẳng nên mùa vàng.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người – đâu phải nhân gian?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Sống chăng, một đốm lửa tàn mà thôi!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766E90-2E70-DE87-22B0-8B72AC9216DD}"/>
              </a:ext>
            </a:extLst>
          </p:cNvPr>
          <p:cNvSpPr txBox="1"/>
          <p:nvPr/>
        </p:nvSpPr>
        <p:spPr>
          <a:xfrm>
            <a:off x="6380480" y="1391920"/>
            <a:ext cx="581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 cao bởi có đất bồi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 chê đất thấp, núi ngồi ở đâu?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Muôn dòng sông đổ biển sâu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Biển chê sông nhỏ, biển đâu nước còn?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F8D488-94B5-C450-FBDE-916B459B92EE}"/>
              </a:ext>
            </a:extLst>
          </p:cNvPr>
          <p:cNvSpPr txBox="1"/>
          <p:nvPr/>
        </p:nvSpPr>
        <p:spPr>
          <a:xfrm>
            <a:off x="6604000" y="333248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 già yêu lấy măng non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Chắt chiu như mẹ yêu con tháng ngày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 sau con lớn hơn thầy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con ôm cả hai tay đất tròn.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(Tố Hữu)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3CC65A-32E4-D77E-100C-B675D33F56A4}"/>
              </a:ext>
            </a:extLst>
          </p:cNvPr>
          <p:cNvGrpSpPr/>
          <p:nvPr/>
        </p:nvGrpSpPr>
        <p:grpSpPr>
          <a:xfrm>
            <a:off x="555313" y="0"/>
            <a:ext cx="2839087" cy="684000"/>
            <a:chOff x="3521613" y="0"/>
            <a:chExt cx="2523280" cy="684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FC8F165-8F0B-46FD-B827-D3A54D3A89DB}"/>
                </a:ext>
              </a:extLst>
            </p:cNvPr>
            <p:cNvGrpSpPr/>
            <p:nvPr/>
          </p:nvGrpSpPr>
          <p:grpSpPr>
            <a:xfrm>
              <a:off x="3521613" y="0"/>
              <a:ext cx="2057542" cy="684000"/>
              <a:chOff x="3770142" y="1493446"/>
              <a:chExt cx="2057542" cy="684000"/>
            </a:xfrm>
          </p:grpSpPr>
          <p:sp>
            <p:nvSpPr>
              <p:cNvPr id="5" name="Flowchart: Alternate Process 4">
                <a:extLst>
                  <a:ext uri="{FF2B5EF4-FFF2-40B4-BE49-F238E27FC236}">
                    <a16:creationId xmlns:a16="http://schemas.microsoft.com/office/drawing/2014/main" id="{B71124C9-5956-5C91-B79B-8922B83F20D4}"/>
                  </a:ext>
                </a:extLst>
              </p:cNvPr>
              <p:cNvSpPr/>
              <p:nvPr/>
            </p:nvSpPr>
            <p:spPr>
              <a:xfrm>
                <a:off x="3840483" y="1547446"/>
                <a:ext cx="198720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82C58B8-A2BD-4A28-F949-85295EF41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E08F5E-CDEE-7819-8B8C-69DB5715A160}"/>
                </a:ext>
              </a:extLst>
            </p:cNvPr>
            <p:cNvSpPr txBox="1"/>
            <p:nvPr/>
          </p:nvSpPr>
          <p:spPr>
            <a:xfrm>
              <a:off x="3613046" y="107686"/>
              <a:ext cx="243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/>
                  <a:ea typeface="微软雅黑"/>
                </a:rPr>
                <a:t>Chia </a:t>
              </a:r>
              <a:r>
                <a:rPr lang="en-US" sz="2400" b="1" dirty="0" err="1">
                  <a:solidFill>
                    <a:srgbClr val="000000"/>
                  </a:solidFill>
                  <a:latin typeface="Arial"/>
                  <a:ea typeface="微软雅黑"/>
                </a:rPr>
                <a:t>đoạn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78D1226-EFF0-75F5-5639-8848177975D7}"/>
              </a:ext>
            </a:extLst>
          </p:cNvPr>
          <p:cNvSpPr/>
          <p:nvPr/>
        </p:nvSpPr>
        <p:spPr>
          <a:xfrm>
            <a:off x="841774" y="1300303"/>
            <a:ext cx="578116" cy="543566"/>
          </a:xfrm>
          <a:prstGeom prst="ellipse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27D9DE-17AA-B2E0-F309-050C188E6720}"/>
              </a:ext>
            </a:extLst>
          </p:cNvPr>
          <p:cNvSpPr/>
          <p:nvPr/>
        </p:nvSpPr>
        <p:spPr>
          <a:xfrm>
            <a:off x="435830" y="3156843"/>
            <a:ext cx="578116" cy="543566"/>
          </a:xfrm>
          <a:prstGeom prst="ellipse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77A8C1-7ABE-2423-6653-4AFFCD69DCCD}"/>
              </a:ext>
            </a:extLst>
          </p:cNvPr>
          <p:cNvSpPr/>
          <p:nvPr/>
        </p:nvSpPr>
        <p:spPr>
          <a:xfrm>
            <a:off x="7110950" y="1246763"/>
            <a:ext cx="578116" cy="543566"/>
          </a:xfrm>
          <a:prstGeom prst="ellipse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9CA3DB-5ED5-14AC-2D27-CC41941888BB}"/>
              </a:ext>
            </a:extLst>
          </p:cNvPr>
          <p:cNvSpPr/>
          <p:nvPr/>
        </p:nvSpPr>
        <p:spPr>
          <a:xfrm>
            <a:off x="6968710" y="3217803"/>
            <a:ext cx="578116" cy="543566"/>
          </a:xfrm>
          <a:prstGeom prst="ellipse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26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7C4C7-9829-3329-CC66-79A162EB375A}"/>
              </a:ext>
            </a:extLst>
          </p:cNvPr>
          <p:cNvGrpSpPr/>
          <p:nvPr/>
        </p:nvGrpSpPr>
        <p:grpSpPr>
          <a:xfrm>
            <a:off x="5507670" y="3853861"/>
            <a:ext cx="5119690" cy="1165179"/>
            <a:chOff x="10451647" y="3056705"/>
            <a:chExt cx="8709502" cy="220763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Rounded Rectangle 38">
              <a:extLst>
                <a:ext uri="{FF2B5EF4-FFF2-40B4-BE49-F238E27FC236}">
                  <a16:creationId xmlns:a16="http://schemas.microsoft.com/office/drawing/2014/main" id="{1A212685-AEE2-7801-782D-BFECF1AFFFD1}"/>
                </a:ext>
              </a:extLst>
            </p:cNvPr>
            <p:cNvSpPr/>
            <p:nvPr/>
          </p:nvSpPr>
          <p:spPr>
            <a:xfrm>
              <a:off x="10451647" y="3056705"/>
              <a:ext cx="8709502" cy="2207630"/>
            </a:xfrm>
            <a:prstGeom prst="roundRect">
              <a:avLst/>
            </a:prstGeom>
            <a:grpFill/>
            <a:ln>
              <a:solidFill>
                <a:srgbClr val="AEC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449A3B-B755-DAC4-375A-3A9AEF23BCAF}"/>
                </a:ext>
              </a:extLst>
            </p:cNvPr>
            <p:cNvSpPr/>
            <p:nvPr/>
          </p:nvSpPr>
          <p:spPr>
            <a:xfrm>
              <a:off x="11025188" y="3409363"/>
              <a:ext cx="8007852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 err="1">
                  <a:solidFill>
                    <a:srgbClr val="3B557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Loài</a:t>
              </a:r>
              <a:r>
                <a:rPr lang="en-GB" sz="4800" b="1" dirty="0">
                  <a:solidFill>
                    <a:srgbClr val="3B557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3B557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GB" sz="2400" b="1" dirty="0">
                <a:solidFill>
                  <a:srgbClr val="3B5574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DD1D33-6439-17FB-627D-393349FB0B07}"/>
              </a:ext>
            </a:extLst>
          </p:cNvPr>
          <p:cNvGrpSpPr/>
          <p:nvPr/>
        </p:nvGrpSpPr>
        <p:grpSpPr>
          <a:xfrm>
            <a:off x="481124" y="1824182"/>
            <a:ext cx="5409398" cy="1980445"/>
            <a:chOff x="6198158" y="1984634"/>
            <a:chExt cx="5409398" cy="1980445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B3BEE09-5694-3F3D-E04C-882DAFA6FECC}"/>
                </a:ext>
              </a:extLst>
            </p:cNvPr>
            <p:cNvSpPr/>
            <p:nvPr/>
          </p:nvSpPr>
          <p:spPr>
            <a:xfrm rot="21209372" flipV="1">
              <a:off x="6198158" y="1984634"/>
              <a:ext cx="5409398" cy="1980445"/>
            </a:xfrm>
            <a:custGeom>
              <a:avLst/>
              <a:gdLst/>
              <a:ahLst/>
              <a:cxnLst/>
              <a:rect l="l" t="t" r="r" b="b"/>
              <a:pathLst>
                <a:path w="7322035" h="5400001">
                  <a:moveTo>
                    <a:pt x="0" y="0"/>
                  </a:moveTo>
                  <a:lnTo>
                    <a:pt x="7322035" y="0"/>
                  </a:lnTo>
                  <a:lnTo>
                    <a:pt x="7322035" y="5400001"/>
                  </a:lnTo>
                  <a:lnTo>
                    <a:pt x="0" y="5400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BCA8292-E8AD-C0FC-E3EC-AB74D7DA8CF8}"/>
                </a:ext>
              </a:extLst>
            </p:cNvPr>
            <p:cNvSpPr/>
            <p:nvPr/>
          </p:nvSpPr>
          <p:spPr>
            <a:xfrm>
              <a:off x="6752578" y="2423883"/>
              <a:ext cx="42476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6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B4D9E16-8723-9AD3-89AC-02397AC7C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160" y="-87316"/>
            <a:ext cx="11168840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>
            <a:extLst>
              <a:ext uri="{FF2B5EF4-FFF2-40B4-BE49-F238E27FC236}">
                <a16:creationId xmlns:a16="http://schemas.microsoft.com/office/drawing/2014/main" id="{5057AFF8-3072-3CA9-50D5-620E348CDE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3360" y="-314325"/>
            <a:ext cx="11836400" cy="77533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24CFB5-C0CB-EB17-C3D0-8EE8BEAB9FB1}"/>
              </a:ext>
            </a:extLst>
          </p:cNvPr>
          <p:cNvSpPr/>
          <p:nvPr/>
        </p:nvSpPr>
        <p:spPr>
          <a:xfrm>
            <a:off x="1646397" y="2105801"/>
            <a:ext cx="9031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FB78F-94C4-E500-52CB-6A9861DF05E5}"/>
              </a:ext>
            </a:extLst>
          </p:cNvPr>
          <p:cNvSpPr/>
          <p:nvPr/>
        </p:nvSpPr>
        <p:spPr>
          <a:xfrm>
            <a:off x="1514251" y="2872850"/>
            <a:ext cx="9172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</a:t>
            </a:r>
            <a:r>
              <a:rPr lang="en-GB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ảnh nào giúp chúng ta hiểu vai trò, sức mạnh của sự đoàn kết?</a:t>
            </a:r>
          </a:p>
          <a:p>
            <a:pPr algn="just"/>
            <a:r>
              <a:rPr lang="vi-VN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</a:t>
            </a:r>
            <a:r>
              <a:rPr lang="en-GB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nhận được lời khuyên gì từ khổ thơ thứ ba? </a:t>
            </a:r>
            <a:endParaRPr lang="en-US" sz="32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5: </a:t>
            </a:r>
            <a:r>
              <a:rPr lang="vi-VN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 thơ cuối nói gì về tình cảm của cha mẹ dành cho con cái?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5FE8F-BF90-0D7D-D5FC-8F568DB39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64" y="737930"/>
            <a:ext cx="8212601" cy="13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225</Words>
  <Application>Microsoft Office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微软雅黑</vt:lpstr>
      <vt:lpstr>Arial</vt:lpstr>
      <vt:lpstr>Calibri</vt:lpstr>
      <vt:lpstr>Cambria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48</cp:revision>
  <dcterms:created xsi:type="dcterms:W3CDTF">2023-12-07T04:03:03Z</dcterms:created>
  <dcterms:modified xsi:type="dcterms:W3CDTF">2025-03-02T02:07:43Z</dcterms:modified>
</cp:coreProperties>
</file>