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ookie" panose="02000000000000000000" charset="0"/>
      <p:regular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notesSlide" Target="../notesSlides/notesSlide13.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895371" y="56119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Quan sát tranh và trả lời câu hỏi</a:t>
              </a:r>
              <a:endParaRPr sz="280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2527300" y="1308100"/>
            <a:ext cx="6954820" cy="2063750"/>
            <a:chOff x="1701800" y="1714500"/>
            <a:chExt cx="6954820" cy="2063750"/>
          </a:xfrm>
        </p:grpSpPr>
        <p:pic>
          <p:nvPicPr>
            <p:cNvPr id="3385" name="Google Shape;3385;p12" descr="Screen Clipping"/>
            <p:cNvPicPr preferRelativeResize="0"/>
            <p:nvPr/>
          </p:nvPicPr>
          <p:blipFill rotWithShape="1">
            <a:blip r:embed="rId4">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1180665" y="4229432"/>
            <a:ext cx="9646542"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Con bọ rùa có 2 chấm ở cánh đậu trên bông hoa ghi phép tính có kết quả bằng bao nhiêu?</a:t>
            </a:r>
            <a:endParaRPr/>
          </a:p>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Hai bông hoa nào ghi phép tính có kết quả bằng nhau?</a:t>
            </a:r>
            <a:endParaRPr/>
          </a:p>
        </p:txBody>
      </p:sp>
      <p:sp>
        <p:nvSpPr>
          <p:cNvPr id="3388" name="Google Shape;3388;p12"/>
          <p:cNvSpPr txBox="1"/>
          <p:nvPr/>
        </p:nvSpPr>
        <p:spPr>
          <a:xfrm>
            <a:off x="814070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5457F"/>
                </a:solidFill>
                <a:latin typeface="Arial"/>
                <a:ea typeface="Arial"/>
                <a:cs typeface="Arial"/>
                <a:sym typeface="Arial"/>
              </a:rPr>
              <a:t>412</a:t>
            </a:r>
            <a:endParaRPr sz="2800" b="1">
              <a:solidFill>
                <a:srgbClr val="B5457F"/>
              </a:solidFill>
              <a:latin typeface="Arial"/>
              <a:ea typeface="Arial"/>
              <a:cs typeface="Arial"/>
              <a:sym typeface="Arial"/>
            </a:endParaRPr>
          </a:p>
        </p:txBody>
      </p:sp>
      <p:sp>
        <p:nvSpPr>
          <p:cNvPr id="3389" name="Google Shape;3389;p12"/>
          <p:cNvSpPr txBox="1"/>
          <p:nvPr/>
        </p:nvSpPr>
        <p:spPr>
          <a:xfrm>
            <a:off x="5570038"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D6470B"/>
                </a:solidFill>
                <a:latin typeface="Arial"/>
                <a:ea typeface="Arial"/>
                <a:cs typeface="Arial"/>
                <a:sym typeface="Arial"/>
              </a:rPr>
              <a:t>311</a:t>
            </a:r>
            <a:endParaRPr sz="2800" b="1">
              <a:solidFill>
                <a:srgbClr val="D6470B"/>
              </a:solidFill>
              <a:latin typeface="Arial"/>
              <a:ea typeface="Arial"/>
              <a:cs typeface="Arial"/>
              <a:sym typeface="Arial"/>
            </a:endParaRPr>
          </a:p>
        </p:txBody>
      </p:sp>
      <p:sp>
        <p:nvSpPr>
          <p:cNvPr id="3390" name="Google Shape;3390;p12"/>
          <p:cNvSpPr txBox="1"/>
          <p:nvPr/>
        </p:nvSpPr>
        <p:spPr>
          <a:xfrm>
            <a:off x="2999375"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BA7A8"/>
                </a:solidFill>
                <a:latin typeface="Arial"/>
                <a:ea typeface="Arial"/>
                <a:cs typeface="Arial"/>
                <a:sym typeface="Arial"/>
              </a:rPr>
              <a:t>311</a:t>
            </a:r>
            <a:endParaRPr sz="2800" b="1">
              <a:solidFill>
                <a:srgbClr val="1BA7A8"/>
              </a:solidFill>
              <a:latin typeface="Arial"/>
              <a:ea typeface="Arial"/>
              <a:cs typeface="Arial"/>
              <a:sym typeface="Arial"/>
            </a:endParaRPr>
          </a:p>
        </p:txBody>
      </p:sp>
      <p:sp>
        <p:nvSpPr>
          <p:cNvPr id="3391" name="Google Shape;3391;p12"/>
          <p:cNvSpPr txBox="1"/>
          <p:nvPr/>
        </p:nvSpPr>
        <p:spPr>
          <a:xfrm>
            <a:off x="440456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4">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6">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8">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10">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1">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690352" y="3692915"/>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2">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grpSp>
      </p:grpSp>
      <p:grpSp>
        <p:nvGrpSpPr>
          <p:cNvPr id="3480" name="Google Shape;3480;p13"/>
          <p:cNvGrpSpPr/>
          <p:nvPr/>
        </p:nvGrpSpPr>
        <p:grpSpPr>
          <a:xfrm>
            <a:off x="3234218" y="3652265"/>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3">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grpSp>
      </p:grpSp>
      <p:grpSp>
        <p:nvGrpSpPr>
          <p:cNvPr id="3485" name="Google Shape;3485;p13"/>
          <p:cNvGrpSpPr/>
          <p:nvPr/>
        </p:nvGrpSpPr>
        <p:grpSpPr>
          <a:xfrm>
            <a:off x="5851768" y="3652149"/>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4">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grpSp>
      </p:grpSp>
      <p:grpSp>
        <p:nvGrpSpPr>
          <p:cNvPr id="3490" name="Google Shape;3490;p13"/>
          <p:cNvGrpSpPr/>
          <p:nvPr/>
        </p:nvGrpSpPr>
        <p:grpSpPr>
          <a:xfrm>
            <a:off x="8505353" y="362852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5">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p:cNvCxnSpPr>
          <p:nvPr/>
        </p:nvCxnSpPr>
        <p:spPr>
          <a:xfrm rot="5400000">
            <a:off x="4210896" y="978965"/>
            <a:ext cx="995100" cy="5048100"/>
          </a:xfrm>
          <a:prstGeom prst="curvedConnector2">
            <a:avLst/>
          </a:prstGeom>
          <a:noFill/>
          <a:ln w="38100" cap="flat" cmpd="sng">
            <a:solidFill>
              <a:srgbClr val="00B0F0"/>
            </a:solidFill>
            <a:prstDash val="solid"/>
            <a:miter lim="800000"/>
            <a:headEnd type="none" w="sm" len="sm"/>
            <a:tailEnd type="none" w="sm" len="sm"/>
          </a:ln>
        </p:spPr>
      </p:cxnSp>
      <p:cxnSp>
        <p:nvCxnSpPr>
          <p:cNvPr id="3496" name="Google Shape;3496;p13"/>
          <p:cNvCxnSpPr>
            <a:endCxn id="3468" idx="2"/>
          </p:cNvCxnSpPr>
          <p:nvPr/>
        </p:nvCxnSpPr>
        <p:spPr>
          <a:xfrm rot="10800000" flipH="1">
            <a:off x="7300948" y="2980075"/>
            <a:ext cx="2562600" cy="1020300"/>
          </a:xfrm>
          <a:prstGeom prst="curvedConnector2">
            <a:avLst/>
          </a:prstGeom>
          <a:noFill/>
          <a:ln w="381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5400000" flipH="1">
            <a:off x="4062479" y="3502715"/>
            <a:ext cx="995100" cy="600"/>
          </a:xfrm>
          <a:prstGeom prst="curvedConnector3">
            <a:avLst>
              <a:gd name="adj1" fmla="val 44254"/>
            </a:avLst>
          </a:prstGeom>
          <a:noFill/>
          <a:ln w="38100" cap="flat" cmpd="sng">
            <a:solidFill>
              <a:srgbClr val="00B0F0"/>
            </a:solidFill>
            <a:prstDash val="solid"/>
            <a:miter lim="800000"/>
            <a:headEnd type="none" w="sm" len="sm"/>
            <a:tailEnd type="none" w="sm" len="sm"/>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6"/>
                                        </p:tgtEl>
                                        <p:attrNameLst>
                                          <p:attrName>style.visibility</p:attrName>
                                        </p:attrNameLst>
                                      </p:cBhvr>
                                      <p:to>
                                        <p:strVal val="visible"/>
                                      </p:to>
                                    </p:set>
                                    <p:animEffect transition="in" filter="fade">
                                      <p:cBhvr>
                                        <p:cTn id="7" dur="500"/>
                                        <p:tgtEl>
                                          <p:spTgt spid="3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0"/>
                                        </p:tgtEl>
                                        <p:attrNameLst>
                                          <p:attrName>style.visibility</p:attrName>
                                        </p:attrNameLst>
                                      </p:cBhvr>
                                      <p:to>
                                        <p:strVal val="visible"/>
                                      </p:to>
                                    </p:set>
                                    <p:animEffect transition="in" filter="fade">
                                      <p:cBhvr>
                                        <p:cTn id="12" dur="500"/>
                                        <p:tgtEl>
                                          <p:spTgt spid="3400"/>
                                        </p:tgtEl>
                                      </p:cBhvr>
                                    </p:animEffect>
                                  </p:childTnLst>
                                </p:cTn>
                              </p:par>
                              <p:par>
                                <p:cTn id="13" presetID="10" presetClass="entr" presetSubtype="0" fill="hold" nodeType="withEffect">
                                  <p:stCondLst>
                                    <p:cond delay="0"/>
                                  </p:stCondLst>
                                  <p:childTnLst>
                                    <p:set>
                                      <p:cBhvr>
                                        <p:cTn id="14" dur="1" fill="hold">
                                          <p:stCondLst>
                                            <p:cond delay="0"/>
                                          </p:stCondLst>
                                        </p:cTn>
                                        <p:tgtEl>
                                          <p:spTgt spid="3419"/>
                                        </p:tgtEl>
                                        <p:attrNameLst>
                                          <p:attrName>style.visibility</p:attrName>
                                        </p:attrNameLst>
                                      </p:cBhvr>
                                      <p:to>
                                        <p:strVal val="visible"/>
                                      </p:to>
                                    </p:set>
                                    <p:animEffect transition="in" filter="fade">
                                      <p:cBhvr>
                                        <p:cTn id="15" dur="500"/>
                                        <p:tgtEl>
                                          <p:spTgt spid="3419"/>
                                        </p:tgtEl>
                                      </p:cBhvr>
                                    </p:animEffect>
                                  </p:childTnLst>
                                </p:cTn>
                              </p:par>
                              <p:par>
                                <p:cTn id="16" presetID="10" presetClass="entr" presetSubtype="0" fill="hold" nodeType="withEffect">
                                  <p:stCondLst>
                                    <p:cond delay="0"/>
                                  </p:stCondLst>
                                  <p:childTnLst>
                                    <p:set>
                                      <p:cBhvr>
                                        <p:cTn id="17" dur="1" fill="hold">
                                          <p:stCondLst>
                                            <p:cond delay="0"/>
                                          </p:stCondLst>
                                        </p:cTn>
                                        <p:tgtEl>
                                          <p:spTgt spid="3438"/>
                                        </p:tgtEl>
                                        <p:attrNameLst>
                                          <p:attrName>style.visibility</p:attrName>
                                        </p:attrNameLst>
                                      </p:cBhvr>
                                      <p:to>
                                        <p:strVal val="visible"/>
                                      </p:to>
                                    </p:set>
                                    <p:animEffect transition="in" filter="fade">
                                      <p:cBhvr>
                                        <p:cTn id="18" dur="500"/>
                                        <p:tgtEl>
                                          <p:spTgt spid="3438"/>
                                        </p:tgtEl>
                                      </p:cBhvr>
                                    </p:animEffect>
                                  </p:childTnLst>
                                </p:cTn>
                              </p:par>
                              <p:par>
                                <p:cTn id="19" presetID="10" presetClass="entr" presetSubtype="0" fill="hold" nodeType="withEffect">
                                  <p:stCondLst>
                                    <p:cond delay="0"/>
                                  </p:stCondLst>
                                  <p:childTnLst>
                                    <p:set>
                                      <p:cBhvr>
                                        <p:cTn id="20" dur="1" fill="hold">
                                          <p:stCondLst>
                                            <p:cond delay="0"/>
                                          </p:stCondLst>
                                        </p:cTn>
                                        <p:tgtEl>
                                          <p:spTgt spid="3457"/>
                                        </p:tgtEl>
                                        <p:attrNameLst>
                                          <p:attrName>style.visibility</p:attrName>
                                        </p:attrNameLst>
                                      </p:cBhvr>
                                      <p:to>
                                        <p:strVal val="visible"/>
                                      </p:to>
                                    </p:set>
                                    <p:animEffect transition="in" filter="fade">
                                      <p:cBhvr>
                                        <p:cTn id="21" dur="500"/>
                                        <p:tgtEl>
                                          <p:spTgt spid="3457"/>
                                        </p:tgtEl>
                                      </p:cBhvr>
                                    </p:animEffect>
                                  </p:childTnLst>
                                </p:cTn>
                              </p:par>
                              <p:par>
                                <p:cTn id="22" presetID="10" presetClass="entr" presetSubtype="0" fill="hold" nodeType="withEffect">
                                  <p:stCondLst>
                                    <p:cond delay="0"/>
                                  </p:stCondLst>
                                  <p:childTnLst>
                                    <p:set>
                                      <p:cBhvr>
                                        <p:cTn id="23" dur="1" fill="hold">
                                          <p:stCondLst>
                                            <p:cond delay="0"/>
                                          </p:stCondLst>
                                        </p:cTn>
                                        <p:tgtEl>
                                          <p:spTgt spid="3475"/>
                                        </p:tgtEl>
                                        <p:attrNameLst>
                                          <p:attrName>style.visibility</p:attrName>
                                        </p:attrNameLst>
                                      </p:cBhvr>
                                      <p:to>
                                        <p:strVal val="visible"/>
                                      </p:to>
                                    </p:set>
                                    <p:animEffect transition="in" filter="fade">
                                      <p:cBhvr>
                                        <p:cTn id="24" dur="500"/>
                                        <p:tgtEl>
                                          <p:spTgt spid="3475"/>
                                        </p:tgtEl>
                                      </p:cBhvr>
                                    </p:animEffect>
                                  </p:childTnLst>
                                </p:cTn>
                              </p:par>
                              <p:par>
                                <p:cTn id="25" presetID="10" presetClass="entr" presetSubtype="0" fill="hold" nodeType="withEffect">
                                  <p:stCondLst>
                                    <p:cond delay="0"/>
                                  </p:stCondLst>
                                  <p:childTnLst>
                                    <p:set>
                                      <p:cBhvr>
                                        <p:cTn id="26" dur="1" fill="hold">
                                          <p:stCondLst>
                                            <p:cond delay="0"/>
                                          </p:stCondLst>
                                        </p:cTn>
                                        <p:tgtEl>
                                          <p:spTgt spid="3480"/>
                                        </p:tgtEl>
                                        <p:attrNameLst>
                                          <p:attrName>style.visibility</p:attrName>
                                        </p:attrNameLst>
                                      </p:cBhvr>
                                      <p:to>
                                        <p:strVal val="visible"/>
                                      </p:to>
                                    </p:set>
                                    <p:animEffect transition="in" filter="fade">
                                      <p:cBhvr>
                                        <p:cTn id="27" dur="500"/>
                                        <p:tgtEl>
                                          <p:spTgt spid="3480"/>
                                        </p:tgtEl>
                                      </p:cBhvr>
                                    </p:animEffect>
                                  </p:childTnLst>
                                </p:cTn>
                              </p:par>
                              <p:par>
                                <p:cTn id="28" presetID="10" presetClass="entr" presetSubtype="0" fill="hold" nodeType="withEffect">
                                  <p:stCondLst>
                                    <p:cond delay="0"/>
                                  </p:stCondLst>
                                  <p:childTnLst>
                                    <p:set>
                                      <p:cBhvr>
                                        <p:cTn id="29" dur="1" fill="hold">
                                          <p:stCondLst>
                                            <p:cond delay="0"/>
                                          </p:stCondLst>
                                        </p:cTn>
                                        <p:tgtEl>
                                          <p:spTgt spid="3485"/>
                                        </p:tgtEl>
                                        <p:attrNameLst>
                                          <p:attrName>style.visibility</p:attrName>
                                        </p:attrNameLst>
                                      </p:cBhvr>
                                      <p:to>
                                        <p:strVal val="visible"/>
                                      </p:to>
                                    </p:set>
                                    <p:animEffect transition="in" filter="fade">
                                      <p:cBhvr>
                                        <p:cTn id="30" dur="500"/>
                                        <p:tgtEl>
                                          <p:spTgt spid="3485"/>
                                        </p:tgtEl>
                                      </p:cBhvr>
                                    </p:animEffect>
                                  </p:childTnLst>
                                </p:cTn>
                              </p:par>
                              <p:par>
                                <p:cTn id="31" presetID="10" presetClass="entr" presetSubtype="0" fill="hold" nodeType="withEffect">
                                  <p:stCondLst>
                                    <p:cond delay="0"/>
                                  </p:stCondLst>
                                  <p:childTnLst>
                                    <p:set>
                                      <p:cBhvr>
                                        <p:cTn id="32" dur="1" fill="hold">
                                          <p:stCondLst>
                                            <p:cond delay="0"/>
                                          </p:stCondLst>
                                        </p:cTn>
                                        <p:tgtEl>
                                          <p:spTgt spid="3490"/>
                                        </p:tgtEl>
                                        <p:attrNameLst>
                                          <p:attrName>style.visibility</p:attrName>
                                        </p:attrNameLst>
                                      </p:cBhvr>
                                      <p:to>
                                        <p:strVal val="visible"/>
                                      </p:to>
                                    </p:set>
                                    <p:animEffect transition="in" filter="fade">
                                      <p:cBhvr>
                                        <p:cTn id="33" dur="500"/>
                                        <p:tgtEl>
                                          <p:spTgt spid="34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95"/>
                                        </p:tgtEl>
                                        <p:attrNameLst>
                                          <p:attrName>style.visibility</p:attrName>
                                        </p:attrNameLst>
                                      </p:cBhvr>
                                      <p:to>
                                        <p:strVal val="visible"/>
                                      </p:to>
                                    </p:set>
                                    <p:animEffect transition="in" filter="fade">
                                      <p:cBhvr>
                                        <p:cTn id="38" dur="500"/>
                                        <p:tgtEl>
                                          <p:spTgt spid="34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96"/>
                                        </p:tgtEl>
                                        <p:attrNameLst>
                                          <p:attrName>style.visibility</p:attrName>
                                        </p:attrNameLst>
                                      </p:cBhvr>
                                      <p:to>
                                        <p:strVal val="visible"/>
                                      </p:to>
                                    </p:set>
                                    <p:animEffect transition="in" filter="fade">
                                      <p:cBhvr>
                                        <p:cTn id="43" dur="500"/>
                                        <p:tgtEl>
                                          <p:spTgt spid="34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97"/>
                                        </p:tgtEl>
                                        <p:attrNameLst>
                                          <p:attrName>style.visibility</p:attrName>
                                        </p:attrNameLst>
                                      </p:cBhvr>
                                      <p:to>
                                        <p:strVal val="visible"/>
                                      </p:to>
                                    </p:set>
                                    <p:animEffect transition="in" filter="fade">
                                      <p:cBhvr>
                                        <p:cTn id="48" dur="500"/>
                                        <p:tgtEl>
                                          <p:spTgt spid="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4">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9942842"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Một trường tiểu học có 465 học sinh, trong đó có 240 học sinh nữ. Hỏi trường tiểu học đó có bao nhiêu học sinh nam?</a:t>
              </a:r>
              <a:endParaRPr/>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4">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lớn nhất nằm trong hình tròn là:</a:t>
            </a:r>
            <a:endParaRPr/>
          </a:p>
          <a:p>
            <a:pPr marL="0" marR="0" lvl="0" indent="0" algn="ctr" rtl="0">
              <a:lnSpc>
                <a:spcPct val="150000"/>
              </a:lnSpc>
              <a:spcBef>
                <a:spcPts val="0"/>
              </a:spcBef>
              <a:spcAft>
                <a:spcPts val="0"/>
              </a:spcAft>
              <a:buNone/>
            </a:pPr>
            <a:r>
              <a:rPr lang="en-US" sz="3600" b="1">
                <a:solidFill>
                  <a:srgbClr val="31859B"/>
                </a:solidFill>
                <a:latin typeface="Arial"/>
                <a:ea typeface="Arial"/>
                <a:cs typeface="Arial"/>
                <a:sym typeface="Arial"/>
              </a:rPr>
              <a:t>824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bé nhất nằm trong hình vuông là:</a:t>
            </a:r>
            <a:endParaRPr/>
          </a:p>
          <a:p>
            <a:pPr marL="0" marR="0" lvl="0" indent="0" algn="ctr" rtl="0">
              <a:lnSpc>
                <a:spcPct val="150000"/>
              </a:lnSpc>
              <a:spcBef>
                <a:spcPts val="0"/>
              </a:spcBef>
              <a:spcAft>
                <a:spcPts val="0"/>
              </a:spcAft>
              <a:buNone/>
            </a:pPr>
            <a:r>
              <a:rPr lang="en-US" sz="3600" b="1">
                <a:solidFill>
                  <a:srgbClr val="7030A0"/>
                </a:solidFill>
                <a:latin typeface="Arial"/>
                <a:ea typeface="Arial"/>
                <a:cs typeface="Arial"/>
                <a:sym typeface="Arial"/>
              </a:rPr>
              <a:t>410</a:t>
            </a:r>
            <a:endParaRPr/>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824 – 410 = 414</a:t>
              </a:r>
              <a:endParaRPr sz="3600" b="1">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3000000" cy="3000000"/>
        </p:xfrm>
        <a:graphic>
          <a:graphicData uri="http://schemas.openxmlformats.org/drawingml/2006/table">
            <a:tbl>
              <a:tblPr firstRow="1" bandRow="1">
                <a:noFill/>
                <a:tableStyleId>{1FE48C67-604F-4F1F-8C56-4D35BB55C2A9}</a:tableStyleId>
              </a:tblPr>
              <a:tblGrid>
                <a:gridCol w="1548175">
                  <a:extLst>
                    <a:ext uri="{9D8B030D-6E8A-4147-A177-3AD203B41FA5}">
                      <a16:colId xmlns:a16="http://schemas.microsoft.com/office/drawing/2014/main" val="20000"/>
                    </a:ext>
                  </a:extLst>
                </a:gridCol>
                <a:gridCol w="1615450">
                  <a:extLst>
                    <a:ext uri="{9D8B030D-6E8A-4147-A177-3AD203B41FA5}">
                      <a16:colId xmlns:a16="http://schemas.microsoft.com/office/drawing/2014/main" val="20001"/>
                    </a:ext>
                  </a:extLst>
                </a:gridCol>
                <a:gridCol w="2024750">
                  <a:extLst>
                    <a:ext uri="{9D8B030D-6E8A-4147-A177-3AD203B41FA5}">
                      <a16:colId xmlns:a16="http://schemas.microsoft.com/office/drawing/2014/main" val="20002"/>
                    </a:ext>
                  </a:extLst>
                </a:gridCol>
                <a:gridCol w="2560325">
                  <a:extLst>
                    <a:ext uri="{9D8B030D-6E8A-4147-A177-3AD203B41FA5}">
                      <a16:colId xmlns:a16="http://schemas.microsoft.com/office/drawing/2014/main" val="20003"/>
                    </a:ext>
                  </a:extLst>
                </a:gridCol>
                <a:gridCol w="2495000">
                  <a:extLst>
                    <a:ext uri="{9D8B030D-6E8A-4147-A177-3AD203B41FA5}">
                      <a16:colId xmlns:a16="http://schemas.microsoft.com/office/drawing/2014/main" val="20004"/>
                    </a:ext>
                  </a:extLst>
                </a:gridCol>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extLst>
                  <a:ext uri="{0D108BD9-81ED-4DB2-BD59-A6C34878D82A}">
                    <a16:rowId xmlns:a16="http://schemas.microsoft.com/office/drawing/2014/main" val="10000"/>
                  </a:ext>
                </a:extLst>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extLst>
                  <a:ext uri="{0D108BD9-81ED-4DB2-BD59-A6C34878D82A}">
                    <a16:rowId xmlns:a16="http://schemas.microsoft.com/office/drawing/2014/main" val="10001"/>
                  </a:ext>
                </a:extLst>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4">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3000000" cy="3000000"/>
        </p:xfrm>
        <a:graphic>
          <a:graphicData uri="http://schemas.openxmlformats.org/drawingml/2006/table">
            <a:tbl>
              <a:tblPr firstRow="1" bandRow="1">
                <a:noFill/>
                <a:tableStyleId>{1FE48C67-604F-4F1F-8C56-4D35BB55C2A9}</a:tableStyleId>
              </a:tblPr>
              <a:tblGrid>
                <a:gridCol w="1596850">
                  <a:extLst>
                    <a:ext uri="{9D8B030D-6E8A-4147-A177-3AD203B41FA5}">
                      <a16:colId xmlns:a16="http://schemas.microsoft.com/office/drawing/2014/main" val="20000"/>
                    </a:ext>
                  </a:extLst>
                </a:gridCol>
                <a:gridCol w="1596850">
                  <a:extLst>
                    <a:ext uri="{9D8B030D-6E8A-4147-A177-3AD203B41FA5}">
                      <a16:colId xmlns:a16="http://schemas.microsoft.com/office/drawing/2014/main" val="20001"/>
                    </a:ext>
                  </a:extLst>
                </a:gridCol>
                <a:gridCol w="1596850">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A1EA3FC-A479-4FEE-8560-13CA9B51445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amp;\uFFFD\uFFFD*{E404251E-7D00-48A4-85A7-DD8A8406AE5C}&quot;,&quot;D:\\thuyduong\\BÀI GIẢNG TOÁN\\BÀI GIẢNG TOÁN\\BÀI GIẢNG TOÁN 2 TẬP HAI\\CHỦ ĐỀ 12 - PHÉP CỘNG, PHÉP TRỪ TRONG PHẠM VI 100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61.Pheptrukhongnhotrongphamvi1000"/>
</p:tagLst>
</file>

<file path=ppt/tags/tag10.xml><?xml version="1.0" encoding="utf-8"?>
<p:tagLst xmlns:a="http://schemas.openxmlformats.org/drawingml/2006/main" xmlns:r="http://schemas.openxmlformats.org/officeDocument/2006/relationships" xmlns:p="http://schemas.openxmlformats.org/presentationml/2006/main">
  <p:tag name="GENSWF_SLIDE_UID" val="{F324EB00-114F-4D10-98C1-BE8B55223412}: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74B3983C-AF45-4047-9D3F-4FB853780919}: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28C24F38-D2C8-4408-9357-1704223F8F03}: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1AC12E0F-769F-4105-8923-A1112A4501F2}: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E3818952-A218-4A71-B480-5DAD2E8D7A94}: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FF97836F-D79C-4CEA-8BC4-8E41DA1D1FF6}: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AA31338B-BB7C-4729-8ABE-A14D60BAD205}:270"/>
</p:tagLst>
</file>

<file path=ppt/tags/tag17.xml><?xml version="1.0" encoding="utf-8"?>
<p:tagLst xmlns:a="http://schemas.openxmlformats.org/drawingml/2006/main" xmlns:r="http://schemas.openxmlformats.org/officeDocument/2006/relationships" xmlns:p="http://schemas.openxmlformats.org/presentationml/2006/main">
  <p:tag name="GENSWF_SLIDE_UID" val="{C351ED1D-E4D3-43C7-AAAA-8F7C30D461EE}: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9EB5C01B-B4E3-449B-BDB5-84627FFDDD04}:272"/>
</p:tagLst>
</file>

<file path=ppt/tags/tag19.xml><?xml version="1.0" encoding="utf-8"?>
<p:tagLst xmlns:a="http://schemas.openxmlformats.org/drawingml/2006/main" xmlns:r="http://schemas.openxmlformats.org/officeDocument/2006/relationships" xmlns:p="http://schemas.openxmlformats.org/presentationml/2006/main">
  <p:tag name="GENSWF_SLIDE_UID" val="{025249AB-FB5C-4B56-85C8-519200469E22}:273"/>
</p:tagLst>
</file>

<file path=ppt/tags/tag2.xml><?xml version="1.0" encoding="utf-8"?>
<p:tagLst xmlns:a="http://schemas.openxmlformats.org/drawingml/2006/main" xmlns:r="http://schemas.openxmlformats.org/officeDocument/2006/relationships" xmlns:p="http://schemas.openxmlformats.org/presentationml/2006/main">
  <p:tag name="GENSWF_SLIDE_UID" val="{528C49AE-792C-4D87-AB60-D454EB54D65D}: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D4194AE2-B234-416B-A20E-AC72804AA73B}:274"/>
</p:tagLst>
</file>

<file path=ppt/tags/tag21.xml><?xml version="1.0" encoding="utf-8"?>
<p:tagLst xmlns:a="http://schemas.openxmlformats.org/drawingml/2006/main" xmlns:r="http://schemas.openxmlformats.org/officeDocument/2006/relationships" xmlns:p="http://schemas.openxmlformats.org/presentationml/2006/main">
  <p:tag name="GENSWF_SLIDE_UID" val="{A73A2695-8D1D-4322-82A0-CFC8CAD95B18}: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420CEE2C-2D32-4DE7-AC09-E5E9902A1A1A}:276"/>
</p:tagLst>
</file>

<file path=ppt/tags/tag3.xml><?xml version="1.0" encoding="utf-8"?>
<p:tagLst xmlns:a="http://schemas.openxmlformats.org/drawingml/2006/main" xmlns:r="http://schemas.openxmlformats.org/officeDocument/2006/relationships" xmlns:p="http://schemas.openxmlformats.org/presentationml/2006/main">
  <p:tag name="GENSWF_SLIDE_UID" val="{A71652C9-D7BB-423D-BB7A-93206942E566}:257"/>
</p:tagLst>
</file>

<file path=ppt/tags/tag4.xml><?xml version="1.0" encoding="utf-8"?>
<p:tagLst xmlns:a="http://schemas.openxmlformats.org/drawingml/2006/main" xmlns:r="http://schemas.openxmlformats.org/officeDocument/2006/relationships" xmlns:p="http://schemas.openxmlformats.org/presentationml/2006/main">
  <p:tag name="GENSWF_SLIDE_UID" val="{B0F584CB-FA1A-4BBA-90F4-358C726DF4E5}:258"/>
</p:tagLst>
</file>

<file path=ppt/tags/tag5.xml><?xml version="1.0" encoding="utf-8"?>
<p:tagLst xmlns:a="http://schemas.openxmlformats.org/drawingml/2006/main" xmlns:r="http://schemas.openxmlformats.org/officeDocument/2006/relationships" xmlns:p="http://schemas.openxmlformats.org/presentationml/2006/main">
  <p:tag name="GENSWF_SLIDE_UID" val="{B1D743B7-1EA3-4F4E-AF81-C47A63119B13}:259"/>
</p:tagLst>
</file>

<file path=ppt/tags/tag6.xml><?xml version="1.0" encoding="utf-8"?>
<p:tagLst xmlns:a="http://schemas.openxmlformats.org/drawingml/2006/main" xmlns:r="http://schemas.openxmlformats.org/officeDocument/2006/relationships" xmlns:p="http://schemas.openxmlformats.org/presentationml/2006/main">
  <p:tag name="GENSWF_SLIDE_UID" val="{024878EE-BA5D-47DF-988E-602D60629B42}:260"/>
</p:tagLst>
</file>

<file path=ppt/tags/tag7.xml><?xml version="1.0" encoding="utf-8"?>
<p:tagLst xmlns:a="http://schemas.openxmlformats.org/drawingml/2006/main" xmlns:r="http://schemas.openxmlformats.org/officeDocument/2006/relationships" xmlns:p="http://schemas.openxmlformats.org/presentationml/2006/main">
  <p:tag name="GENSWF_SLIDE_UID" val="{17B69C2E-A1D3-4692-9BD0-BD59D28FBC9A}:261"/>
</p:tagLst>
</file>

<file path=ppt/tags/tag8.xml><?xml version="1.0" encoding="utf-8"?>
<p:tagLst xmlns:a="http://schemas.openxmlformats.org/drawingml/2006/main" xmlns:r="http://schemas.openxmlformats.org/officeDocument/2006/relationships" xmlns:p="http://schemas.openxmlformats.org/presentationml/2006/main">
  <p:tag name="GENSWF_SLIDE_UID" val="{784F2C54-ED4E-430D-A9D2-D2D7B0CC831E}:262"/>
</p:tagLst>
</file>

<file path=ppt/tags/tag9.xml><?xml version="1.0" encoding="utf-8"?>
<p:tagLst xmlns:a="http://schemas.openxmlformats.org/drawingml/2006/main" xmlns:r="http://schemas.openxmlformats.org/officeDocument/2006/relationships" xmlns:p="http://schemas.openxmlformats.org/presentationml/2006/main">
  <p:tag name="GENSWF_SLIDE_UID" val="{41760945-FEC3-4416-810D-541F22CAB399}:263"/>
</p:tagLst>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800</Words>
  <Application>Microsoft Office PowerPoint</Application>
  <PresentationFormat>Widescreen</PresentationFormat>
  <Paragraphs>220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Bai61.Pheptrukhongnhotrongphamvi1000</dc:title>
  <dc:creator>Phạm Thanh Hằng (ADAS – GV)</dc:creator>
  <cp:lastModifiedBy>Admin</cp:lastModifiedBy>
  <cp:revision>2</cp:revision>
  <dcterms:created xsi:type="dcterms:W3CDTF">2021-06-02T01:34:28Z</dcterms:created>
  <dcterms:modified xsi:type="dcterms:W3CDTF">2025-04-01T14:05:55Z</dcterms:modified>
</cp:coreProperties>
</file>