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6" r:id="rId3"/>
  </p:sldMasterIdLst>
  <p:notesMasterIdLst>
    <p:notesMasterId r:id="rId17"/>
  </p:notesMasterIdLst>
  <p:sldIdLst>
    <p:sldId id="8692" r:id="rId4"/>
    <p:sldId id="8697" r:id="rId5"/>
    <p:sldId id="913" r:id="rId6"/>
    <p:sldId id="479" r:id="rId7"/>
    <p:sldId id="314" r:id="rId8"/>
    <p:sldId id="3356" r:id="rId9"/>
    <p:sldId id="3346" r:id="rId10"/>
    <p:sldId id="3342" r:id="rId11"/>
    <p:sldId id="3343" r:id="rId12"/>
    <p:sldId id="3347" r:id="rId13"/>
    <p:sldId id="3355" r:id="rId14"/>
    <p:sldId id="313" r:id="rId15"/>
    <p:sldId id="870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13" autoAdjust="0"/>
  </p:normalViewPr>
  <p:slideViewPr>
    <p:cSldViewPr snapToGrid="0">
      <p:cViewPr varScale="1">
        <p:scale>
          <a:sx n="71" d="100"/>
          <a:sy n="71" d="100"/>
        </p:scale>
        <p:origin x="106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348F6-3F58-4F66-9F2E-BFE398788B69}"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0EF91-A3C3-4C34-BD58-4566D3A1CA92}" type="slidenum">
              <a:rPr lang="en-US" smtClean="0"/>
              <a:t>‹#›</a:t>
            </a:fld>
            <a:endParaRPr lang="en-US"/>
          </a:p>
        </p:txBody>
      </p:sp>
    </p:spTree>
    <p:extLst>
      <p:ext uri="{BB962C8B-B14F-4D97-AF65-F5344CB8AC3E}">
        <p14:creationId xmlns:p14="http://schemas.microsoft.com/office/powerpoint/2010/main" val="324437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9931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8901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471506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86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175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48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fld id="{9130EF91-A3C3-4C34-BD58-4566D3A1CA92}" type="slidenum">
              <a:rPr lang="en-US" smtClean="0"/>
              <a:t>3</a:t>
            </a:fld>
            <a:endParaRPr lang="en-US"/>
          </a:p>
        </p:txBody>
      </p:sp>
    </p:spTree>
    <p:extLst>
      <p:ext uri="{BB962C8B-B14F-4D97-AF65-F5344CB8AC3E}">
        <p14:creationId xmlns:p14="http://schemas.microsoft.com/office/powerpoint/2010/main" val="2070101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733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67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65539"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t>My First Template</a:t>
            </a:r>
          </a:p>
        </p:txBody>
      </p:sp>
    </p:spTree>
    <p:extLst>
      <p:ext uri="{BB962C8B-B14F-4D97-AF65-F5344CB8AC3E}">
        <p14:creationId xmlns:p14="http://schemas.microsoft.com/office/powerpoint/2010/main" val="384539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8E8EDC-1225-47E3-9680-C9FAF722F7A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960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95A699-AB68-4A20-99FB-6F69DC266D4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8737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2F313-D051-4284-95AD-6163FA1286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702069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02767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31739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88119F5A-AD65-4B0E-9FC3-A3BA1274EC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5" name="矩形 4">
            <a:extLst>
              <a:ext uri="{FF2B5EF4-FFF2-40B4-BE49-F238E27FC236}">
                <a16:creationId xmlns:a16="http://schemas.microsoft.com/office/drawing/2014/main" id="{F592397F-5CF4-41CA-BFBF-162359753C44}"/>
              </a:ext>
            </a:extLst>
          </p:cNvPr>
          <p:cNvSpPr/>
          <p:nvPr userDrawn="1"/>
        </p:nvSpPr>
        <p:spPr>
          <a:xfrm>
            <a:off x="335279" y="238124"/>
            <a:ext cx="11521442" cy="6410325"/>
          </a:xfrm>
          <a:prstGeom prst="rect">
            <a:avLst/>
          </a:prstGeom>
          <a:solidFill>
            <a:schemeClr val="bg1"/>
          </a:solidFill>
          <a:ln>
            <a:noFill/>
          </a:ln>
          <a:effectLst>
            <a:outerShdw blurRad="3937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3366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227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2025/5/8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281619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2716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059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43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2411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25670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42358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2440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4467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5/8/2025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5506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5/8/2025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9190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5/8/2025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0483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5/8/2025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7272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5/8/2025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7169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5/8/2025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743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52709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8819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348315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7172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401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38877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2025/5/8</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34157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0.xml"/><Relationship Id="rId7" Type="http://schemas.openxmlformats.org/officeDocument/2006/relationships/tags" Target="../tags/tag1.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image" Target="../media/image3.jpeg"/><Relationship Id="rId4" Type="http://schemas.openxmlformats.org/officeDocument/2006/relationships/slideLayout" Target="../slideLayouts/slideLayout21.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25.xml"/><Relationship Id="rId7" Type="http://schemas.openxmlformats.org/officeDocument/2006/relationships/tags" Target="../tags/tag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11" Type="http://schemas.openxmlformats.org/officeDocument/2006/relationships/image" Target="../media/image5.jpeg"/><Relationship Id="rId5" Type="http://schemas.openxmlformats.org/officeDocument/2006/relationships/slideLayout" Target="../slideLayouts/slideLayout27.xml"/><Relationship Id="rId10" Type="http://schemas.openxmlformats.org/officeDocument/2006/relationships/image" Target="../media/image4.jpg"/><Relationship Id="rId4" Type="http://schemas.openxmlformats.org/officeDocument/2006/relationships/slideLayout" Target="../slideLayouts/slideLayout26.xml"/><Relationship Id="rId9"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2025/5/8</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8F199311-2F22-4024-B46E-94F6D75B5ACC}"/>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1476376" y="266699"/>
            <a:ext cx="1133475" cy="1133475"/>
          </a:xfrm>
          <a:prstGeom prst="rect">
            <a:avLst/>
          </a:prstGeom>
        </p:spPr>
      </p:pic>
    </p:spTree>
    <p:extLst>
      <p:ext uri="{BB962C8B-B14F-4D97-AF65-F5344CB8AC3E}">
        <p14:creationId xmlns:p14="http://schemas.microsoft.com/office/powerpoint/2010/main" val="2517808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hape&#10;&#10;Description automatically generated">
            <a:extLst>
              <a:ext uri="{FF2B5EF4-FFF2-40B4-BE49-F238E27FC236}">
                <a16:creationId xmlns:a16="http://schemas.microsoft.com/office/drawing/2014/main" id="{4ADBF6CA-6897-40B2-B273-B517F3659E1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730829" y="250371"/>
            <a:ext cx="1357993" cy="1357993"/>
          </a:xfrm>
          <a:prstGeom prst="rect">
            <a:avLst/>
          </a:prstGeom>
        </p:spPr>
      </p:pic>
    </p:spTree>
    <p:extLst>
      <p:ext uri="{BB962C8B-B14F-4D97-AF65-F5344CB8AC3E}">
        <p14:creationId xmlns:p14="http://schemas.microsoft.com/office/powerpoint/2010/main" val="8516868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D178EE8-F66C-1CF5-BCAB-A45612AB7D13}"/>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5/8/2025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hape&#10;&#10;Description automatically generated">
            <a:extLst>
              <a:ext uri="{FF2B5EF4-FFF2-40B4-BE49-F238E27FC236}">
                <a16:creationId xmlns:a16="http://schemas.microsoft.com/office/drawing/2014/main" id="{9070BED5-AE08-4908-8EFE-4DF6D75E07FA}"/>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565172" y="322005"/>
            <a:ext cx="1211211" cy="1211211"/>
          </a:xfrm>
          <a:prstGeom prst="rect">
            <a:avLst/>
          </a:prstGeom>
        </p:spPr>
      </p:pic>
    </p:spTree>
    <p:extLst>
      <p:ext uri="{BB962C8B-B14F-4D97-AF65-F5344CB8AC3E}">
        <p14:creationId xmlns:p14="http://schemas.microsoft.com/office/powerpoint/2010/main" val="32750984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4.sv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51.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9.svg"/><Relationship Id="rId5" Type="http://schemas.openxmlformats.org/officeDocument/2006/relationships/image" Target="../media/image11.png"/><Relationship Id="rId4" Type="http://schemas.openxmlformats.org/officeDocument/2006/relationships/image" Target="../media/image37.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43.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43.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352549"/>
            <a:ext cx="8801224" cy="4276725"/>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4" name="Picture 3">
            <a:extLst>
              <a:ext uri="{FF2B5EF4-FFF2-40B4-BE49-F238E27FC236}">
                <a16:creationId xmlns:a16="http://schemas.microsoft.com/office/drawing/2014/main" id="{27255B6C-1364-402F-AA4E-512B4C9A1FF0}"/>
              </a:ext>
            </a:extLst>
          </p:cNvPr>
          <p:cNvPicPr>
            <a:picLocks noChangeAspect="1"/>
          </p:cNvPicPr>
          <p:nvPr/>
        </p:nvPicPr>
        <p:blipFill>
          <a:blip r:embed="rId4"/>
          <a:stretch>
            <a:fillRect/>
          </a:stretch>
        </p:blipFill>
        <p:spPr>
          <a:xfrm>
            <a:off x="4285344" y="1989551"/>
            <a:ext cx="3316511" cy="707197"/>
          </a:xfrm>
          <a:prstGeom prst="rect">
            <a:avLst/>
          </a:prstGeom>
        </p:spPr>
      </p:pic>
      <p:sp>
        <p:nvSpPr>
          <p:cNvPr id="6" name="TextBox 5">
            <a:extLst>
              <a:ext uri="{FF2B5EF4-FFF2-40B4-BE49-F238E27FC236}">
                <a16:creationId xmlns:a16="http://schemas.microsoft.com/office/drawing/2014/main" id="{95091820-B5C0-4371-8F66-21D51B1389E3}"/>
              </a:ext>
            </a:extLst>
          </p:cNvPr>
          <p:cNvSpPr txBox="1"/>
          <p:nvPr/>
        </p:nvSpPr>
        <p:spPr>
          <a:xfrm>
            <a:off x="3981449" y="1343025"/>
            <a:ext cx="637222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Thứ</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ngày</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tháng</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năm</a:t>
            </a:r>
            <a:r>
              <a:rPr lang="en-US" sz="2800" dirty="0">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58D11F20-1352-499B-AD0D-76CF21A120D0}"/>
              </a:ext>
            </a:extLst>
          </p:cNvPr>
          <p:cNvPicPr>
            <a:picLocks noChangeAspect="1"/>
          </p:cNvPicPr>
          <p:nvPr/>
        </p:nvPicPr>
        <p:blipFill>
          <a:blip r:embed="rId5"/>
          <a:stretch>
            <a:fillRect/>
          </a:stretch>
        </p:blipFill>
        <p:spPr>
          <a:xfrm>
            <a:off x="1950734" y="2970206"/>
            <a:ext cx="8461981" cy="1603387"/>
          </a:xfrm>
          <a:prstGeom prst="rect">
            <a:avLst/>
          </a:prstGeom>
        </p:spPr>
      </p:pic>
      <p:pic>
        <p:nvPicPr>
          <p:cNvPr id="10" name="Picture 9">
            <a:extLst>
              <a:ext uri="{FF2B5EF4-FFF2-40B4-BE49-F238E27FC236}">
                <a16:creationId xmlns:a16="http://schemas.microsoft.com/office/drawing/2014/main" id="{16A1900F-9D1E-4697-B3E5-9AFE02B3524A}"/>
              </a:ext>
            </a:extLst>
          </p:cNvPr>
          <p:cNvPicPr>
            <a:picLocks noChangeAspect="1"/>
          </p:cNvPicPr>
          <p:nvPr/>
        </p:nvPicPr>
        <p:blipFill>
          <a:blip r:embed="rId6"/>
          <a:stretch>
            <a:fillRect/>
          </a:stretch>
        </p:blipFill>
        <p:spPr>
          <a:xfrm>
            <a:off x="1151219" y="580479"/>
            <a:ext cx="3755461" cy="3792041"/>
          </a:xfrm>
          <a:prstGeom prst="rect">
            <a:avLst/>
          </a:prstGeom>
        </p:spPr>
      </p:pic>
    </p:spTree>
    <p:extLst>
      <p:ext uri="{BB962C8B-B14F-4D97-AF65-F5344CB8AC3E}">
        <p14:creationId xmlns:p14="http://schemas.microsoft.com/office/powerpoint/2010/main" val="246567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EE57A250-8C2B-4EEF-8290-FBEDA4E397DA}"/>
              </a:ext>
            </a:extLst>
          </p:cNvPr>
          <p:cNvSpPr/>
          <p:nvPr/>
        </p:nvSpPr>
        <p:spPr>
          <a:xfrm>
            <a:off x="1490870" y="1769166"/>
            <a:ext cx="9432234" cy="4479236"/>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43" name="Group 42">
            <a:extLst>
              <a:ext uri="{FF2B5EF4-FFF2-40B4-BE49-F238E27FC236}">
                <a16:creationId xmlns:a16="http://schemas.microsoft.com/office/drawing/2014/main" id="{9114391D-334D-47E5-99AD-082127B9FE66}"/>
              </a:ext>
            </a:extLst>
          </p:cNvPr>
          <p:cNvGrpSpPr/>
          <p:nvPr/>
        </p:nvGrpSpPr>
        <p:grpSpPr>
          <a:xfrm>
            <a:off x="1574534" y="1006704"/>
            <a:ext cx="9759773" cy="1408043"/>
            <a:chOff x="1446943" y="838200"/>
            <a:chExt cx="9759773" cy="1408043"/>
          </a:xfrm>
        </p:grpSpPr>
        <p:sp>
          <p:nvSpPr>
            <p:cNvPr id="44" name="Freeform: Shape 43">
              <a:extLst>
                <a:ext uri="{FF2B5EF4-FFF2-40B4-BE49-F238E27FC236}">
                  <a16:creationId xmlns:a16="http://schemas.microsoft.com/office/drawing/2014/main" id="{7E8F9BE9-FA92-4559-849A-B4F2605146A3}"/>
                </a:ext>
              </a:extLst>
            </p:cNvPr>
            <p:cNvSpPr/>
            <p:nvPr/>
          </p:nvSpPr>
          <p:spPr>
            <a:xfrm>
              <a:off x="1446943" y="838200"/>
              <a:ext cx="9759773" cy="140804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5" name="TextBox 44">
              <a:extLst>
                <a:ext uri="{FF2B5EF4-FFF2-40B4-BE49-F238E27FC236}">
                  <a16:creationId xmlns:a16="http://schemas.microsoft.com/office/drawing/2014/main" id="{2DC186AB-DA99-4268-BD6A-117C72CB1E07}"/>
                </a:ext>
              </a:extLst>
            </p:cNvPr>
            <p:cNvSpPr txBox="1"/>
            <p:nvPr/>
          </p:nvSpPr>
          <p:spPr>
            <a:xfrm>
              <a:off x="1779103" y="1047226"/>
              <a:ext cx="9217843" cy="101566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300" b="1" dirty="0">
                  <a:effectLst/>
                  <a:latin typeface="Arial-Rounded" panose="020B0500000000000000" pitchFamily="34" charset="0"/>
                  <a:ea typeface="Arial-Rounded" panose="020B0500000000000000" pitchFamily="34" charset="0"/>
                  <a:cs typeface="Arial-Rounded" panose="020B0500000000000000" pitchFamily="34" charset="0"/>
                </a:rPr>
                <a:t>Tác giả cảm nhận được những âm thanh nào, những hương thơm nào của vùng núi quê mình?</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46" name="Picture 45">
            <a:extLst>
              <a:ext uri="{FF2B5EF4-FFF2-40B4-BE49-F238E27FC236}">
                <a16:creationId xmlns:a16="http://schemas.microsoft.com/office/drawing/2014/main" id="{E9247E31-67EC-4C3A-BF10-39B5CBBE2DFB}"/>
              </a:ext>
            </a:extLst>
          </p:cNvPr>
          <p:cNvPicPr>
            <a:picLocks noChangeAspect="1"/>
          </p:cNvPicPr>
          <p:nvPr/>
        </p:nvPicPr>
        <p:blipFill>
          <a:blip r:embed="rId3"/>
          <a:stretch>
            <a:fillRect/>
          </a:stretch>
        </p:blipFill>
        <p:spPr>
          <a:xfrm>
            <a:off x="740871" y="720048"/>
            <a:ext cx="1000225" cy="2212584"/>
          </a:xfrm>
          <a:prstGeom prst="rect">
            <a:avLst/>
          </a:prstGeom>
        </p:spPr>
      </p:pic>
      <p:sp>
        <p:nvSpPr>
          <p:cNvPr id="47" name="TextBox 46">
            <a:extLst>
              <a:ext uri="{FF2B5EF4-FFF2-40B4-BE49-F238E27FC236}">
                <a16:creationId xmlns:a16="http://schemas.microsoft.com/office/drawing/2014/main" id="{ADE1997E-1033-4945-BA5D-EF7373056E1D}"/>
              </a:ext>
            </a:extLst>
          </p:cNvPr>
          <p:cNvSpPr txBox="1"/>
          <p:nvPr/>
        </p:nvSpPr>
        <p:spPr>
          <a:xfrm>
            <a:off x="1618461" y="2558721"/>
            <a:ext cx="9332843" cy="1569660"/>
          </a:xfrm>
          <a:prstGeom prst="rect">
            <a:avLst/>
          </a:prstGeom>
          <a:noFill/>
        </p:spPr>
        <p:txBody>
          <a:bodyPr wrap="square">
            <a:spAutoFit/>
          </a:bodyPr>
          <a:lstStyle/>
          <a:p>
            <a:pPr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 xa xa, tác giả nghe thấy tiếng lá bạch đàn và lá tre reo, ngửi thấy hương thơm của chè xanh, của bếp nhà ai tỏa khói.</a:t>
            </a:r>
          </a:p>
        </p:txBody>
      </p:sp>
      <p:sp>
        <p:nvSpPr>
          <p:cNvPr id="48" name="Rectangle 47">
            <a:extLst>
              <a:ext uri="{FF2B5EF4-FFF2-40B4-BE49-F238E27FC236}">
                <a16:creationId xmlns:a16="http://schemas.microsoft.com/office/drawing/2014/main" id="{F1761F01-1789-4260-A638-4089056C1ACC}"/>
              </a:ext>
            </a:extLst>
          </p:cNvPr>
          <p:cNvSpPr/>
          <p:nvPr/>
        </p:nvSpPr>
        <p:spPr>
          <a:xfrm>
            <a:off x="1695504" y="3171881"/>
            <a:ext cx="7459129" cy="32623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5F963CA5-6A27-4239-BF23-2025CFF2A0FD}"/>
              </a:ext>
            </a:extLst>
          </p:cNvPr>
          <p:cNvSpPr/>
          <p:nvPr/>
        </p:nvSpPr>
        <p:spPr>
          <a:xfrm>
            <a:off x="4584094" y="2644414"/>
            <a:ext cx="6346176"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95293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750" fill="hold"/>
                                        <p:tgtEl>
                                          <p:spTgt spid="46"/>
                                        </p:tgtEl>
                                        <p:attrNameLst>
                                          <p:attrName>ppt_x</p:attrName>
                                        </p:attrNameLst>
                                      </p:cBhvr>
                                      <p:tavLst>
                                        <p:tav tm="0">
                                          <p:val>
                                            <p:strVal val="#ppt_x"/>
                                          </p:val>
                                        </p:tav>
                                        <p:tav tm="100000">
                                          <p:val>
                                            <p:strVal val="#ppt_x"/>
                                          </p:val>
                                        </p:tav>
                                      </p:tavLst>
                                    </p:anim>
                                    <p:anim calcmode="lin" valueType="num">
                                      <p:cBhvr additive="base">
                                        <p:cTn id="8" dur="75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outVertical)">
                                      <p:cBhvr>
                                        <p:cTn id="22" dur="500"/>
                                        <p:tgtEl>
                                          <p:spTgt spid="48"/>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outVertical)">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5D541876-E8FE-4667-9B33-E3C5983781EF}"/>
              </a:ext>
            </a:extLst>
          </p:cNvPr>
          <p:cNvSpPr/>
          <p:nvPr/>
        </p:nvSpPr>
        <p:spPr>
          <a:xfrm>
            <a:off x="1714071" y="2425149"/>
            <a:ext cx="8763859" cy="3823252"/>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2" name="Group 21">
            <a:extLst>
              <a:ext uri="{FF2B5EF4-FFF2-40B4-BE49-F238E27FC236}">
                <a16:creationId xmlns:a16="http://schemas.microsoft.com/office/drawing/2014/main" id="{40A6E286-6AF0-4969-8A96-3B0436E0BC0E}"/>
              </a:ext>
            </a:extLst>
          </p:cNvPr>
          <p:cNvGrpSpPr/>
          <p:nvPr/>
        </p:nvGrpSpPr>
        <p:grpSpPr>
          <a:xfrm>
            <a:off x="1579629" y="429038"/>
            <a:ext cx="8985667" cy="2209800"/>
            <a:chOff x="3040681" y="4792317"/>
            <a:chExt cx="7532706" cy="2209800"/>
          </a:xfrm>
        </p:grpSpPr>
        <p:sp>
          <p:nvSpPr>
            <p:cNvPr id="23" name="Freeform: Shape 22">
              <a:extLst>
                <a:ext uri="{FF2B5EF4-FFF2-40B4-BE49-F238E27FC236}">
                  <a16:creationId xmlns:a16="http://schemas.microsoft.com/office/drawing/2014/main" id="{E0BD6373-6EA5-4383-825B-8F29C7116923}"/>
                </a:ext>
              </a:extLst>
            </p:cNvPr>
            <p:cNvSpPr/>
            <p:nvPr/>
          </p:nvSpPr>
          <p:spPr>
            <a:xfrm>
              <a:off x="3320144" y="4966305"/>
              <a:ext cx="7253243" cy="1533887"/>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Picture 23">
              <a:extLst>
                <a:ext uri="{FF2B5EF4-FFF2-40B4-BE49-F238E27FC236}">
                  <a16:creationId xmlns:a16="http://schemas.microsoft.com/office/drawing/2014/main" id="{B4C9E5AF-3E7E-4628-9165-438F537A4A95}"/>
                </a:ext>
              </a:extLst>
            </p:cNvPr>
            <p:cNvPicPr>
              <a:picLocks noChangeAspect="1"/>
            </p:cNvPicPr>
            <p:nvPr/>
          </p:nvPicPr>
          <p:blipFill>
            <a:blip r:embed="rId3"/>
            <a:stretch>
              <a:fillRect/>
            </a:stretch>
          </p:blipFill>
          <p:spPr>
            <a:xfrm>
              <a:off x="3040681" y="4792317"/>
              <a:ext cx="1000225" cy="2209800"/>
            </a:xfrm>
            <a:prstGeom prst="rect">
              <a:avLst/>
            </a:prstGeom>
          </p:spPr>
        </p:pic>
        <p:sp>
          <p:nvSpPr>
            <p:cNvPr id="25" name="Rectangle: Rounded Corners 24">
              <a:extLst>
                <a:ext uri="{FF2B5EF4-FFF2-40B4-BE49-F238E27FC236}">
                  <a16:creationId xmlns:a16="http://schemas.microsoft.com/office/drawing/2014/main" id="{19C3EDF1-E204-4F9D-BC9D-4940F770811D}"/>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Rounded" panose="020B0500000000000000" pitchFamily="34" charset="0"/>
                  <a:ea typeface="Arial-Rounded" panose="020B0500000000000000" pitchFamily="34" charset="0"/>
                  <a:cs typeface="Arial-Rounded" panose="020B0500000000000000" pitchFamily="34" charset="0"/>
                </a:rPr>
                <a:t>5</a:t>
              </a:r>
            </a:p>
          </p:txBody>
        </p:sp>
        <p:sp>
          <p:nvSpPr>
            <p:cNvPr id="26" name="TextBox 25">
              <a:extLst>
                <a:ext uri="{FF2B5EF4-FFF2-40B4-BE49-F238E27FC236}">
                  <a16:creationId xmlns:a16="http://schemas.microsoft.com/office/drawing/2014/main" id="{8F61688E-EAD1-414F-A91E-796EE94116A1}"/>
                </a:ext>
              </a:extLst>
            </p:cNvPr>
            <p:cNvSpPr txBox="1"/>
            <p:nvPr/>
          </p:nvSpPr>
          <p:spPr>
            <a:xfrm>
              <a:off x="4044099" y="5207192"/>
              <a:ext cx="6329320" cy="1107996"/>
            </a:xfrm>
            <a:prstGeom prst="rect">
              <a:avLst/>
            </a:prstGeom>
            <a:noFill/>
          </p:spPr>
          <p:txBody>
            <a:bodyPr wrap="square" lIns="0" tIns="0" rIns="0" bIns="0" rtlCol="0">
              <a:spAutoFit/>
            </a:bodyPr>
            <a:lstStyle/>
            <a:p>
              <a:pPr marL="0" marR="0" algn="just">
                <a:spcBef>
                  <a:spcPts val="0"/>
                </a:spcBef>
                <a:spcAft>
                  <a:spcPts val="0"/>
                </a:spcAft>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Nêu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cảm</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nghĩ</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sau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bài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Núi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quê</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tôi</a:t>
              </a:r>
              <a:endParaRPr lang="en-US" sz="36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TextBox 26">
            <a:extLst>
              <a:ext uri="{FF2B5EF4-FFF2-40B4-BE49-F238E27FC236}">
                <a16:creationId xmlns:a16="http://schemas.microsoft.com/office/drawing/2014/main" id="{D2996C46-288A-4535-9F1C-441C017593AE}"/>
              </a:ext>
            </a:extLst>
          </p:cNvPr>
          <p:cNvSpPr txBox="1"/>
          <p:nvPr/>
        </p:nvSpPr>
        <p:spPr>
          <a:xfrm>
            <a:off x="2775792" y="2803760"/>
            <a:ext cx="7871791" cy="677108"/>
          </a:xfrm>
          <a:prstGeom prst="rect">
            <a:avLst/>
          </a:prstGeom>
          <a:noFill/>
        </p:spPr>
        <p:txBody>
          <a:bodyPr wrap="square" lIns="0" tIns="0" rIns="0" bIns="0" rtlCol="0">
            <a:spAutoFit/>
          </a:bodyPr>
          <a:lstStyle/>
          <a:p>
            <a:pPr algn="just"/>
            <a:r>
              <a:rPr lang="nl-NL" sz="44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Nêu theo hiểu biết của mình.</a:t>
            </a:r>
            <a:endParaRPr lang="en-US" sz="44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02880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wipe(down)">
                                      <p:cBhvr>
                                        <p:cTn id="15"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1B3576-4EEA-3FB8-C4E2-758D61DCD80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33450" y="407099"/>
            <a:ext cx="10325100" cy="7212901"/>
          </a:xfrm>
          <a:prstGeom prst="rect">
            <a:avLst/>
          </a:prstGeom>
        </p:spPr>
      </p:pic>
      <p:pic>
        <p:nvPicPr>
          <p:cNvPr id="10" name="Picture 9">
            <a:extLst>
              <a:ext uri="{FF2B5EF4-FFF2-40B4-BE49-F238E27FC236}">
                <a16:creationId xmlns:a16="http://schemas.microsoft.com/office/drawing/2014/main" id="{71908B83-A53F-A78B-2B60-97E370555AAA}"/>
              </a:ext>
            </a:extLst>
          </p:cNvPr>
          <p:cNvPicPr>
            <a:picLocks noChangeAspect="1"/>
          </p:cNvPicPr>
          <p:nvPr/>
        </p:nvPicPr>
        <p:blipFill>
          <a:blip r:embed="rId5"/>
          <a:stretch>
            <a:fillRect/>
          </a:stretch>
        </p:blipFill>
        <p:spPr>
          <a:xfrm>
            <a:off x="9906000" y="3558871"/>
            <a:ext cx="1771216" cy="2815778"/>
          </a:xfrm>
          <a:prstGeom prst="rect">
            <a:avLst/>
          </a:prstGeom>
        </p:spPr>
      </p:pic>
      <p:pic>
        <p:nvPicPr>
          <p:cNvPr id="11" name="Graphic 10">
            <a:extLst>
              <a:ext uri="{FF2B5EF4-FFF2-40B4-BE49-F238E27FC236}">
                <a16:creationId xmlns:a16="http://schemas.microsoft.com/office/drawing/2014/main" id="{F17CA48B-2F54-9F8F-0272-ED01714D3A91}"/>
              </a:ext>
            </a:extLst>
          </p:cNvPr>
          <p:cNvPicPr>
            <a:picLocks noChangeAspect="1"/>
          </p:cNvPicPr>
          <p:nvPr/>
        </p:nvPicPr>
        <p:blipFill>
          <a:blip r:embed="rId6">
            <a:lum contrast="20000"/>
            <a:extLst>
              <a:ext uri="{96DAC541-7B7A-43D3-8B79-37D633B846F1}">
                <asvg:svgBlip xmlns:asvg="http://schemas.microsoft.com/office/drawing/2016/SVG/main" xmlns="" r:embed="rId7"/>
              </a:ext>
            </a:extLst>
          </a:blip>
          <a:stretch>
            <a:fillRect/>
          </a:stretch>
        </p:blipFill>
        <p:spPr>
          <a:xfrm>
            <a:off x="246025" y="3505200"/>
            <a:ext cx="1771216" cy="2618320"/>
          </a:xfrm>
          <a:prstGeom prst="rect">
            <a:avLst/>
          </a:prstGeom>
        </p:spPr>
      </p:pic>
      <p:sp>
        <p:nvSpPr>
          <p:cNvPr id="5" name="TextBox 4">
            <a:extLst>
              <a:ext uri="{FF2B5EF4-FFF2-40B4-BE49-F238E27FC236}">
                <a16:creationId xmlns:a16="http://schemas.microsoft.com/office/drawing/2014/main" id="{E398A943-78F3-C870-BD5C-9C59FB038243}"/>
              </a:ext>
            </a:extLst>
          </p:cNvPr>
          <p:cNvSpPr txBox="1"/>
          <p:nvPr/>
        </p:nvSpPr>
        <p:spPr>
          <a:xfrm>
            <a:off x="1568017" y="838200"/>
            <a:ext cx="9055966"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4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B8976CAC-0AE0-64C7-9587-5A89FDAEE6F3}"/>
              </a:ext>
            </a:extLst>
          </p:cNvPr>
          <p:cNvSpPr txBox="1"/>
          <p:nvPr/>
        </p:nvSpPr>
        <p:spPr>
          <a:xfrm>
            <a:off x="2403107" y="1945406"/>
            <a:ext cx="7295931" cy="3077766"/>
          </a:xfrm>
          <a:prstGeom prst="rect">
            <a:avLst/>
          </a:prstGeom>
          <a:noFill/>
        </p:spPr>
        <p:txBody>
          <a:bodyPr wrap="square" lIns="0" tIns="0" rIns="0" bIns="0" rtlCol="0">
            <a:spAutoFit/>
          </a:bodyPr>
          <a:lstStyle/>
          <a:p>
            <a:pPr lvl="0" algn="just"/>
            <a:r>
              <a:rPr lang="en-US" sz="40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vi-VN"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miêu</a:t>
            </a:r>
            <a:r>
              <a:rPr lang="en-US"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tả</a:t>
            </a:r>
            <a:r>
              <a:rPr lang="en-US"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vi-VN"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cảnh đẹp của quê hương, từ đó </a:t>
            </a:r>
            <a:r>
              <a:rPr lang="en-US" sz="40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giúp</a:t>
            </a:r>
            <a:r>
              <a:rPr lang="en-US"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vi-VN"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thêm </a:t>
            </a:r>
            <a:r>
              <a:rPr lang="vi-VN" sz="40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 quý, </a:t>
            </a:r>
            <a:r>
              <a:rPr lang="vi-VN"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tự hào về quê hương, đất nước, có ý thức bảo vệ, giữ gìn những cảnh đẹp đó.</a:t>
            </a:r>
            <a:endParaRPr kumimoji="0" lang="en-US" sz="40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099843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A0EC98C5-F19F-4917-A7AA-C70085C02810}"/>
              </a:ext>
            </a:extLst>
          </p:cNvPr>
          <p:cNvPicPr>
            <a:picLocks noChangeAspect="1"/>
          </p:cNvPicPr>
          <p:nvPr/>
        </p:nvPicPr>
        <p:blipFill>
          <a:blip r:embed="rId3"/>
          <a:stretch>
            <a:fillRect/>
          </a:stretch>
        </p:blipFill>
        <p:spPr>
          <a:xfrm>
            <a:off x="6867525" y="3990001"/>
            <a:ext cx="4991100" cy="2639737"/>
          </a:xfrm>
          <a:prstGeom prst="rect">
            <a:avLst/>
          </a:prstGeom>
        </p:spPr>
      </p:pic>
      <p:sp>
        <p:nvSpPr>
          <p:cNvPr id="51" name="TextBox 50">
            <a:extLst>
              <a:ext uri="{FF2B5EF4-FFF2-40B4-BE49-F238E27FC236}">
                <a16:creationId xmlns:a16="http://schemas.microsoft.com/office/drawing/2014/main" id="{D1E47644-719E-4E3A-AD10-40DB5C2B33D3}"/>
              </a:ext>
            </a:extLst>
          </p:cNvPr>
          <p:cNvSpPr txBox="1"/>
          <p:nvPr/>
        </p:nvSpPr>
        <p:spPr>
          <a:xfrm>
            <a:off x="4442791" y="264215"/>
            <a:ext cx="32600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Núi</a:t>
            </a:r>
            <a:r>
              <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rPr>
              <a:t> </a:t>
            </a: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quê</a:t>
            </a:r>
            <a:r>
              <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rPr>
              <a:t> </a:t>
            </a: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tôi</a:t>
            </a:r>
            <a:endPar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endParaRPr>
          </a:p>
        </p:txBody>
      </p:sp>
      <p:sp>
        <p:nvSpPr>
          <p:cNvPr id="52" name="TextBox 51">
            <a:extLst>
              <a:ext uri="{FF2B5EF4-FFF2-40B4-BE49-F238E27FC236}">
                <a16:creationId xmlns:a16="http://schemas.microsoft.com/office/drawing/2014/main" id="{5BADAFD4-B6D3-4730-99A4-BA3A2E36F789}"/>
              </a:ext>
            </a:extLst>
          </p:cNvPr>
          <p:cNvSpPr txBox="1"/>
          <p:nvPr/>
        </p:nvSpPr>
        <p:spPr>
          <a:xfrm>
            <a:off x="561975" y="952500"/>
            <a:ext cx="112395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xa xa, trên con đường đất đỏ chạy về làng, tôi đã trông thấy bóng núi quê tôi xanh thẫm trên nền trời mây trắng.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 cuối thu sang đông, trên đỉnh núi có mây trắng bay như tấm khăn mỏng. Còn về mùa hè, trong ánh chớp sáng lóa của cơn dông, cả ngọn núi hiện ra xanh mướt. Lá cây bay như làn tóc của một bà tiên đang hướng mặt về phía biển. Còn cả người bà thì ẩn dưới những cánh đồng lúa chín vàng.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Núi hiện lên trong mưa có nhiều màu lá. Lá bạch đàn, lá tre xanh tươi che rợp những con đường mòn quanh co lên đỉnh núi. Những vườn chè, vườn sắn xanh tốt bao quanh sườn núi. Thỉnh thoảng, giữa những mảnh vườn là bóng xanh um của một cây mít, và thênh thang rười rượi là màu xanh của cỏ, dứa dại và sim, mua.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Ở lưng chừng núi có một khe nhỏ, nướ chảy ra trong vắt, đọng xuống một giếng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xa xa, tôi nghe thấy tiếng lá bạch đàn và lá tre reo. Từ xa xa, tôi đã cảm thấy hương thơm của chè xanh, của bếp nhà ai tỏa khói.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Lê Phương Liên)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45719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10" name="Picture 9">
            <a:extLst>
              <a:ext uri="{FF2B5EF4-FFF2-40B4-BE49-F238E27FC236}">
                <a16:creationId xmlns:a16="http://schemas.microsoft.com/office/drawing/2014/main" id="{2C2BBF16-7825-4054-8D52-59FFF89D7483}"/>
              </a:ext>
            </a:extLst>
          </p:cNvPr>
          <p:cNvPicPr>
            <a:picLocks noChangeAspect="1"/>
          </p:cNvPicPr>
          <p:nvPr/>
        </p:nvPicPr>
        <p:blipFill>
          <a:blip r:embed="rId4"/>
          <a:stretch>
            <a:fillRect/>
          </a:stretch>
        </p:blipFill>
        <p:spPr>
          <a:xfrm>
            <a:off x="2809875" y="1131785"/>
            <a:ext cx="6754047" cy="4592752"/>
          </a:xfrm>
          <a:prstGeom prst="rect">
            <a:avLst/>
          </a:prstGeom>
        </p:spPr>
      </p:pic>
    </p:spTree>
    <p:extLst>
      <p:ext uri="{BB962C8B-B14F-4D97-AF65-F5344CB8AC3E}">
        <p14:creationId xmlns:p14="http://schemas.microsoft.com/office/powerpoint/2010/main" val="2274418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0A405AA9-0105-44F4-B734-7242D271FF4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714908" y="3505200"/>
            <a:ext cx="1674437" cy="3001920"/>
          </a:xfrm>
          <a:prstGeom prst="rect">
            <a:avLst/>
          </a:prstGeom>
        </p:spPr>
      </p:pic>
      <p:grpSp>
        <p:nvGrpSpPr>
          <p:cNvPr id="36" name="Group 35">
            <a:extLst>
              <a:ext uri="{FF2B5EF4-FFF2-40B4-BE49-F238E27FC236}">
                <a16:creationId xmlns:a16="http://schemas.microsoft.com/office/drawing/2014/main" id="{AA60165D-10A5-4B0C-B493-A5098AF5DCF9}"/>
              </a:ext>
            </a:extLst>
          </p:cNvPr>
          <p:cNvGrpSpPr/>
          <p:nvPr/>
        </p:nvGrpSpPr>
        <p:grpSpPr>
          <a:xfrm flipH="1">
            <a:off x="4608921" y="1447801"/>
            <a:ext cx="6848718" cy="4457698"/>
            <a:chOff x="5208455" y="2281247"/>
            <a:chExt cx="8050156" cy="4667779"/>
          </a:xfrm>
        </p:grpSpPr>
        <p:pic>
          <p:nvPicPr>
            <p:cNvPr id="37" name="Graphic 36">
              <a:extLst>
                <a:ext uri="{FF2B5EF4-FFF2-40B4-BE49-F238E27FC236}">
                  <a16:creationId xmlns:a16="http://schemas.microsoft.com/office/drawing/2014/main" id="{4ACEE410-F9DF-467C-A4E3-5A55755D863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5400000" flipV="1">
              <a:off x="6899643" y="590059"/>
              <a:ext cx="4667779" cy="8050156"/>
            </a:xfrm>
            <a:prstGeom prst="rect">
              <a:avLst/>
            </a:prstGeom>
          </p:spPr>
        </p:pic>
        <p:sp>
          <p:nvSpPr>
            <p:cNvPr id="38" name="Speech Bubble: Rectangle with Corners Rounded 37">
              <a:extLst>
                <a:ext uri="{FF2B5EF4-FFF2-40B4-BE49-F238E27FC236}">
                  <a16:creationId xmlns:a16="http://schemas.microsoft.com/office/drawing/2014/main" id="{4BBD70EB-831E-47F4-8920-97F897A77CA5}"/>
                </a:ext>
              </a:extLst>
            </p:cNvPr>
            <p:cNvSpPr/>
            <p:nvPr/>
          </p:nvSpPr>
          <p:spPr>
            <a:xfrm>
              <a:off x="5404501" y="2743646"/>
              <a:ext cx="6735619" cy="3582195"/>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chưa</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39" name="Group 38">
            <a:extLst>
              <a:ext uri="{FF2B5EF4-FFF2-40B4-BE49-F238E27FC236}">
                <a16:creationId xmlns:a16="http://schemas.microsoft.com/office/drawing/2014/main" id="{EAF4A3A5-DAA5-47E6-A34C-0FB817EC37E6}"/>
              </a:ext>
            </a:extLst>
          </p:cNvPr>
          <p:cNvGrpSpPr/>
          <p:nvPr/>
        </p:nvGrpSpPr>
        <p:grpSpPr>
          <a:xfrm>
            <a:off x="3332818" y="76200"/>
            <a:ext cx="5526365" cy="1086132"/>
            <a:chOff x="3092880" y="0"/>
            <a:chExt cx="5699569" cy="1284494"/>
          </a:xfrm>
        </p:grpSpPr>
        <p:pic>
          <p:nvPicPr>
            <p:cNvPr id="40" name="Picture 39">
              <a:extLst>
                <a:ext uri="{FF2B5EF4-FFF2-40B4-BE49-F238E27FC236}">
                  <a16:creationId xmlns:a16="http://schemas.microsoft.com/office/drawing/2014/main" id="{EBB0D97D-EF00-429B-B10B-1A8F94916FA3}"/>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41" name="TextBox 40">
              <a:extLst>
                <a:ext uri="{FF2B5EF4-FFF2-40B4-BE49-F238E27FC236}">
                  <a16:creationId xmlns:a16="http://schemas.microsoft.com/office/drawing/2014/main" id="{73E741A4-965B-4E78-AD25-AEF2F7B892B7}"/>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17609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rười</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rượi</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778615" y="3924662"/>
            <a:ext cx="10532116" cy="1231106"/>
          </a:xfrm>
          <a:prstGeom prst="rect">
            <a:avLst/>
          </a:prstGeom>
          <a:noFill/>
        </p:spPr>
        <p:txBody>
          <a:bodyPr wrap="square" lIns="0" tIns="0" rIns="0" bIns="0" rtlCol="0">
            <a:spAutoFit/>
          </a:bodyPr>
          <a:lstStyle/>
          <a:p>
            <a:pPr lvl="0" algn="just">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Màu</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xanh</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cây</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lá</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trải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rộng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gợi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cảm</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giác</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dịu</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mát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dễ</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chịu</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673693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Khe</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khoang hở dài và hẹp giữa hai vách núi.</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38903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DB941296-1552-471C-A8BA-774AFADA60F2}"/>
              </a:ext>
            </a:extLst>
          </p:cNvPr>
          <p:cNvGrpSpPr/>
          <p:nvPr/>
        </p:nvGrpSpPr>
        <p:grpSpPr>
          <a:xfrm>
            <a:off x="413437" y="952500"/>
            <a:ext cx="6061790" cy="2209800"/>
            <a:chOff x="304800" y="1066800"/>
            <a:chExt cx="6061790" cy="2209800"/>
          </a:xfrm>
        </p:grpSpPr>
        <p:grpSp>
          <p:nvGrpSpPr>
            <p:cNvPr id="65" name="Group 64">
              <a:extLst>
                <a:ext uri="{FF2B5EF4-FFF2-40B4-BE49-F238E27FC236}">
                  <a16:creationId xmlns:a16="http://schemas.microsoft.com/office/drawing/2014/main" id="{00821A44-44BB-45CA-BAFD-FB3B5580F9D8}"/>
                </a:ext>
              </a:extLst>
            </p:cNvPr>
            <p:cNvGrpSpPr/>
            <p:nvPr/>
          </p:nvGrpSpPr>
          <p:grpSpPr>
            <a:xfrm>
              <a:off x="806237" y="1562100"/>
              <a:ext cx="5560353" cy="1514062"/>
              <a:chOff x="1826051" y="791308"/>
              <a:chExt cx="9965264" cy="1226912"/>
            </a:xfrm>
          </p:grpSpPr>
          <p:sp>
            <p:nvSpPr>
              <p:cNvPr id="67" name="Freeform: Shape 66">
                <a:extLst>
                  <a:ext uri="{FF2B5EF4-FFF2-40B4-BE49-F238E27FC236}">
                    <a16:creationId xmlns:a16="http://schemas.microsoft.com/office/drawing/2014/main" id="{D67FC04C-CF8F-4EDF-99E5-02AC5C91DD33}"/>
                  </a:ext>
                </a:extLst>
              </p:cNvPr>
              <p:cNvSpPr/>
              <p:nvPr/>
            </p:nvSpPr>
            <p:spPr>
              <a:xfrm>
                <a:off x="1826051" y="791308"/>
                <a:ext cx="9965264" cy="122691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EB51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8" name="TextBox 67">
                <a:extLst>
                  <a:ext uri="{FF2B5EF4-FFF2-40B4-BE49-F238E27FC236}">
                    <a16:creationId xmlns:a16="http://schemas.microsoft.com/office/drawing/2014/main" id="{FFF8F9C9-5969-402B-BD37-6D7D0AD4479E}"/>
                  </a:ext>
                </a:extLst>
              </p:cNvPr>
              <p:cNvSpPr txBox="1"/>
              <p:nvPr/>
            </p:nvSpPr>
            <p:spPr>
              <a:xfrm>
                <a:off x="2720818" y="961689"/>
                <a:ext cx="8956166" cy="897858"/>
              </a:xfrm>
              <a:prstGeom prst="rect">
                <a:avLst/>
              </a:prstGeom>
              <a:noFill/>
            </p:spPr>
            <p:txBody>
              <a:bodyPr wrap="square" lIns="0" tIns="0" rIns="0" bIns="0" rtlCol="0">
                <a:spAutoFit/>
              </a:bodyPr>
              <a:lstStyle/>
              <a:p>
                <a:pPr algn="just"/>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Tìm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Tả</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đỉnh</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núi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cuối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sang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đông</a:t>
                </a:r>
                <a:endPar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Tả</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ngọn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núi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hè</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US" sz="2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66" name="Picture 65">
              <a:extLst>
                <a:ext uri="{FF2B5EF4-FFF2-40B4-BE49-F238E27FC236}">
                  <a16:creationId xmlns:a16="http://schemas.microsoft.com/office/drawing/2014/main" id="{AC4DEA93-9DB7-4CB6-A7F8-E9BD44E5CEE2}"/>
                </a:ext>
              </a:extLst>
            </p:cNvPr>
            <p:cNvPicPr>
              <a:picLocks noChangeAspect="1"/>
            </p:cNvPicPr>
            <p:nvPr/>
          </p:nvPicPr>
          <p:blipFill>
            <a:blip r:embed="rId3"/>
            <a:stretch>
              <a:fillRect/>
            </a:stretch>
          </p:blipFill>
          <p:spPr>
            <a:xfrm>
              <a:off x="304800" y="1066800"/>
              <a:ext cx="1000225" cy="2209800"/>
            </a:xfrm>
            <a:prstGeom prst="rect">
              <a:avLst/>
            </a:prstGeom>
          </p:spPr>
        </p:pic>
      </p:grpSp>
      <p:grpSp>
        <p:nvGrpSpPr>
          <p:cNvPr id="69" name="Group 68">
            <a:extLst>
              <a:ext uri="{FF2B5EF4-FFF2-40B4-BE49-F238E27FC236}">
                <a16:creationId xmlns:a16="http://schemas.microsoft.com/office/drawing/2014/main" id="{58FAD885-C5B0-4006-AC3B-CB1F2FE02538}"/>
              </a:ext>
            </a:extLst>
          </p:cNvPr>
          <p:cNvGrpSpPr/>
          <p:nvPr/>
        </p:nvGrpSpPr>
        <p:grpSpPr>
          <a:xfrm>
            <a:off x="6665150" y="892865"/>
            <a:ext cx="5192926" cy="2209800"/>
            <a:chOff x="6477000" y="1066800"/>
            <a:chExt cx="5192926" cy="2209800"/>
          </a:xfrm>
        </p:grpSpPr>
        <p:grpSp>
          <p:nvGrpSpPr>
            <p:cNvPr id="70" name="Group 69">
              <a:extLst>
                <a:ext uri="{FF2B5EF4-FFF2-40B4-BE49-F238E27FC236}">
                  <a16:creationId xmlns:a16="http://schemas.microsoft.com/office/drawing/2014/main" id="{2E5F0937-2FC9-4EA3-A237-67C8A4E7274D}"/>
                </a:ext>
              </a:extLst>
            </p:cNvPr>
            <p:cNvGrpSpPr/>
            <p:nvPr/>
          </p:nvGrpSpPr>
          <p:grpSpPr>
            <a:xfrm>
              <a:off x="6904892" y="1562100"/>
              <a:ext cx="4765034" cy="1633331"/>
              <a:chOff x="1826053" y="791308"/>
              <a:chExt cx="8539894" cy="1323561"/>
            </a:xfrm>
          </p:grpSpPr>
          <p:sp>
            <p:nvSpPr>
              <p:cNvPr id="72" name="Freeform: Shape 71">
                <a:extLst>
                  <a:ext uri="{FF2B5EF4-FFF2-40B4-BE49-F238E27FC236}">
                    <a16:creationId xmlns:a16="http://schemas.microsoft.com/office/drawing/2014/main" id="{98BA09EB-1B7E-4D3B-85C5-476AB4E741F1}"/>
                  </a:ext>
                </a:extLst>
              </p:cNvPr>
              <p:cNvSpPr/>
              <p:nvPr/>
            </p:nvSpPr>
            <p:spPr>
              <a:xfrm>
                <a:off x="1826053" y="791308"/>
                <a:ext cx="8539894" cy="1323561"/>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3" name="TextBox 72">
                <a:extLst>
                  <a:ext uri="{FF2B5EF4-FFF2-40B4-BE49-F238E27FC236}">
                    <a16:creationId xmlns:a16="http://schemas.microsoft.com/office/drawing/2014/main" id="{2FF135FA-FFEB-4F5D-B6E9-F37DC8B9AE99}"/>
                  </a:ext>
                </a:extLst>
              </p:cNvPr>
              <p:cNvSpPr txBox="1"/>
              <p:nvPr/>
            </p:nvSpPr>
            <p:spPr>
              <a:xfrm>
                <a:off x="2487712" y="1150119"/>
                <a:ext cx="7838975" cy="897859"/>
              </a:xfrm>
              <a:prstGeom prst="rect">
                <a:avLst/>
              </a:prstGeom>
              <a:noFill/>
            </p:spPr>
            <p:txBody>
              <a:bodyPr wrap="square" lIns="0" tIns="0" rIns="0" bIns="0" rtlCol="0">
                <a:spAutoFit/>
              </a:bodyPr>
              <a:lstStyle/>
              <a:p>
                <a:pPr marL="0" marR="0" algn="just">
                  <a:spcBef>
                    <a:spcPts val="0"/>
                  </a:spcBef>
                  <a:spcAft>
                    <a:spcPts val="0"/>
                  </a:spcAft>
                </a:pP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Chọn từ ngữ có tiếng </a:t>
                </a:r>
                <a:r>
                  <a:rPr lang="vi-VN" sz="2400" b="1" i="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xanh</a:t>
                </a: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phù hợp với từng sự vật được tả trong bài.</a:t>
                </a:r>
                <a:endParaRPr lang="en-US" sz="2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1" name="Picture 70">
              <a:extLst>
                <a:ext uri="{FF2B5EF4-FFF2-40B4-BE49-F238E27FC236}">
                  <a16:creationId xmlns:a16="http://schemas.microsoft.com/office/drawing/2014/main" id="{6173791D-4DD5-47A9-BD95-E897B9E7BB8E}"/>
                </a:ext>
              </a:extLst>
            </p:cNvPr>
            <p:cNvPicPr>
              <a:picLocks noChangeAspect="1"/>
            </p:cNvPicPr>
            <p:nvPr/>
          </p:nvPicPr>
          <p:blipFill>
            <a:blip r:embed="rId4"/>
            <a:stretch>
              <a:fillRect/>
            </a:stretch>
          </p:blipFill>
          <p:spPr>
            <a:xfrm>
              <a:off x="6477000" y="1066800"/>
              <a:ext cx="998502" cy="2209800"/>
            </a:xfrm>
            <a:prstGeom prst="rect">
              <a:avLst/>
            </a:prstGeom>
          </p:spPr>
        </p:pic>
      </p:grpSp>
      <p:grpSp>
        <p:nvGrpSpPr>
          <p:cNvPr id="74" name="Group 73">
            <a:extLst>
              <a:ext uri="{FF2B5EF4-FFF2-40B4-BE49-F238E27FC236}">
                <a16:creationId xmlns:a16="http://schemas.microsoft.com/office/drawing/2014/main" id="{1147AABC-DA4D-47F3-944C-30EF391B0A0C}"/>
              </a:ext>
            </a:extLst>
          </p:cNvPr>
          <p:cNvGrpSpPr/>
          <p:nvPr/>
        </p:nvGrpSpPr>
        <p:grpSpPr>
          <a:xfrm>
            <a:off x="403498" y="2869095"/>
            <a:ext cx="5266472" cy="2209800"/>
            <a:chOff x="304800" y="3657600"/>
            <a:chExt cx="5266472" cy="2209800"/>
          </a:xfrm>
        </p:grpSpPr>
        <p:grpSp>
          <p:nvGrpSpPr>
            <p:cNvPr id="75" name="Group 74">
              <a:extLst>
                <a:ext uri="{FF2B5EF4-FFF2-40B4-BE49-F238E27FC236}">
                  <a16:creationId xmlns:a16="http://schemas.microsoft.com/office/drawing/2014/main" id="{1992393E-9A44-4C26-8C2E-F526F9D90A42}"/>
                </a:ext>
              </a:extLst>
            </p:cNvPr>
            <p:cNvGrpSpPr/>
            <p:nvPr/>
          </p:nvGrpSpPr>
          <p:grpSpPr>
            <a:xfrm>
              <a:off x="806238" y="4085038"/>
              <a:ext cx="4765034" cy="1663093"/>
              <a:chOff x="1826053" y="791309"/>
              <a:chExt cx="8539894" cy="1347679"/>
            </a:xfrm>
          </p:grpSpPr>
          <p:sp>
            <p:nvSpPr>
              <p:cNvPr id="77" name="Freeform: Shape 76">
                <a:extLst>
                  <a:ext uri="{FF2B5EF4-FFF2-40B4-BE49-F238E27FC236}">
                    <a16:creationId xmlns:a16="http://schemas.microsoft.com/office/drawing/2014/main" id="{F6A04BE6-761B-4DED-90FE-0EAA4BA0ED11}"/>
                  </a:ext>
                </a:extLst>
              </p:cNvPr>
              <p:cNvSpPr/>
              <p:nvPr/>
            </p:nvSpPr>
            <p:spPr>
              <a:xfrm>
                <a:off x="1826053" y="791309"/>
                <a:ext cx="8539894" cy="134767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TextBox 77">
                <a:extLst>
                  <a:ext uri="{FF2B5EF4-FFF2-40B4-BE49-F238E27FC236}">
                    <a16:creationId xmlns:a16="http://schemas.microsoft.com/office/drawing/2014/main" id="{9DD5FA06-CC98-4D06-A530-8D9589B351CA}"/>
                  </a:ext>
                </a:extLst>
              </p:cNvPr>
              <p:cNvSpPr txBox="1"/>
              <p:nvPr/>
            </p:nvSpPr>
            <p:spPr>
              <a:xfrm>
                <a:off x="2586186" y="1067051"/>
                <a:ext cx="7557643" cy="897859"/>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Tìm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có</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hình</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ảnh</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so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sánh</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hình</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ảnh</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nào</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endParaRPr kumimoji="0" lang="en-US" sz="24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6" name="Picture 75">
              <a:extLst>
                <a:ext uri="{FF2B5EF4-FFF2-40B4-BE49-F238E27FC236}">
                  <a16:creationId xmlns:a16="http://schemas.microsoft.com/office/drawing/2014/main" id="{809EB9A8-0F50-4612-A6F1-1763FDE50913}"/>
                </a:ext>
              </a:extLst>
            </p:cNvPr>
            <p:cNvPicPr>
              <a:picLocks noChangeAspect="1"/>
            </p:cNvPicPr>
            <p:nvPr/>
          </p:nvPicPr>
          <p:blipFill>
            <a:blip r:embed="rId5"/>
            <a:stretch>
              <a:fillRect/>
            </a:stretch>
          </p:blipFill>
          <p:spPr>
            <a:xfrm>
              <a:off x="304800" y="3657600"/>
              <a:ext cx="998741" cy="2209800"/>
            </a:xfrm>
            <a:prstGeom prst="rect">
              <a:avLst/>
            </a:prstGeom>
          </p:spPr>
        </p:pic>
      </p:grpSp>
      <p:grpSp>
        <p:nvGrpSpPr>
          <p:cNvPr id="79" name="Group 78">
            <a:extLst>
              <a:ext uri="{FF2B5EF4-FFF2-40B4-BE49-F238E27FC236}">
                <a16:creationId xmlns:a16="http://schemas.microsoft.com/office/drawing/2014/main" id="{7CFAF8CB-3FFA-4F87-AD27-0432950F3BF4}"/>
              </a:ext>
            </a:extLst>
          </p:cNvPr>
          <p:cNvGrpSpPr/>
          <p:nvPr/>
        </p:nvGrpSpPr>
        <p:grpSpPr>
          <a:xfrm>
            <a:off x="6635332" y="2739886"/>
            <a:ext cx="5281684" cy="2269436"/>
            <a:chOff x="6477000" y="3657600"/>
            <a:chExt cx="5281684" cy="2269436"/>
          </a:xfrm>
        </p:grpSpPr>
        <p:grpSp>
          <p:nvGrpSpPr>
            <p:cNvPr id="80" name="Group 79">
              <a:extLst>
                <a:ext uri="{FF2B5EF4-FFF2-40B4-BE49-F238E27FC236}">
                  <a16:creationId xmlns:a16="http://schemas.microsoft.com/office/drawing/2014/main" id="{C724862A-D130-4427-A16A-65EC39AA732F}"/>
                </a:ext>
              </a:extLst>
            </p:cNvPr>
            <p:cNvGrpSpPr/>
            <p:nvPr/>
          </p:nvGrpSpPr>
          <p:grpSpPr>
            <a:xfrm>
              <a:off x="6904891" y="4159332"/>
              <a:ext cx="4853793" cy="1767704"/>
              <a:chOff x="1826051" y="791308"/>
              <a:chExt cx="8698968" cy="1432450"/>
            </a:xfrm>
          </p:grpSpPr>
          <p:sp>
            <p:nvSpPr>
              <p:cNvPr id="82" name="Freeform: Shape 81">
                <a:extLst>
                  <a:ext uri="{FF2B5EF4-FFF2-40B4-BE49-F238E27FC236}">
                    <a16:creationId xmlns:a16="http://schemas.microsoft.com/office/drawing/2014/main" id="{770AB39F-EFF1-48E7-87B5-862771C4E78A}"/>
                  </a:ext>
                </a:extLst>
              </p:cNvPr>
              <p:cNvSpPr/>
              <p:nvPr/>
            </p:nvSpPr>
            <p:spPr>
              <a:xfrm>
                <a:off x="1826051" y="791308"/>
                <a:ext cx="8698968" cy="143245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TextBox 82">
                <a:extLst>
                  <a:ext uri="{FF2B5EF4-FFF2-40B4-BE49-F238E27FC236}">
                    <a16:creationId xmlns:a16="http://schemas.microsoft.com/office/drawing/2014/main" id="{058CDCE2-CCCA-4907-8D67-06AD154A0F2C}"/>
                  </a:ext>
                </a:extLst>
              </p:cNvPr>
              <p:cNvSpPr txBox="1"/>
              <p:nvPr/>
            </p:nvSpPr>
            <p:spPr>
              <a:xfrm>
                <a:off x="2522538" y="1110223"/>
                <a:ext cx="7893951" cy="897859"/>
              </a:xfrm>
              <a:prstGeom prst="rect">
                <a:avLst/>
              </a:prstGeom>
              <a:noFill/>
            </p:spPr>
            <p:txBody>
              <a:bodyPr wrap="square" lIns="0" tIns="0" rIns="0" bIns="0" rtlCol="0">
                <a:spAutoFit/>
              </a:bodyPr>
              <a:lstStyle/>
              <a:p>
                <a:pPr marL="0" marR="0" algn="just">
                  <a:spcBef>
                    <a:spcPts val="0"/>
                  </a:spcBef>
                  <a:spcAft>
                    <a:spcPts val="0"/>
                  </a:spcAft>
                </a:pPr>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Tác giả cảm nhận được những âm thanh nào, những hương thơm nào của vùng núi quê hương?  </a:t>
                </a:r>
                <a:endParaRPr lang="en-US" sz="2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81" name="Picture 80">
              <a:extLst>
                <a:ext uri="{FF2B5EF4-FFF2-40B4-BE49-F238E27FC236}">
                  <a16:creationId xmlns:a16="http://schemas.microsoft.com/office/drawing/2014/main" id="{BA76E614-D34F-49EB-BEDA-BA04A6501952}"/>
                </a:ext>
              </a:extLst>
            </p:cNvPr>
            <p:cNvPicPr>
              <a:picLocks noChangeAspect="1"/>
            </p:cNvPicPr>
            <p:nvPr/>
          </p:nvPicPr>
          <p:blipFill>
            <a:blip r:embed="rId6"/>
            <a:stretch>
              <a:fillRect/>
            </a:stretch>
          </p:blipFill>
          <p:spPr>
            <a:xfrm>
              <a:off x="6477000" y="3657600"/>
              <a:ext cx="1000225" cy="2212584"/>
            </a:xfrm>
            <a:prstGeom prst="rect">
              <a:avLst/>
            </a:prstGeom>
          </p:spPr>
        </p:pic>
      </p:grpSp>
      <p:grpSp>
        <p:nvGrpSpPr>
          <p:cNvPr id="84" name="Group 83">
            <a:extLst>
              <a:ext uri="{FF2B5EF4-FFF2-40B4-BE49-F238E27FC236}">
                <a16:creationId xmlns:a16="http://schemas.microsoft.com/office/drawing/2014/main" id="{64811465-5776-4C45-8D1B-19EA53B99A8C}"/>
              </a:ext>
            </a:extLst>
          </p:cNvPr>
          <p:cNvGrpSpPr/>
          <p:nvPr/>
        </p:nvGrpSpPr>
        <p:grpSpPr>
          <a:xfrm>
            <a:off x="3332818" y="76200"/>
            <a:ext cx="5526365" cy="1086132"/>
            <a:chOff x="3092880" y="0"/>
            <a:chExt cx="5699569" cy="1284494"/>
          </a:xfrm>
        </p:grpSpPr>
        <p:pic>
          <p:nvPicPr>
            <p:cNvPr id="85" name="Picture 84">
              <a:extLst>
                <a:ext uri="{FF2B5EF4-FFF2-40B4-BE49-F238E27FC236}">
                  <a16:creationId xmlns:a16="http://schemas.microsoft.com/office/drawing/2014/main" id="{2995459A-B52F-4D95-9D2A-E3D73C81CC78}"/>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86" name="TextBox 85">
              <a:extLst>
                <a:ext uri="{FF2B5EF4-FFF2-40B4-BE49-F238E27FC236}">
                  <a16:creationId xmlns:a16="http://schemas.microsoft.com/office/drawing/2014/main" id="{A4229E3E-1B94-4495-86E3-B8294BBAD4CF}"/>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tìm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87" name="Group 86">
            <a:extLst>
              <a:ext uri="{FF2B5EF4-FFF2-40B4-BE49-F238E27FC236}">
                <a16:creationId xmlns:a16="http://schemas.microsoft.com/office/drawing/2014/main" id="{750586B1-C740-447B-93C4-F764B53D8C5A}"/>
              </a:ext>
            </a:extLst>
          </p:cNvPr>
          <p:cNvGrpSpPr/>
          <p:nvPr/>
        </p:nvGrpSpPr>
        <p:grpSpPr>
          <a:xfrm>
            <a:off x="3040681" y="4792317"/>
            <a:ext cx="6017515" cy="2209800"/>
            <a:chOff x="3040681" y="4792317"/>
            <a:chExt cx="5044497" cy="2209800"/>
          </a:xfrm>
        </p:grpSpPr>
        <p:sp>
          <p:nvSpPr>
            <p:cNvPr id="88" name="Freeform: Shape 87">
              <a:extLst>
                <a:ext uri="{FF2B5EF4-FFF2-40B4-BE49-F238E27FC236}">
                  <a16:creationId xmlns:a16="http://schemas.microsoft.com/office/drawing/2014/main" id="{DA220844-EFD2-4056-99C3-9C8309CF4A21}"/>
                </a:ext>
              </a:extLst>
            </p:cNvPr>
            <p:cNvSpPr/>
            <p:nvPr/>
          </p:nvSpPr>
          <p:spPr>
            <a:xfrm>
              <a:off x="3320144" y="4966306"/>
              <a:ext cx="4765034" cy="149829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9" name="Picture 88">
              <a:extLst>
                <a:ext uri="{FF2B5EF4-FFF2-40B4-BE49-F238E27FC236}">
                  <a16:creationId xmlns:a16="http://schemas.microsoft.com/office/drawing/2014/main" id="{895AB18E-D688-422B-B4B5-1EFE7546F76B}"/>
                </a:ext>
              </a:extLst>
            </p:cNvPr>
            <p:cNvPicPr>
              <a:picLocks noChangeAspect="1"/>
            </p:cNvPicPr>
            <p:nvPr/>
          </p:nvPicPr>
          <p:blipFill>
            <a:blip r:embed="rId3"/>
            <a:stretch>
              <a:fillRect/>
            </a:stretch>
          </p:blipFill>
          <p:spPr>
            <a:xfrm>
              <a:off x="3040681" y="4792317"/>
              <a:ext cx="1000225" cy="2209800"/>
            </a:xfrm>
            <a:prstGeom prst="rect">
              <a:avLst/>
            </a:prstGeom>
          </p:spPr>
        </p:pic>
        <p:sp>
          <p:nvSpPr>
            <p:cNvPr id="90" name="Rectangle: Rounded Corners 89">
              <a:extLst>
                <a:ext uri="{FF2B5EF4-FFF2-40B4-BE49-F238E27FC236}">
                  <a16:creationId xmlns:a16="http://schemas.microsoft.com/office/drawing/2014/main" id="{F5DAF4C8-2A80-4FFB-87A1-39F6F43278D4}"/>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Arial-Rounded" panose="020B0500000000000000" pitchFamily="34" charset="0"/>
                  <a:ea typeface="Arial-Rounded" panose="020B0500000000000000" pitchFamily="34" charset="0"/>
                  <a:cs typeface="Arial-Rounded" panose="020B0500000000000000" pitchFamily="34" charset="0"/>
                </a:rPr>
                <a:t>5</a:t>
              </a:r>
            </a:p>
          </p:txBody>
        </p:sp>
        <p:sp>
          <p:nvSpPr>
            <p:cNvPr id="91" name="TextBox 90">
              <a:extLst>
                <a:ext uri="{FF2B5EF4-FFF2-40B4-BE49-F238E27FC236}">
                  <a16:creationId xmlns:a16="http://schemas.microsoft.com/office/drawing/2014/main" id="{337EF5B4-D06F-417D-A190-C6795E844CF1}"/>
                </a:ext>
              </a:extLst>
            </p:cNvPr>
            <p:cNvSpPr txBox="1"/>
            <p:nvPr/>
          </p:nvSpPr>
          <p:spPr>
            <a:xfrm>
              <a:off x="4084984" y="5453359"/>
              <a:ext cx="3729737" cy="738664"/>
            </a:xfrm>
            <a:prstGeom prst="rect">
              <a:avLst/>
            </a:prstGeom>
            <a:noFill/>
          </p:spPr>
          <p:txBody>
            <a:bodyPr wrap="square" lIns="0" tIns="0" rIns="0" bIns="0" rtlCol="0">
              <a:spAutoFit/>
            </a:bodyPr>
            <a:lstStyle/>
            <a:p>
              <a:pPr marL="0" marR="0" algn="just">
                <a:spcBef>
                  <a:spcPts val="0"/>
                </a:spcBef>
                <a:spcAft>
                  <a:spcPts val="0"/>
                </a:spcAft>
              </a:pP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cảm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sau</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Núi</a:t>
              </a:r>
              <a:r>
                <a:rPr lang="en-US" sz="2400" b="1" i="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quê</a:t>
              </a:r>
              <a:r>
                <a:rPr lang="en-US" sz="2400" b="1" i="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tôi</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US" sz="2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271827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p:cTn id="14" dur="500" fill="hold"/>
                                        <p:tgtEl>
                                          <p:spTgt spid="62"/>
                                        </p:tgtEl>
                                        <p:attrNameLst>
                                          <p:attrName>ppt_w</p:attrName>
                                        </p:attrNameLst>
                                      </p:cBhvr>
                                      <p:tavLst>
                                        <p:tav tm="0">
                                          <p:val>
                                            <p:fltVal val="0"/>
                                          </p:val>
                                        </p:tav>
                                        <p:tav tm="100000">
                                          <p:val>
                                            <p:strVal val="#ppt_w"/>
                                          </p:val>
                                        </p:tav>
                                      </p:tavLst>
                                    </p:anim>
                                    <p:anim calcmode="lin" valueType="num">
                                      <p:cBhvr>
                                        <p:cTn id="15" dur="500" fill="hold"/>
                                        <p:tgtEl>
                                          <p:spTgt spid="62"/>
                                        </p:tgtEl>
                                        <p:attrNameLst>
                                          <p:attrName>ppt_h</p:attrName>
                                        </p:attrNameLst>
                                      </p:cBhvr>
                                      <p:tavLst>
                                        <p:tav tm="0">
                                          <p:val>
                                            <p:fltVal val="0"/>
                                          </p:val>
                                        </p:tav>
                                        <p:tav tm="100000">
                                          <p:val>
                                            <p:strVal val="#ppt_h"/>
                                          </p:val>
                                        </p:tav>
                                      </p:tavLst>
                                    </p:anim>
                                    <p:anim calcmode="lin" valueType="num">
                                      <p:cBhvr>
                                        <p:cTn id="16" dur="500" fill="hold"/>
                                        <p:tgtEl>
                                          <p:spTgt spid="62"/>
                                        </p:tgtEl>
                                        <p:attrNameLst>
                                          <p:attrName>style.rotation</p:attrName>
                                        </p:attrNameLst>
                                      </p:cBhvr>
                                      <p:tavLst>
                                        <p:tav tm="0">
                                          <p:val>
                                            <p:fltVal val="90"/>
                                          </p:val>
                                        </p:tav>
                                        <p:tav tm="100000">
                                          <p:val>
                                            <p:fltVal val="0"/>
                                          </p:val>
                                        </p:tav>
                                      </p:tavLst>
                                    </p:anim>
                                    <p:animEffect transition="in" filter="fad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p:cTn id="22" dur="500" fill="hold"/>
                                        <p:tgtEl>
                                          <p:spTgt spid="69"/>
                                        </p:tgtEl>
                                        <p:attrNameLst>
                                          <p:attrName>ppt_w</p:attrName>
                                        </p:attrNameLst>
                                      </p:cBhvr>
                                      <p:tavLst>
                                        <p:tav tm="0">
                                          <p:val>
                                            <p:fltVal val="0"/>
                                          </p:val>
                                        </p:tav>
                                        <p:tav tm="100000">
                                          <p:val>
                                            <p:strVal val="#ppt_w"/>
                                          </p:val>
                                        </p:tav>
                                      </p:tavLst>
                                    </p:anim>
                                    <p:anim calcmode="lin" valueType="num">
                                      <p:cBhvr>
                                        <p:cTn id="23" dur="500" fill="hold"/>
                                        <p:tgtEl>
                                          <p:spTgt spid="69"/>
                                        </p:tgtEl>
                                        <p:attrNameLst>
                                          <p:attrName>ppt_h</p:attrName>
                                        </p:attrNameLst>
                                      </p:cBhvr>
                                      <p:tavLst>
                                        <p:tav tm="0">
                                          <p:val>
                                            <p:fltVal val="0"/>
                                          </p:val>
                                        </p:tav>
                                        <p:tav tm="100000">
                                          <p:val>
                                            <p:strVal val="#ppt_h"/>
                                          </p:val>
                                        </p:tav>
                                      </p:tavLst>
                                    </p:anim>
                                    <p:anim calcmode="lin" valueType="num">
                                      <p:cBhvr>
                                        <p:cTn id="24" dur="500" fill="hold"/>
                                        <p:tgtEl>
                                          <p:spTgt spid="69"/>
                                        </p:tgtEl>
                                        <p:attrNameLst>
                                          <p:attrName>style.rotation</p:attrName>
                                        </p:attrNameLst>
                                      </p:cBhvr>
                                      <p:tavLst>
                                        <p:tav tm="0">
                                          <p:val>
                                            <p:fltVal val="90"/>
                                          </p:val>
                                        </p:tav>
                                        <p:tav tm="100000">
                                          <p:val>
                                            <p:fltVal val="0"/>
                                          </p:val>
                                        </p:tav>
                                      </p:tavLst>
                                    </p:anim>
                                    <p:animEffect transition="in" filter="fade">
                                      <p:cBhvr>
                                        <p:cTn id="25" dur="5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p:cTn id="30" dur="500" fill="hold"/>
                                        <p:tgtEl>
                                          <p:spTgt spid="74"/>
                                        </p:tgtEl>
                                        <p:attrNameLst>
                                          <p:attrName>ppt_w</p:attrName>
                                        </p:attrNameLst>
                                      </p:cBhvr>
                                      <p:tavLst>
                                        <p:tav tm="0">
                                          <p:val>
                                            <p:fltVal val="0"/>
                                          </p:val>
                                        </p:tav>
                                        <p:tav tm="100000">
                                          <p:val>
                                            <p:strVal val="#ppt_w"/>
                                          </p:val>
                                        </p:tav>
                                      </p:tavLst>
                                    </p:anim>
                                    <p:anim calcmode="lin" valueType="num">
                                      <p:cBhvr>
                                        <p:cTn id="31" dur="500" fill="hold"/>
                                        <p:tgtEl>
                                          <p:spTgt spid="74"/>
                                        </p:tgtEl>
                                        <p:attrNameLst>
                                          <p:attrName>ppt_h</p:attrName>
                                        </p:attrNameLst>
                                      </p:cBhvr>
                                      <p:tavLst>
                                        <p:tav tm="0">
                                          <p:val>
                                            <p:fltVal val="0"/>
                                          </p:val>
                                        </p:tav>
                                        <p:tav tm="100000">
                                          <p:val>
                                            <p:strVal val="#ppt_h"/>
                                          </p:val>
                                        </p:tav>
                                      </p:tavLst>
                                    </p:anim>
                                    <p:anim calcmode="lin" valueType="num">
                                      <p:cBhvr>
                                        <p:cTn id="32" dur="500" fill="hold"/>
                                        <p:tgtEl>
                                          <p:spTgt spid="74"/>
                                        </p:tgtEl>
                                        <p:attrNameLst>
                                          <p:attrName>style.rotation</p:attrName>
                                        </p:attrNameLst>
                                      </p:cBhvr>
                                      <p:tavLst>
                                        <p:tav tm="0">
                                          <p:val>
                                            <p:fltVal val="90"/>
                                          </p:val>
                                        </p:tav>
                                        <p:tav tm="100000">
                                          <p:val>
                                            <p:fltVal val="0"/>
                                          </p:val>
                                        </p:tav>
                                      </p:tavLst>
                                    </p:anim>
                                    <p:animEffect transition="in" filter="fade">
                                      <p:cBhvr>
                                        <p:cTn id="33" dur="500"/>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ppt_w</p:attrName>
                                        </p:attrNameLst>
                                      </p:cBhvr>
                                      <p:tavLst>
                                        <p:tav tm="0">
                                          <p:val>
                                            <p:fltVal val="0"/>
                                          </p:val>
                                        </p:tav>
                                        <p:tav tm="100000">
                                          <p:val>
                                            <p:strVal val="#ppt_w"/>
                                          </p:val>
                                        </p:tav>
                                      </p:tavLst>
                                    </p:anim>
                                    <p:anim calcmode="lin" valueType="num">
                                      <p:cBhvr>
                                        <p:cTn id="39" dur="500" fill="hold"/>
                                        <p:tgtEl>
                                          <p:spTgt spid="79"/>
                                        </p:tgtEl>
                                        <p:attrNameLst>
                                          <p:attrName>ppt_h</p:attrName>
                                        </p:attrNameLst>
                                      </p:cBhvr>
                                      <p:tavLst>
                                        <p:tav tm="0">
                                          <p:val>
                                            <p:fltVal val="0"/>
                                          </p:val>
                                        </p:tav>
                                        <p:tav tm="100000">
                                          <p:val>
                                            <p:strVal val="#ppt_h"/>
                                          </p:val>
                                        </p:tav>
                                      </p:tavLst>
                                    </p:anim>
                                    <p:anim calcmode="lin" valueType="num">
                                      <p:cBhvr>
                                        <p:cTn id="40" dur="500" fill="hold"/>
                                        <p:tgtEl>
                                          <p:spTgt spid="79"/>
                                        </p:tgtEl>
                                        <p:attrNameLst>
                                          <p:attrName>style.rotation</p:attrName>
                                        </p:attrNameLst>
                                      </p:cBhvr>
                                      <p:tavLst>
                                        <p:tav tm="0">
                                          <p:val>
                                            <p:fltVal val="90"/>
                                          </p:val>
                                        </p:tav>
                                        <p:tav tm="100000">
                                          <p:val>
                                            <p:fltVal val="0"/>
                                          </p:val>
                                        </p:tav>
                                      </p:tavLst>
                                    </p:anim>
                                    <p:animEffect transition="in" filter="fade">
                                      <p:cBhvr>
                                        <p:cTn id="41" dur="500"/>
                                        <p:tgtEl>
                                          <p:spTgt spid="79"/>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87"/>
                                        </p:tgtEl>
                                        <p:attrNameLst>
                                          <p:attrName>style.visibility</p:attrName>
                                        </p:attrNameLst>
                                      </p:cBhvr>
                                      <p:to>
                                        <p:strVal val="visible"/>
                                      </p:to>
                                    </p:set>
                                    <p:anim calcmode="lin" valueType="num">
                                      <p:cBhvr>
                                        <p:cTn id="46" dur="1000" fill="hold"/>
                                        <p:tgtEl>
                                          <p:spTgt spid="87"/>
                                        </p:tgtEl>
                                        <p:attrNameLst>
                                          <p:attrName>ppt_w</p:attrName>
                                        </p:attrNameLst>
                                      </p:cBhvr>
                                      <p:tavLst>
                                        <p:tav tm="0">
                                          <p:val>
                                            <p:fltVal val="0"/>
                                          </p:val>
                                        </p:tav>
                                        <p:tav tm="100000">
                                          <p:val>
                                            <p:strVal val="#ppt_w"/>
                                          </p:val>
                                        </p:tav>
                                      </p:tavLst>
                                    </p:anim>
                                    <p:anim calcmode="lin" valueType="num">
                                      <p:cBhvr>
                                        <p:cTn id="47" dur="1000" fill="hold"/>
                                        <p:tgtEl>
                                          <p:spTgt spid="87"/>
                                        </p:tgtEl>
                                        <p:attrNameLst>
                                          <p:attrName>ppt_h</p:attrName>
                                        </p:attrNameLst>
                                      </p:cBhvr>
                                      <p:tavLst>
                                        <p:tav tm="0">
                                          <p:val>
                                            <p:fltVal val="0"/>
                                          </p:val>
                                        </p:tav>
                                        <p:tav tm="100000">
                                          <p:val>
                                            <p:strVal val="#ppt_h"/>
                                          </p:val>
                                        </p:tav>
                                      </p:tavLst>
                                    </p:anim>
                                    <p:anim calcmode="lin" valueType="num">
                                      <p:cBhvr>
                                        <p:cTn id="48" dur="1000" fill="hold"/>
                                        <p:tgtEl>
                                          <p:spTgt spid="87"/>
                                        </p:tgtEl>
                                        <p:attrNameLst>
                                          <p:attrName>style.rotation</p:attrName>
                                        </p:attrNameLst>
                                      </p:cBhvr>
                                      <p:tavLst>
                                        <p:tav tm="0">
                                          <p:val>
                                            <p:fltVal val="90"/>
                                          </p:val>
                                        </p:tav>
                                        <p:tav tm="100000">
                                          <p:val>
                                            <p:fltVal val="0"/>
                                          </p:val>
                                        </p:tav>
                                      </p:tavLst>
                                    </p:anim>
                                    <p:animEffect transition="in" filter="fade">
                                      <p:cBhvr>
                                        <p:cTn id="49"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5D2CADCA-08CC-43CA-A1D0-EAAD5982330F}"/>
              </a:ext>
            </a:extLst>
          </p:cNvPr>
          <p:cNvSpPr/>
          <p:nvPr/>
        </p:nvSpPr>
        <p:spPr>
          <a:xfrm>
            <a:off x="685800" y="2362200"/>
            <a:ext cx="10429775" cy="4147068"/>
          </a:xfrm>
          <a:prstGeom prst="roundRect">
            <a:avLst>
              <a:gd name="adj" fmla="val 46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solidFill>
                  <a:prstClr val="white"/>
                </a:solidFill>
                <a:latin typeface="Arial-Rounded" panose="020B0500000000000000" pitchFamily="34" charset="0"/>
                <a:ea typeface="Arial-Rounded" panose="020B0500000000000000" pitchFamily="34" charset="0"/>
                <a:cs typeface="Arial-Rounded" panose="020B0500000000000000" pitchFamily="34" charset="0"/>
              </a:rPr>
              <a:t>Nơi ngày xưa là khu rừng, bây giờ đã thay thay bằng những khu nhà cao tầng.</a:t>
            </a: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9" name="Group 18">
            <a:extLst>
              <a:ext uri="{FF2B5EF4-FFF2-40B4-BE49-F238E27FC236}">
                <a16:creationId xmlns:a16="http://schemas.microsoft.com/office/drawing/2014/main" id="{7CE30D8C-8484-42C4-8197-941438508BDB}"/>
              </a:ext>
            </a:extLst>
          </p:cNvPr>
          <p:cNvGrpSpPr/>
          <p:nvPr/>
        </p:nvGrpSpPr>
        <p:grpSpPr>
          <a:xfrm>
            <a:off x="1903627" y="791307"/>
            <a:ext cx="8384747" cy="2079483"/>
            <a:chOff x="1826053" y="791307"/>
            <a:chExt cx="8384747" cy="2079483"/>
          </a:xfrm>
        </p:grpSpPr>
        <p:sp>
          <p:nvSpPr>
            <p:cNvPr id="20" name="Freeform: Shape 19">
              <a:extLst>
                <a:ext uri="{FF2B5EF4-FFF2-40B4-BE49-F238E27FC236}">
                  <a16:creationId xmlns:a16="http://schemas.microsoft.com/office/drawing/2014/main" id="{C874FAAA-077F-4771-8C58-E87B149A34D7}"/>
                </a:ext>
              </a:extLst>
            </p:cNvPr>
            <p:cNvSpPr/>
            <p:nvPr/>
          </p:nvSpPr>
          <p:spPr>
            <a:xfrm>
              <a:off x="1826053" y="791307"/>
              <a:ext cx="8384747" cy="207948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4FB4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A8A4780C-AECC-4FAE-B350-C57A1B544E7A}"/>
                </a:ext>
              </a:extLst>
            </p:cNvPr>
            <p:cNvSpPr txBox="1"/>
            <p:nvPr/>
          </p:nvSpPr>
          <p:spPr>
            <a:xfrm>
              <a:off x="2608018" y="979967"/>
              <a:ext cx="7538988" cy="1661993"/>
            </a:xfrm>
            <a:prstGeom prst="rect">
              <a:avLst/>
            </a:prstGeom>
            <a:noFill/>
          </p:spPr>
          <p:txBody>
            <a:bodyPr wrap="square" lIns="0" tIns="0" rIns="0" bIns="0" rtlCol="0">
              <a:spAutoFit/>
            </a:bodyPr>
            <a:lstStyle/>
            <a:p>
              <a:pPr algn="just"/>
              <a:r>
                <a:rPr lang="en-US" sz="36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Tìm</a:t>
              </a:r>
              <a:r>
                <a:rPr lang="en-US"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đỉnh</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núi</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cuối</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thu</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sang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đông</a:t>
              </a:r>
              <a:endPar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ngọn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núi</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hè</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p>
          </p:txBody>
        </p:sp>
      </p:grpSp>
      <p:pic>
        <p:nvPicPr>
          <p:cNvPr id="22" name="Picture 21">
            <a:extLst>
              <a:ext uri="{FF2B5EF4-FFF2-40B4-BE49-F238E27FC236}">
                <a16:creationId xmlns:a16="http://schemas.microsoft.com/office/drawing/2014/main" id="{624D5A04-064D-457B-B213-868738B3C9D8}"/>
              </a:ext>
            </a:extLst>
          </p:cNvPr>
          <p:cNvPicPr>
            <a:picLocks noChangeAspect="1"/>
          </p:cNvPicPr>
          <p:nvPr/>
        </p:nvPicPr>
        <p:blipFill>
          <a:blip r:embed="rId3"/>
          <a:stretch>
            <a:fillRect/>
          </a:stretch>
        </p:blipFill>
        <p:spPr>
          <a:xfrm>
            <a:off x="1361975" y="152400"/>
            <a:ext cx="1000225" cy="2209800"/>
          </a:xfrm>
          <a:prstGeom prst="rect">
            <a:avLst/>
          </a:prstGeom>
        </p:spPr>
      </p:pic>
      <p:sp>
        <p:nvSpPr>
          <p:cNvPr id="23" name="TextBox 22">
            <a:extLst>
              <a:ext uri="{FF2B5EF4-FFF2-40B4-BE49-F238E27FC236}">
                <a16:creationId xmlns:a16="http://schemas.microsoft.com/office/drawing/2014/main" id="{ECE8E4C6-F204-4CDF-A6A1-4C7C0B93019C}"/>
              </a:ext>
            </a:extLst>
          </p:cNvPr>
          <p:cNvSpPr txBox="1"/>
          <p:nvPr/>
        </p:nvSpPr>
        <p:spPr>
          <a:xfrm>
            <a:off x="1414131" y="3135652"/>
            <a:ext cx="9452344" cy="2308324"/>
          </a:xfrm>
          <a:prstGeom prst="rect">
            <a:avLst/>
          </a:prstGeom>
          <a:noFill/>
        </p:spPr>
        <p:txBody>
          <a:bodyPr wrap="square">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 cuối thu sang đông, trên đỉnh núi có mây trắng bay như tấm khăn mỏng. Còn về mùa hè, trong ánh chớp sáng lóa của cơn giông, cả ngọn núi hiện ra xanh mướt.</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79588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ppt_x"/>
                                          </p:val>
                                        </p:tav>
                                        <p:tav tm="100000">
                                          <p:val>
                                            <p:strVal val="#ppt_x"/>
                                          </p:val>
                                        </p:tav>
                                      </p:tavLst>
                                    </p:anim>
                                    <p:anim calcmode="lin" valueType="num">
                                      <p:cBhvr additive="base">
                                        <p:cTn id="8" dur="75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17E4DA24-7A9A-4DD2-816D-D318DA993FAB}"/>
              </a:ext>
            </a:extLst>
          </p:cNvPr>
          <p:cNvSpPr/>
          <p:nvPr/>
        </p:nvSpPr>
        <p:spPr>
          <a:xfrm>
            <a:off x="957313" y="2345635"/>
            <a:ext cx="10277375" cy="3721057"/>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4" name="Group 23">
            <a:extLst>
              <a:ext uri="{FF2B5EF4-FFF2-40B4-BE49-F238E27FC236}">
                <a16:creationId xmlns:a16="http://schemas.microsoft.com/office/drawing/2014/main" id="{97D791B5-7972-49AE-819C-CFC9E4C48C81}"/>
              </a:ext>
            </a:extLst>
          </p:cNvPr>
          <p:cNvGrpSpPr/>
          <p:nvPr/>
        </p:nvGrpSpPr>
        <p:grpSpPr>
          <a:xfrm>
            <a:off x="1826053" y="403681"/>
            <a:ext cx="8539894" cy="1790700"/>
            <a:chOff x="1826053" y="791308"/>
            <a:chExt cx="8539894" cy="1790700"/>
          </a:xfrm>
        </p:grpSpPr>
        <p:sp>
          <p:nvSpPr>
            <p:cNvPr id="25" name="Freeform: Shape 24">
              <a:extLst>
                <a:ext uri="{FF2B5EF4-FFF2-40B4-BE49-F238E27FC236}">
                  <a16:creationId xmlns:a16="http://schemas.microsoft.com/office/drawing/2014/main" id="{9BD5D13E-FF96-4A77-8386-433609738C5F}"/>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TextBox 25">
              <a:extLst>
                <a:ext uri="{FF2B5EF4-FFF2-40B4-BE49-F238E27FC236}">
                  <a16:creationId xmlns:a16="http://schemas.microsoft.com/office/drawing/2014/main" id="{040D1A7A-F84A-45FD-9662-5D3E787560B3}"/>
                </a:ext>
              </a:extLst>
            </p:cNvPr>
            <p:cNvSpPr txBox="1"/>
            <p:nvPr/>
          </p:nvSpPr>
          <p:spPr>
            <a:xfrm>
              <a:off x="2214612" y="1199321"/>
              <a:ext cx="7838975" cy="984885"/>
            </a:xfrm>
            <a:prstGeom prst="rect">
              <a:avLst/>
            </a:prstGeom>
            <a:noFill/>
          </p:spPr>
          <p:txBody>
            <a:bodyPr wrap="square" lIns="0" tIns="0" rIns="0" bIns="0" rtlCol="0">
              <a:spAutoFit/>
            </a:bodyPr>
            <a:lstStyle/>
            <a:p>
              <a:pPr marL="0" marR="0" algn="just">
                <a:spcBef>
                  <a:spcPts val="0"/>
                </a:spcBef>
                <a:spcAft>
                  <a:spcPts val="0"/>
                </a:spcAft>
              </a:pPr>
              <a:r>
                <a:rPr lang="vi-VN" sz="3200" b="1" dirty="0">
                  <a:effectLst/>
                  <a:latin typeface="Arial-Rounded" panose="020B0500000000000000" pitchFamily="34" charset="0"/>
                  <a:ea typeface="Arial-Rounded" panose="020B0500000000000000" pitchFamily="34" charset="0"/>
                  <a:cs typeface="Arial-Rounded" panose="020B0500000000000000" pitchFamily="34" charset="0"/>
                </a:rPr>
                <a:t>Chọn từ ngữ có tiếng “xanh” phù hợp với từng sự vật được tả trong bài?</a:t>
              </a:r>
              <a:endParaRPr lang="en-US" sz="32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 name="Picture 26">
            <a:extLst>
              <a:ext uri="{FF2B5EF4-FFF2-40B4-BE49-F238E27FC236}">
                <a16:creationId xmlns:a16="http://schemas.microsoft.com/office/drawing/2014/main" id="{46825B1E-18C5-41F9-A53C-B12F32D8B651}"/>
              </a:ext>
            </a:extLst>
          </p:cNvPr>
          <p:cNvPicPr>
            <a:picLocks noChangeAspect="1"/>
          </p:cNvPicPr>
          <p:nvPr/>
        </p:nvPicPr>
        <p:blipFill>
          <a:blip r:embed="rId3"/>
          <a:stretch>
            <a:fillRect/>
          </a:stretch>
        </p:blipFill>
        <p:spPr>
          <a:xfrm>
            <a:off x="1234488" y="182217"/>
            <a:ext cx="998502" cy="2209800"/>
          </a:xfrm>
          <a:prstGeom prst="rect">
            <a:avLst/>
          </a:prstGeom>
        </p:spPr>
      </p:pic>
      <p:pic>
        <p:nvPicPr>
          <p:cNvPr id="16" name="Picture 15">
            <a:extLst>
              <a:ext uri="{FF2B5EF4-FFF2-40B4-BE49-F238E27FC236}">
                <a16:creationId xmlns:a16="http://schemas.microsoft.com/office/drawing/2014/main" id="{54744A80-58CD-45BA-A752-1194D133F745}"/>
              </a:ext>
            </a:extLst>
          </p:cNvPr>
          <p:cNvPicPr>
            <a:picLocks noChangeAspect="1"/>
          </p:cNvPicPr>
          <p:nvPr/>
        </p:nvPicPr>
        <p:blipFill>
          <a:blip r:embed="rId4"/>
          <a:stretch>
            <a:fillRect/>
          </a:stretch>
        </p:blipFill>
        <p:spPr>
          <a:xfrm>
            <a:off x="695434" y="2722046"/>
            <a:ext cx="10913606" cy="2764354"/>
          </a:xfrm>
          <a:prstGeom prst="rect">
            <a:avLst/>
          </a:prstGeom>
        </p:spPr>
      </p:pic>
      <p:cxnSp>
        <p:nvCxnSpPr>
          <p:cNvPr id="35" name="Straight Arrow Connector 34">
            <a:extLst>
              <a:ext uri="{FF2B5EF4-FFF2-40B4-BE49-F238E27FC236}">
                <a16:creationId xmlns:a16="http://schemas.microsoft.com/office/drawing/2014/main" id="{C0141BF2-DD5B-405E-8F9A-3FDDB2354B65}"/>
              </a:ext>
            </a:extLst>
          </p:cNvPr>
          <p:cNvCxnSpPr/>
          <p:nvPr/>
        </p:nvCxnSpPr>
        <p:spPr>
          <a:xfrm>
            <a:off x="5220586" y="3242930"/>
            <a:ext cx="1818167" cy="6804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3353D81-B427-4AA9-8514-98B697E312E4}"/>
              </a:ext>
            </a:extLst>
          </p:cNvPr>
          <p:cNvCxnSpPr>
            <a:cxnSpLocks/>
          </p:cNvCxnSpPr>
          <p:nvPr/>
        </p:nvCxnSpPr>
        <p:spPr>
          <a:xfrm>
            <a:off x="5231219" y="3806456"/>
            <a:ext cx="1807534" cy="13609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9EDF922-40C8-4492-B131-557BED5F6309}"/>
              </a:ext>
            </a:extLst>
          </p:cNvPr>
          <p:cNvCxnSpPr>
            <a:cxnSpLocks/>
          </p:cNvCxnSpPr>
          <p:nvPr/>
        </p:nvCxnSpPr>
        <p:spPr>
          <a:xfrm flipV="1">
            <a:off x="5231219" y="3189767"/>
            <a:ext cx="1839432" cy="13397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E03C151-F3E9-4D01-AC96-92989572D154}"/>
              </a:ext>
            </a:extLst>
          </p:cNvPr>
          <p:cNvCxnSpPr>
            <a:cxnSpLocks/>
          </p:cNvCxnSpPr>
          <p:nvPr/>
        </p:nvCxnSpPr>
        <p:spPr>
          <a:xfrm flipV="1">
            <a:off x="5231219" y="4380614"/>
            <a:ext cx="1828800" cy="8187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695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925077C4-956D-4C28-9A96-5CAB202FF2C5}"/>
              </a:ext>
            </a:extLst>
          </p:cNvPr>
          <p:cNvGrpSpPr/>
          <p:nvPr/>
        </p:nvGrpSpPr>
        <p:grpSpPr>
          <a:xfrm>
            <a:off x="1826053" y="791308"/>
            <a:ext cx="8539894" cy="1534449"/>
            <a:chOff x="1826053" y="791308"/>
            <a:chExt cx="8539894" cy="1534449"/>
          </a:xfrm>
        </p:grpSpPr>
        <p:sp>
          <p:nvSpPr>
            <p:cNvPr id="38" name="Freeform: Shape 37">
              <a:extLst>
                <a:ext uri="{FF2B5EF4-FFF2-40B4-BE49-F238E27FC236}">
                  <a16:creationId xmlns:a16="http://schemas.microsoft.com/office/drawing/2014/main" id="{A7B8509B-2689-4486-A773-8E33A217377F}"/>
                </a:ext>
              </a:extLst>
            </p:cNvPr>
            <p:cNvSpPr/>
            <p:nvPr/>
          </p:nvSpPr>
          <p:spPr>
            <a:xfrm>
              <a:off x="1826053" y="791308"/>
              <a:ext cx="8539894" cy="153444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9" name="TextBox 38">
              <a:extLst>
                <a:ext uri="{FF2B5EF4-FFF2-40B4-BE49-F238E27FC236}">
                  <a16:creationId xmlns:a16="http://schemas.microsoft.com/office/drawing/2014/main" id="{3C9CA7EC-3ECB-458D-8FAB-568FE0D473DD}"/>
                </a:ext>
              </a:extLst>
            </p:cNvPr>
            <p:cNvSpPr txBox="1"/>
            <p:nvPr/>
          </p:nvSpPr>
          <p:spPr>
            <a:xfrm>
              <a:off x="2234490" y="1070113"/>
              <a:ext cx="7838975" cy="98488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Tìm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văn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hình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ảnh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so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sánh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hình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ảnh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p>
          </p:txBody>
        </p:sp>
      </p:grpSp>
      <p:sp>
        <p:nvSpPr>
          <p:cNvPr id="40" name="Rectangle: Rounded Corners 39">
            <a:extLst>
              <a:ext uri="{FF2B5EF4-FFF2-40B4-BE49-F238E27FC236}">
                <a16:creationId xmlns:a16="http://schemas.microsoft.com/office/drawing/2014/main" id="{0BF54B69-9D0F-41C1-B4BC-0C1B233931C0}"/>
              </a:ext>
            </a:extLst>
          </p:cNvPr>
          <p:cNvSpPr/>
          <p:nvPr/>
        </p:nvSpPr>
        <p:spPr>
          <a:xfrm>
            <a:off x="914400" y="2534478"/>
            <a:ext cx="10314430" cy="3975651"/>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1" name="Picture 40">
            <a:extLst>
              <a:ext uri="{FF2B5EF4-FFF2-40B4-BE49-F238E27FC236}">
                <a16:creationId xmlns:a16="http://schemas.microsoft.com/office/drawing/2014/main" id="{0D12A4AE-20CA-4023-B24F-BA780F4008CF}"/>
              </a:ext>
            </a:extLst>
          </p:cNvPr>
          <p:cNvPicPr>
            <a:picLocks noChangeAspect="1"/>
          </p:cNvPicPr>
          <p:nvPr/>
        </p:nvPicPr>
        <p:blipFill>
          <a:blip r:embed="rId3"/>
          <a:stretch>
            <a:fillRect/>
          </a:stretch>
        </p:blipFill>
        <p:spPr>
          <a:xfrm>
            <a:off x="1326682" y="135017"/>
            <a:ext cx="998741" cy="2209800"/>
          </a:xfrm>
          <a:prstGeom prst="rect">
            <a:avLst/>
          </a:prstGeom>
        </p:spPr>
      </p:pic>
      <p:sp>
        <p:nvSpPr>
          <p:cNvPr id="42" name="TextBox 41">
            <a:extLst>
              <a:ext uri="{FF2B5EF4-FFF2-40B4-BE49-F238E27FC236}">
                <a16:creationId xmlns:a16="http://schemas.microsoft.com/office/drawing/2014/main" id="{FFD84C88-A1A6-4214-ABCD-12F8235FE823}"/>
              </a:ext>
            </a:extLst>
          </p:cNvPr>
          <p:cNvSpPr txBox="1"/>
          <p:nvPr/>
        </p:nvSpPr>
        <p:spPr>
          <a:xfrm>
            <a:off x="1252330" y="2608878"/>
            <a:ext cx="9909313" cy="1754326"/>
          </a:xfrm>
          <a:prstGeom prst="rect">
            <a:avLst/>
          </a:prstGeom>
          <a:noFill/>
        </p:spPr>
        <p:txBody>
          <a:bodyPr wrap="square">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 cuối thu sang đông, trên đỉnh núi có mây trắng bay như tấm khăn m</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ỏ</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 lá cây bay như làn tóc tiên của một bà tiên đang hướng mặt về phía biển.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Rectangle 42">
            <a:extLst>
              <a:ext uri="{FF2B5EF4-FFF2-40B4-BE49-F238E27FC236}">
                <a16:creationId xmlns:a16="http://schemas.microsoft.com/office/drawing/2014/main" id="{570BAE87-9BD1-4040-A692-E1F583FC56DF}"/>
              </a:ext>
            </a:extLst>
          </p:cNvPr>
          <p:cNvSpPr/>
          <p:nvPr/>
        </p:nvSpPr>
        <p:spPr>
          <a:xfrm>
            <a:off x="1367514" y="3820698"/>
            <a:ext cx="4969491"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Rectangle 43">
            <a:extLst>
              <a:ext uri="{FF2B5EF4-FFF2-40B4-BE49-F238E27FC236}">
                <a16:creationId xmlns:a16="http://schemas.microsoft.com/office/drawing/2014/main" id="{C1097AFB-C315-425C-A235-28F8296208EF}"/>
              </a:ext>
            </a:extLst>
          </p:cNvPr>
          <p:cNvSpPr/>
          <p:nvPr/>
        </p:nvSpPr>
        <p:spPr>
          <a:xfrm>
            <a:off x="5964865" y="2689255"/>
            <a:ext cx="5103628"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Rectangle 46">
            <a:extLst>
              <a:ext uri="{FF2B5EF4-FFF2-40B4-BE49-F238E27FC236}">
                <a16:creationId xmlns:a16="http://schemas.microsoft.com/office/drawing/2014/main" id="{08245C1F-83C6-4986-9509-63DAE45C375D}"/>
              </a:ext>
            </a:extLst>
          </p:cNvPr>
          <p:cNvSpPr/>
          <p:nvPr/>
        </p:nvSpPr>
        <p:spPr>
          <a:xfrm>
            <a:off x="6481312" y="3274046"/>
            <a:ext cx="4948688"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Rectangle 47">
            <a:extLst>
              <a:ext uri="{FF2B5EF4-FFF2-40B4-BE49-F238E27FC236}">
                <a16:creationId xmlns:a16="http://schemas.microsoft.com/office/drawing/2014/main" id="{BE6C55F9-E52C-4906-BF8A-C9ED8F959D2D}"/>
              </a:ext>
            </a:extLst>
          </p:cNvPr>
          <p:cNvSpPr/>
          <p:nvPr/>
        </p:nvSpPr>
        <p:spPr>
          <a:xfrm>
            <a:off x="1367052" y="3274045"/>
            <a:ext cx="4927421"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ppt_x"/>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outVertical)">
                                      <p:cBhvr>
                                        <p:cTn id="22" dur="500"/>
                                        <p:tgtEl>
                                          <p:spTgt spid="43"/>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outVertical)">
                                      <p:cBhvr>
                                        <p:cTn id="25" dur="500"/>
                                        <p:tgtEl>
                                          <p:spTgt spid="44"/>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arn(outVertical)">
                                      <p:cBhvr>
                                        <p:cTn id="28" dur="500"/>
                                        <p:tgtEl>
                                          <p:spTgt spid="47"/>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arn(outVertical)">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animBg="1"/>
      <p:bldP spid="47" grpId="0" animBg="1"/>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959"/>
</p:tagLst>
</file>

<file path=ppt/tags/tag5.xml><?xml version="1.0" encoding="utf-8"?>
<p:tagLst xmlns:a="http://schemas.openxmlformats.org/drawingml/2006/main" xmlns:r="http://schemas.openxmlformats.org/officeDocument/2006/relationships" xmlns:p="http://schemas.openxmlformats.org/presentationml/2006/main">
  <p:tag name="SHAPE_LOCKS" val="16"/>
</p:tagLst>
</file>

<file path=ppt/tags/tag6.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panose="020F0302020204030204"/>
        <a:ea typeface="庞门正道标题体"/>
        <a:cs typeface=""/>
      </a:majorFont>
      <a:minorFont>
        <a:latin typeface="庞门正道标题体"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2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858</Words>
  <Application>Microsoft Office PowerPoint</Application>
  <PresentationFormat>Widescreen</PresentationFormat>
  <Paragraphs>56</Paragraphs>
  <Slides>13</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#9Slide02 Noi dung dai</vt:lpstr>
      <vt:lpstr>#9Slide02 Tieu de dai</vt:lpstr>
      <vt:lpstr>Arial</vt:lpstr>
      <vt:lpstr>Arial-Rounded</vt:lpstr>
      <vt:lpstr>Calibri</vt:lpstr>
      <vt:lpstr>等线</vt:lpstr>
      <vt:lpstr>UTM Edwardian</vt:lpstr>
      <vt:lpstr>庞门正道标题体</vt:lpstr>
      <vt:lpstr>千图网海量PPT模板www.58pic.com​​</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cp:lastModifiedBy>
  <cp:revision>27</cp:revision>
  <dcterms:created xsi:type="dcterms:W3CDTF">2023-01-08T03:18:45Z</dcterms:created>
  <dcterms:modified xsi:type="dcterms:W3CDTF">2025-05-08T14:32:21Z</dcterms:modified>
</cp:coreProperties>
</file>