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32" r:id="rId3"/>
    <p:sldMasterId id="2147483744" r:id="rId4"/>
  </p:sldMasterIdLst>
  <p:notesMasterIdLst>
    <p:notesMasterId r:id="rId36"/>
  </p:notesMasterIdLst>
  <p:sldIdLst>
    <p:sldId id="260" r:id="rId5"/>
    <p:sldId id="261" r:id="rId6"/>
    <p:sldId id="262" r:id="rId7"/>
    <p:sldId id="330" r:id="rId8"/>
    <p:sldId id="337" r:id="rId9"/>
    <p:sldId id="352" r:id="rId10"/>
    <p:sldId id="353" r:id="rId11"/>
    <p:sldId id="342" r:id="rId12"/>
    <p:sldId id="341" r:id="rId13"/>
    <p:sldId id="349" r:id="rId14"/>
    <p:sldId id="350" r:id="rId15"/>
    <p:sldId id="345" r:id="rId16"/>
    <p:sldId id="343" r:id="rId17"/>
    <p:sldId id="355" r:id="rId18"/>
    <p:sldId id="348" r:id="rId19"/>
    <p:sldId id="354" r:id="rId20"/>
    <p:sldId id="344" r:id="rId21"/>
    <p:sldId id="347" r:id="rId22"/>
    <p:sldId id="316" r:id="rId23"/>
    <p:sldId id="328" r:id="rId24"/>
    <p:sldId id="336" r:id="rId25"/>
    <p:sldId id="263" r:id="rId26"/>
    <p:sldId id="357" r:id="rId27"/>
    <p:sldId id="351" r:id="rId28"/>
    <p:sldId id="264" r:id="rId29"/>
    <p:sldId id="356" r:id="rId30"/>
    <p:sldId id="289" r:id="rId31"/>
    <p:sldId id="325" r:id="rId32"/>
    <p:sldId id="324" r:id="rId33"/>
    <p:sldId id="305" r:id="rId34"/>
    <p:sldId id="269" r:id="rId3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240" autoAdjust="0"/>
  </p:normalViewPr>
  <p:slideViewPr>
    <p:cSldViewPr>
      <p:cViewPr varScale="1">
        <p:scale>
          <a:sx n="106" d="100"/>
          <a:sy n="106" d="100"/>
        </p:scale>
        <p:origin x="366" y="96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CB69C-21AE-48DA-AF76-CDDAA703D29B}" type="datetimeFigureOut">
              <a:rPr lang="en-US" smtClean="0"/>
              <a:t>22/1/2025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0F985-15D0-44A9-B681-ABD273C02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329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20F985-15D0-44A9-B681-ABD273C02BA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194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805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97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744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969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953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39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133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481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71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270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385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7718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604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322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1281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604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407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486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4503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757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3205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0022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5854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4909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6483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054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4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138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1095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8664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7598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964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7165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3034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399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111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3223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6954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172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105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3726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8013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82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531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82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3582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744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502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357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142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009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60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318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60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3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30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30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30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98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98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98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98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72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5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3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76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DAB43-D9B8-49B9-9136-733A8D1EC3C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76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76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6AAF9-FB91-4FD8-AF49-A18E6EA956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88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57"/>
            <a:ext cx="9146234" cy="51422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07367" y="69655"/>
            <a:ext cx="1932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>
                <a:solidFill>
                  <a:prstClr val="white">
                    <a:lumMod val="95000"/>
                  </a:prstClr>
                </a:solidFill>
                <a:latin typeface="Quicksand Medium" panose="00000600000000000000" pitchFamily="2" charset="0"/>
              </a:rPr>
              <a:t>anhnguyenhyunie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1432" t="2735" r="19279" b="60156"/>
          <a:stretch/>
        </p:blipFill>
        <p:spPr>
          <a:xfrm>
            <a:off x="1863051" y="1178718"/>
            <a:ext cx="5420189" cy="2143125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5756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B7FCA0-F749-8123-1501-D50DB82D2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7625"/>
            <a:ext cx="9144000" cy="475297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744455E-67C3-5E3B-970E-AE479F90D0AE}"/>
              </a:ext>
            </a:extLst>
          </p:cNvPr>
          <p:cNvSpPr/>
          <p:nvPr/>
        </p:nvSpPr>
        <p:spPr>
          <a:xfrm>
            <a:off x="2971800" y="4724400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Đền liệt sĩ – Thị Trấn Núi Đối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4902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98B0E8-6B52-96F8-FA70-87D3EC534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43"/>
            <a:ext cx="7620000" cy="470490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4D38B98-C330-5BC4-840B-B1F1ED32DBFB}"/>
              </a:ext>
            </a:extLst>
          </p:cNvPr>
          <p:cNvSpPr/>
          <p:nvPr/>
        </p:nvSpPr>
        <p:spPr>
          <a:xfrm>
            <a:off x="3124200" y="4723514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Đầm bầu – Tân Phong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7483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hợ Bến Thành: Khám phá nét đặc sắc của biểu tượng Sài Gòn - iVIVU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6" descr="A tree with red flowers&#10;&#10;Description automatically generated">
            <a:extLst>
              <a:ext uri="{FF2B5EF4-FFF2-40B4-BE49-F238E27FC236}">
                <a16:creationId xmlns:a16="http://schemas.microsoft.com/office/drawing/2014/main" id="{8CB8B2D4-D831-FF5A-1427-73AD6C9A0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7937"/>
            <a:ext cx="8839200" cy="4648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3A733A1-5DCA-6572-D1FB-2DD88A55B3D4}"/>
              </a:ext>
            </a:extLst>
          </p:cNvPr>
          <p:cNvSpPr/>
          <p:nvPr/>
        </p:nvSpPr>
        <p:spPr>
          <a:xfrm>
            <a:off x="3352800" y="4719467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Đền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Mõ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Ngũ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Phúc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7818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hợ Bến Thành: Khám phá nét đặc sắc của biểu tượng Sài Gòn - iVIVU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9FADB2-2950-104C-C116-CFAFCFF14AB9}"/>
              </a:ext>
            </a:extLst>
          </p:cNvPr>
          <p:cNvSpPr/>
          <p:nvPr/>
        </p:nvSpPr>
        <p:spPr>
          <a:xfrm>
            <a:off x="2743200" y="4693550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Công viên Núi Đối – Kiến Thuỵ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A lake with a body of water and a city in the background&#10;&#10;Description automatically generated">
            <a:extLst>
              <a:ext uri="{FF2B5EF4-FFF2-40B4-BE49-F238E27FC236}">
                <a16:creationId xmlns:a16="http://schemas.microsoft.com/office/drawing/2014/main" id="{FAB0D424-12F0-057C-26DC-0310954CF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69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6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h with bushes and trees&#10;&#10;Description automatically generated">
            <a:extLst>
              <a:ext uri="{FF2B5EF4-FFF2-40B4-BE49-F238E27FC236}">
                <a16:creationId xmlns:a16="http://schemas.microsoft.com/office/drawing/2014/main" id="{84111F40-F63A-9A0B-55C0-D0AF3E860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7053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ED6D35-3FDF-F8AC-96A1-B0B7712691FD}"/>
              </a:ext>
            </a:extLst>
          </p:cNvPr>
          <p:cNvSpPr/>
          <p:nvPr/>
        </p:nvSpPr>
        <p:spPr>
          <a:xfrm>
            <a:off x="2743200" y="4693550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Công viên Núi Đối – Kiến Thuỵ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79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ity at night with a body of water&#10;&#10;Description automatically generated">
            <a:extLst>
              <a:ext uri="{FF2B5EF4-FFF2-40B4-BE49-F238E27FC236}">
                <a16:creationId xmlns:a16="http://schemas.microsoft.com/office/drawing/2014/main" id="{85FFBB1E-A50E-C7FD-3137-B8495B187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2875"/>
            <a:ext cx="8018384" cy="448627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00CA9BB-83B1-7752-B4A4-E81F4ED1DEC4}"/>
              </a:ext>
            </a:extLst>
          </p:cNvPr>
          <p:cNvSpPr/>
          <p:nvPr/>
        </p:nvSpPr>
        <p:spPr>
          <a:xfrm>
            <a:off x="2743200" y="4693550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Công viên Núi Đối – Kiến Thuỵ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54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ridge over a river&#10;&#10;Description automatically generated">
            <a:extLst>
              <a:ext uri="{FF2B5EF4-FFF2-40B4-BE49-F238E27FC236}">
                <a16:creationId xmlns:a16="http://schemas.microsoft.com/office/drawing/2014/main" id="{296478D2-2BCC-C5D7-F149-8956A7D23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7815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0AD2B9-8778-F71A-AD46-D1E88B38379D}"/>
              </a:ext>
            </a:extLst>
          </p:cNvPr>
          <p:cNvSpPr/>
          <p:nvPr/>
        </p:nvSpPr>
        <p:spPr>
          <a:xfrm>
            <a:off x="3276600" y="4743390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Cầu Đối – Kiến Thuỵ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94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hợ Bến Thành: Khám phá nét đặc sắc của biểu tượng Sài Gòn - iVIVU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Picture 3" descr="Long shot of a boat race&#10;&#10;Description automatically generated">
            <a:extLst>
              <a:ext uri="{FF2B5EF4-FFF2-40B4-BE49-F238E27FC236}">
                <a16:creationId xmlns:a16="http://schemas.microsoft.com/office/drawing/2014/main" id="{7FC0F43E-0F04-A465-2514-A593AD96C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08" y="0"/>
            <a:ext cx="8205583" cy="470535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B3A97D1-97B7-A0F0-7A89-ED51E4B2A398}"/>
              </a:ext>
            </a:extLst>
          </p:cNvPr>
          <p:cNvSpPr/>
          <p:nvPr/>
        </p:nvSpPr>
        <p:spPr>
          <a:xfrm>
            <a:off x="2743200" y="4693550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Đua thuyền Rồng – Kiến Thuỵ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77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ridge over water with people walking on it&#10;&#10;Description automatically generated">
            <a:extLst>
              <a:ext uri="{FF2B5EF4-FFF2-40B4-BE49-F238E27FC236}">
                <a16:creationId xmlns:a16="http://schemas.microsoft.com/office/drawing/2014/main" id="{2A7AC333-8294-BF28-FEA3-D8720C309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62915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E08BB0E-E782-D34C-6ECA-B3384ED59DCC}"/>
              </a:ext>
            </a:extLst>
          </p:cNvPr>
          <p:cNvSpPr/>
          <p:nvPr/>
        </p:nvSpPr>
        <p:spPr>
          <a:xfrm>
            <a:off x="2743200" y="4693550"/>
            <a:ext cx="4191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Khu sinh thái Big Sun – Hữu Bằng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363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hợ Bến Thành: Khám phá nét đặc sắc của biểu tượng Sài Gòn - iVIVU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7050AE-8760-6B9A-A944-EEC33566E6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472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73D85C-793C-F0B3-ED32-09B92A668FED}"/>
              </a:ext>
            </a:extLst>
          </p:cNvPr>
          <p:cNvSpPr/>
          <p:nvPr/>
        </p:nvSpPr>
        <p:spPr>
          <a:xfrm>
            <a:off x="2971800" y="4724400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Cánh đồng lúa – Kiến Thuỵ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2201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i hat Que huong tuoi de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896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hợ Bến Thành: Khám phá nét đặc sắc của biểu tượng Sài Gòn - iVIVU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pic>
        <p:nvPicPr>
          <p:cNvPr id="5" name="Picture 4" descr="A boat in the water with mountains in the background with Ha Long Bay in the background&#10;&#10;Description automatically generated">
            <a:extLst>
              <a:ext uri="{FF2B5EF4-FFF2-40B4-BE49-F238E27FC236}">
                <a16:creationId xmlns:a16="http://schemas.microsoft.com/office/drawing/2014/main" id="{599A329A-7C20-E463-1B1B-E8E828493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98"/>
            <a:ext cx="9143999" cy="463494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1AE8F0-C154-A47C-CFAA-E318AA6D2187}"/>
              </a:ext>
            </a:extLst>
          </p:cNvPr>
          <p:cNvSpPr/>
          <p:nvPr/>
        </p:nvSpPr>
        <p:spPr>
          <a:xfrm>
            <a:off x="2743200" y="4693550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Vịnh Hạ Long – Quảng Ninh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02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hợ Bến Thành: Khám phá nét đặc sắc của biểu tượng Sài Gòn - iVIVU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" name="Picture 4" descr="A beach with buildings and a body of water&#10;&#10;Description automatically generated">
            <a:extLst>
              <a:ext uri="{FF2B5EF4-FFF2-40B4-BE49-F238E27FC236}">
                <a16:creationId xmlns:a16="http://schemas.microsoft.com/office/drawing/2014/main" id="{C97D8564-0414-2BFC-20AA-7EED0559A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7053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7AA69E8-BD33-4AE7-55E2-4B0C46F4EF33}"/>
              </a:ext>
            </a:extLst>
          </p:cNvPr>
          <p:cNvSpPr/>
          <p:nvPr/>
        </p:nvSpPr>
        <p:spPr>
          <a:xfrm>
            <a:off x="2743200" y="4693550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Bãi biển Mỹ Khê – Đà Nẵng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8370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iver with trees and buildings in the background&#10;&#10;Description automatically generated">
            <a:extLst>
              <a:ext uri="{FF2B5EF4-FFF2-40B4-BE49-F238E27FC236}">
                <a16:creationId xmlns:a16="http://schemas.microsoft.com/office/drawing/2014/main" id="{BE64A9C8-B07E-2A44-B509-221E34D55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6291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98CE679-879C-23C5-F5D7-59AC18945337}"/>
              </a:ext>
            </a:extLst>
          </p:cNvPr>
          <p:cNvSpPr/>
          <p:nvPr/>
        </p:nvSpPr>
        <p:spPr>
          <a:xfrm>
            <a:off x="3276600" y="4657947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Đà Lạt – Lâm Đồng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20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98CE679-879C-23C5-F5D7-59AC18945337}"/>
              </a:ext>
            </a:extLst>
          </p:cNvPr>
          <p:cNvSpPr/>
          <p:nvPr/>
        </p:nvSpPr>
        <p:spPr>
          <a:xfrm>
            <a:off x="3276600" y="4657947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Đà Lạt – Lâm Đồng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657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0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B15308-1E34-5DE8-41A5-37507CEA9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7815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02347D-55E7-B2A1-4AF9-2A07239B9706}"/>
              </a:ext>
            </a:extLst>
          </p:cNvPr>
          <p:cNvSpPr/>
          <p:nvPr/>
        </p:nvSpPr>
        <p:spPr>
          <a:xfrm>
            <a:off x="1981200" y="4693550"/>
            <a:ext cx="6324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Thu hút khách du lịch – tiềm lực phát triển kinh tế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2726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57"/>
            <a:ext cx="9146234" cy="51422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07364" y="69650"/>
            <a:ext cx="1932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>
                <a:solidFill>
                  <a:prstClr val="white">
                    <a:lumMod val="95000"/>
                  </a:prstClr>
                </a:solidFill>
                <a:latin typeface="Quicksand Medium" panose="00000600000000000000" pitchFamily="2" charset="0"/>
              </a:rPr>
              <a:t>anhnguyenhyunie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6217" t="38477" r="28731" b="28125"/>
          <a:stretch/>
        </p:blipFill>
        <p:spPr>
          <a:xfrm>
            <a:off x="1419983" y="1350818"/>
            <a:ext cx="6176715" cy="210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22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57"/>
            <a:ext cx="9146234" cy="51422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07364" y="69650"/>
            <a:ext cx="1932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>
                <a:solidFill>
                  <a:prstClr val="white">
                    <a:lumMod val="95000"/>
                  </a:prstClr>
                </a:solidFill>
                <a:latin typeface="Quicksand Medium" panose="00000600000000000000" pitchFamily="2" charset="0"/>
              </a:rPr>
              <a:t>anhnguyenhyunie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0104D36-342A-F826-316C-AB69255424FE}"/>
              </a:ext>
            </a:extLst>
          </p:cNvPr>
          <p:cNvSpPr/>
          <p:nvPr/>
        </p:nvSpPr>
        <p:spPr>
          <a:xfrm>
            <a:off x="1676400" y="895350"/>
            <a:ext cx="6726802" cy="3178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20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 Gợi ý: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20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 Cảnh đẹp này của bạn ở đâu?</a:t>
            </a:r>
            <a:endParaRPr lang="en-US" sz="32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20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 Bạn đến cùng với ai, vào dịp nào?</a:t>
            </a:r>
            <a:endParaRPr lang="en-US" sz="32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20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 Bạn hãy kể về cảnh đẹp đó?</a:t>
            </a:r>
            <a:endParaRPr lang="en-US" sz="32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99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garbage cans with different types of garbage&#10;&#10;Description automatically generated">
            <a:extLst>
              <a:ext uri="{FF2B5EF4-FFF2-40B4-BE49-F238E27FC236}">
                <a16:creationId xmlns:a16="http://schemas.microsoft.com/office/drawing/2014/main" id="{2A17B6BA-511C-57F6-2F24-32DC0897B1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4287"/>
            <a:ext cx="89154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75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uple of people throwing garbage into different colored containers&#10;&#10;Description automatically generated">
            <a:extLst>
              <a:ext uri="{FF2B5EF4-FFF2-40B4-BE49-F238E27FC236}">
                <a16:creationId xmlns:a16="http://schemas.microsoft.com/office/drawing/2014/main" id="{4660F1B3-CE78-C5D1-997F-4A4B3F26C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33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with garbage cans&#10;&#10;Description automatically generated">
            <a:extLst>
              <a:ext uri="{FF2B5EF4-FFF2-40B4-BE49-F238E27FC236}">
                <a16:creationId xmlns:a16="http://schemas.microsoft.com/office/drawing/2014/main" id="{36829741-7557-0806-7A8B-C64DA0AA1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099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57"/>
            <a:ext cx="9146234" cy="51422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107364" y="69652"/>
            <a:ext cx="1932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>
                <a:solidFill>
                  <a:prstClr val="white">
                    <a:lumMod val="95000"/>
                  </a:prstClr>
                </a:solidFill>
                <a:latin typeface="Quicksand Medium" panose="00000600000000000000" pitchFamily="2" charset="0"/>
              </a:rPr>
              <a:t>anhnguyenhyunie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2182" t="31837" r="12445" b="29054"/>
          <a:stretch/>
        </p:blipFill>
        <p:spPr>
          <a:xfrm>
            <a:off x="1220939" y="1027177"/>
            <a:ext cx="7171579" cy="241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7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57"/>
            <a:ext cx="9146234" cy="51422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0D063E-9FD7-47CA-8F32-CC92EDD099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3" t="5422" r="69955" b="89821"/>
          <a:stretch/>
        </p:blipFill>
        <p:spPr>
          <a:xfrm>
            <a:off x="202176" y="514350"/>
            <a:ext cx="2703862" cy="9666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892604"/>
              </p:ext>
            </p:extLst>
          </p:nvPr>
        </p:nvGraphicFramePr>
        <p:xfrm>
          <a:off x="126393" y="1645771"/>
          <a:ext cx="8718419" cy="2087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2807">
                  <a:extLst>
                    <a:ext uri="{9D8B030D-6E8A-4147-A177-3AD203B41FA5}">
                      <a16:colId xmlns:a16="http://schemas.microsoft.com/office/drawing/2014/main" val="2294632885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4234995536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3462695714"/>
                    </a:ext>
                  </a:extLst>
                </a:gridCol>
                <a:gridCol w="1529612">
                  <a:extLst>
                    <a:ext uri="{9D8B030D-6E8A-4147-A177-3AD203B41FA5}">
                      <a16:colId xmlns:a16="http://schemas.microsoft.com/office/drawing/2014/main" val="4129340423"/>
                    </a:ext>
                  </a:extLst>
                </a:gridCol>
              </a:tblGrid>
              <a:tr h="719744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Điều</a:t>
                      </a: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em</a:t>
                      </a: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học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làm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được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B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Tốt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B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Đạt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B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Cần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cố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gắng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B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44480"/>
                  </a:ext>
                </a:extLst>
              </a:tr>
              <a:tr h="8249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等线"/>
                          <a:cs typeface="Times New Roman" pitchFamily="18" charset="0"/>
                        </a:rPr>
                        <a:t>Em</a:t>
                      </a:r>
                      <a:r>
                        <a:rPr lang="en-US" sz="3200" b="0" dirty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等线"/>
                          <a:cs typeface="Times New Roman" pitchFamily="18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等线"/>
                          <a:cs typeface="Times New Roman" pitchFamily="18" charset="0"/>
                        </a:rPr>
                        <a:t>giới</a:t>
                      </a:r>
                      <a:r>
                        <a:rPr lang="en-US" sz="3200" b="0" baseline="0" dirty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等线"/>
                          <a:cs typeface="Times New Roman" pitchFamily="18" charset="0"/>
                        </a:rPr>
                        <a:t> </a:t>
                      </a:r>
                      <a:r>
                        <a:rPr lang="en-US" sz="3200" b="0" baseline="0" dirty="0" err="1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等线"/>
                          <a:cs typeface="Times New Roman" pitchFamily="18" charset="0"/>
                        </a:rPr>
                        <a:t>thiệu</a:t>
                      </a:r>
                      <a:r>
                        <a:rPr lang="en-US" sz="3200" b="0" baseline="0" dirty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等线"/>
                          <a:cs typeface="Times New Roman" pitchFamily="18" charset="0"/>
                        </a:rPr>
                        <a:t> </a:t>
                      </a:r>
                      <a:r>
                        <a:rPr lang="en-US" sz="3200" b="0" baseline="0" dirty="0" err="1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等线"/>
                          <a:cs typeface="Times New Roman" pitchFamily="18" charset="0"/>
                        </a:rPr>
                        <a:t>được</a:t>
                      </a:r>
                      <a:r>
                        <a:rPr lang="en-US" sz="3200" b="0" baseline="0" dirty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等线"/>
                          <a:cs typeface="Times New Roman" pitchFamily="18" charset="0"/>
                        </a:rPr>
                        <a:t> </a:t>
                      </a:r>
                      <a:r>
                        <a:rPr lang="en-US" sz="3200" b="0" baseline="0" err="1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等线"/>
                          <a:cs typeface="Times New Roman" pitchFamily="18" charset="0"/>
                        </a:rPr>
                        <a:t>hình</a:t>
                      </a:r>
                      <a:r>
                        <a:rPr lang="en-US" sz="3200" b="0" baseline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等线"/>
                          <a:cs typeface="Times New Roman" pitchFamily="18" charset="0"/>
                        </a:rPr>
                        <a:t> ảnh, cảnh đẹp quê </a:t>
                      </a:r>
                      <a:r>
                        <a:rPr lang="en-US" sz="3200" b="0" baseline="0" dirty="0" err="1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等线"/>
                          <a:cs typeface="Times New Roman" pitchFamily="18" charset="0"/>
                        </a:rPr>
                        <a:t>hương</a:t>
                      </a:r>
                      <a:endParaRPr lang="en-US" sz="3200" b="0" dirty="0">
                        <a:solidFill>
                          <a:srgbClr val="00B0F0"/>
                        </a:solidFill>
                        <a:effectLst/>
                        <a:latin typeface="Times New Roman" pitchFamily="18" charset="0"/>
                        <a:ea typeface="等线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rgbClr val="FDBB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DBB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DBB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rgbClr val="FDBB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DBB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DBB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rgbClr val="FDBB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DBB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DBB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rgbClr val="FDBB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DBB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DBB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1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561190"/>
                  </a:ext>
                </a:extLst>
              </a:tr>
            </a:tbl>
          </a:graphicData>
        </a:graphic>
      </p:graphicFrame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69" t="20978" r="15468" b="55122"/>
          <a:stretch/>
        </p:blipFill>
        <p:spPr bwMode="auto">
          <a:xfrm>
            <a:off x="7620000" y="2771588"/>
            <a:ext cx="914400" cy="872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0" t="20978" r="36070" b="55122"/>
          <a:stretch/>
        </p:blipFill>
        <p:spPr bwMode="auto">
          <a:xfrm>
            <a:off x="6248400" y="2771589"/>
            <a:ext cx="911215" cy="872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71" t="20978" r="51366" b="55122"/>
          <a:stretch/>
        </p:blipFill>
        <p:spPr bwMode="auto">
          <a:xfrm>
            <a:off x="5057384" y="2771589"/>
            <a:ext cx="1038616" cy="901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02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6234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44AB88F-3A6B-44F3-A7AE-A3AB23060D0C}"/>
              </a:ext>
            </a:extLst>
          </p:cNvPr>
          <p:cNvSpPr/>
          <p:nvPr/>
        </p:nvSpPr>
        <p:spPr>
          <a:xfrm>
            <a:off x="329610" y="254300"/>
            <a:ext cx="4888256" cy="2541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50000"/>
              </a:lnSpc>
              <a:buClr>
                <a:prstClr val="black"/>
              </a:buClr>
              <a:buSzPts val="5200"/>
            </a:pPr>
            <a:r>
              <a:rPr lang="en-GB" sz="5400" b="1" spc="13" dirty="0" err="1">
                <a:solidFill>
                  <a:prstClr val="white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CỦNG</a:t>
            </a:r>
            <a:r>
              <a:rPr lang="en-GB" sz="5400" b="1" spc="13" dirty="0">
                <a:solidFill>
                  <a:prstClr val="white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GB" sz="5400" b="1" spc="13" dirty="0" err="1">
                <a:solidFill>
                  <a:prstClr val="white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CỐ</a:t>
            </a:r>
            <a:r>
              <a:rPr lang="en-GB" sz="5400" b="1" spc="13" dirty="0">
                <a:solidFill>
                  <a:prstClr val="white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  <a:buClr>
                <a:prstClr val="black"/>
              </a:buClr>
              <a:buSzPts val="5200"/>
            </a:pPr>
            <a:r>
              <a:rPr lang="en-GB" sz="5400" b="1" spc="13" dirty="0" err="1">
                <a:solidFill>
                  <a:prstClr val="white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BÀI</a:t>
            </a:r>
            <a:r>
              <a:rPr lang="en-GB" sz="5400" b="1" spc="13" dirty="0">
                <a:solidFill>
                  <a:prstClr val="white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GB" sz="5400" b="1" spc="13" dirty="0" err="1">
                <a:solidFill>
                  <a:prstClr val="white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HỌC</a:t>
            </a:r>
            <a:r>
              <a:rPr lang="en-GB" sz="5400" b="1" spc="13" dirty="0">
                <a:solidFill>
                  <a:prstClr val="white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07364" y="69634"/>
            <a:ext cx="1932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>
                <a:solidFill>
                  <a:prstClr val="white">
                    <a:lumMod val="95000"/>
                  </a:prstClr>
                </a:solidFill>
                <a:latin typeface="Quicksand Medium" panose="00000600000000000000" pitchFamily="2" charset="0"/>
              </a:rPr>
              <a:t>anhnguyenhyunie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9" t="20202" r="13940" b="12675"/>
          <a:stretch/>
        </p:blipFill>
        <p:spPr>
          <a:xfrm>
            <a:off x="5787025" y="162838"/>
            <a:ext cx="3253050" cy="332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8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hợ Bến Thành: Khám phá nét đặc sắc của biểu tượng Sài Gòn - iVIVU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8" name="Picture 7" descr="A cartoon of a child and child talking&#10;&#10;Description automatically generated">
            <a:extLst>
              <a:ext uri="{FF2B5EF4-FFF2-40B4-BE49-F238E27FC236}">
                <a16:creationId xmlns:a16="http://schemas.microsoft.com/office/drawing/2014/main" id="{59C2202A-3D67-D9EC-B74A-ED6F86E67A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2359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hợ Bến Thành: Khám phá nét đặc sắc của biểu tượng Sài Gòn - iVIVU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" name="Animate characters project (9).mp4">
            <a:hlinkClick r:id="" action="ppaction://media"/>
            <a:extLst>
              <a:ext uri="{FF2B5EF4-FFF2-40B4-BE49-F238E27FC236}">
                <a16:creationId xmlns:a16="http://schemas.microsoft.com/office/drawing/2014/main" id="{5939F465-C720-7297-CA88-2724B0A466D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7228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hợ Bến Thành: Khám phá nét đặc sắc của biểu tượng Sài Gòn - iVIVU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" name="video">
            <a:hlinkClick r:id="" action="ppaction://media"/>
            <a:extLst>
              <a:ext uri="{FF2B5EF4-FFF2-40B4-BE49-F238E27FC236}">
                <a16:creationId xmlns:a16="http://schemas.microsoft.com/office/drawing/2014/main" id="{BF878A72-60F7-6E91-AB44-D3213E1794D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242425" cy="524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5360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6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38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hợ Bến Thành: Khám phá nét đặc sắc của biểu tượng Sài Gòn - iVIVU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" name="Picture 4" descr="A large square with water in front of a building&#10;&#10;Description automatically generated with medium confidence">
            <a:extLst>
              <a:ext uri="{FF2B5EF4-FFF2-40B4-BE49-F238E27FC236}">
                <a16:creationId xmlns:a16="http://schemas.microsoft.com/office/drawing/2014/main" id="{A54C2D3E-3518-E491-FFBB-750610F1F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70712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A559015-B292-87AB-60C6-CB75830C14A5}"/>
              </a:ext>
            </a:extLst>
          </p:cNvPr>
          <p:cNvSpPr/>
          <p:nvPr/>
        </p:nvSpPr>
        <p:spPr>
          <a:xfrm>
            <a:off x="2971800" y="4724400"/>
            <a:ext cx="396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Vương Triều Mạc – Ngũ Đoan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1319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hợ Bến Thành: Khám phá nét đặc sắc của biểu tượng Sài Gòn - iVIVU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" name="Picture 4" descr="A building with a statue in front of it&#10;&#10;Description automatically generated">
            <a:extLst>
              <a:ext uri="{FF2B5EF4-FFF2-40B4-BE49-F238E27FC236}">
                <a16:creationId xmlns:a16="http://schemas.microsoft.com/office/drawing/2014/main" id="{021CC5D3-9508-1C1F-3768-010D3A2A72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438151"/>
            <a:ext cx="8915400" cy="4267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620978F-62E0-F9F3-D197-E7A625CC96EB}"/>
              </a:ext>
            </a:extLst>
          </p:cNvPr>
          <p:cNvSpPr/>
          <p:nvPr/>
        </p:nvSpPr>
        <p:spPr>
          <a:xfrm>
            <a:off x="1828800" y="4713323"/>
            <a:ext cx="6019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Chùa Linh Sơn Viên Giác Tự – Thị Trấn Núi Đối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5795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</TotalTime>
  <Words>181</Words>
  <Application>Microsoft Office PowerPoint</Application>
  <PresentationFormat>On-screen Show (16:9)</PresentationFormat>
  <Paragraphs>35</Paragraphs>
  <Slides>31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Arial</vt:lpstr>
      <vt:lpstr>Arial-Rounded</vt:lpstr>
      <vt:lpstr>Calibri</vt:lpstr>
      <vt:lpstr>Calibri Light</vt:lpstr>
      <vt:lpstr>等线</vt:lpstr>
      <vt:lpstr>Quicksand Medium</vt:lpstr>
      <vt:lpstr>Times New Roman</vt:lpstr>
      <vt:lpstr>1_Office Theme</vt:lpstr>
      <vt:lpstr>2_Office Theme</vt:lpstr>
      <vt:lpstr>6_Office Theme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245</cp:revision>
  <dcterms:created xsi:type="dcterms:W3CDTF">2022-11-05T05:38:13Z</dcterms:created>
  <dcterms:modified xsi:type="dcterms:W3CDTF">2025-01-22T06:03:00Z</dcterms:modified>
</cp:coreProperties>
</file>