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87" r:id="rId2"/>
    <p:sldId id="288" r:id="rId3"/>
    <p:sldId id="297" r:id="rId4"/>
    <p:sldId id="289" r:id="rId5"/>
    <p:sldId id="298" r:id="rId6"/>
    <p:sldId id="293" r:id="rId7"/>
    <p:sldId id="299" r:id="rId8"/>
    <p:sldId id="290" r:id="rId9"/>
    <p:sldId id="300" r:id="rId10"/>
    <p:sldId id="305" r:id="rId11"/>
    <p:sldId id="306" r:id="rId12"/>
    <p:sldId id="291" r:id="rId13"/>
    <p:sldId id="301" r:id="rId14"/>
    <p:sldId id="292" r:id="rId15"/>
    <p:sldId id="302" r:id="rId16"/>
    <p:sldId id="294" r:id="rId17"/>
    <p:sldId id="303" r:id="rId18"/>
    <p:sldId id="307" r:id="rId19"/>
    <p:sldId id="308" r:id="rId20"/>
    <p:sldId id="295" r:id="rId21"/>
    <p:sldId id="3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59" autoAdjust="0"/>
    <p:restoredTop sz="94660"/>
  </p:normalViewPr>
  <p:slideViewPr>
    <p:cSldViewPr snapToGrid="0">
      <p:cViewPr varScale="1">
        <p:scale>
          <a:sx n="19" d="100"/>
          <a:sy n="19" d="100"/>
        </p:scale>
        <p:origin x="4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697179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936200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543557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57706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5C2E6D-0AA3-4EBC-9729-87805F8670B3}"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2416377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5C2E6D-0AA3-4EBC-9729-87805F8670B3}"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3534251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5C2E6D-0AA3-4EBC-9729-87805F8670B3}" type="datetimeFigureOut">
              <a:rPr lang="en-US" smtClean="0"/>
              <a:t>9/17/2021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3797288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5C2E6D-0AA3-4EBC-9729-87805F8670B3}" type="datetimeFigureOut">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92251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C2E6D-0AA3-4EBC-9729-87805F8670B3}" type="datetimeFigureOut">
              <a:rPr lang="en-US" smtClean="0"/>
              <a:t>9/17/2021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4180174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5C2E6D-0AA3-4EBC-9729-87805F8670B3}"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82047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5C2E6D-0AA3-4EBC-9729-87805F8670B3}"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232504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5C2E6D-0AA3-4EBC-9729-87805F8670B3}" type="datetimeFigureOut">
              <a:rPr lang="en-US" smtClean="0"/>
              <a:t>9/17/2021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DF19A-7278-4EFA-83DA-B61C80CD2A22}" type="slidenum">
              <a:rPr lang="en-US" smtClean="0"/>
              <a:t>‹#›</a:t>
            </a:fld>
            <a:endParaRPr lang="en-US"/>
          </a:p>
        </p:txBody>
      </p:sp>
    </p:spTree>
    <p:extLst>
      <p:ext uri="{BB962C8B-B14F-4D97-AF65-F5344CB8AC3E}">
        <p14:creationId xmlns:p14="http://schemas.microsoft.com/office/powerpoint/2010/main" val="3192628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17.wdp"/></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8.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5.wdp"/><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image" Target="../media/image6.pn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1.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audio1.wav"/><Relationship Id="rId16" Type="http://schemas.openxmlformats.org/officeDocument/2006/relationships/image" Target="../media/image13.png"/><Relationship Id="rId20" Type="http://schemas.openxmlformats.org/officeDocument/2006/relationships/image" Target="../media/image15.png"/><Relationship Id="rId29" Type="http://schemas.microsoft.com/office/2007/relationships/hdphoto" Target="../media/hdphoto13.wdp"/><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4.wdp"/><Relationship Id="rId24" Type="http://schemas.openxmlformats.org/officeDocument/2006/relationships/image" Target="../media/image17.png"/><Relationship Id="rId32" Type="http://schemas.openxmlformats.org/officeDocument/2006/relationships/image" Target="../media/image22.png"/><Relationship Id="rId5" Type="http://schemas.openxmlformats.org/officeDocument/2006/relationships/image" Target="../media/image7.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9.png"/><Relationship Id="rId10" Type="http://schemas.openxmlformats.org/officeDocument/2006/relationships/image" Target="../media/image10.png"/><Relationship Id="rId19" Type="http://schemas.microsoft.com/office/2007/relationships/hdphoto" Target="../media/hdphoto8.wdp"/><Relationship Id="rId31" Type="http://schemas.openxmlformats.org/officeDocument/2006/relationships/image" Target="../media/image2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2.png"/><Relationship Id="rId22" Type="http://schemas.openxmlformats.org/officeDocument/2006/relationships/image" Target="../media/image16.png"/><Relationship Id="rId27" Type="http://schemas.microsoft.com/office/2007/relationships/hdphoto" Target="../media/hdphoto12.wdp"/><Relationship Id="rId30"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581" t="5862" r="15922"/>
          <a:stretch/>
        </p:blipFill>
        <p:spPr>
          <a:xfrm>
            <a:off x="-57151" y="0"/>
            <a:ext cx="12309725" cy="6858000"/>
          </a:xfrm>
          <a:prstGeom prst="rect">
            <a:avLst/>
          </a:prstGeom>
        </p:spPr>
      </p:pic>
      <p:sp>
        <p:nvSpPr>
          <p:cNvPr id="6" name="Rectangle 5"/>
          <p:cNvSpPr/>
          <p:nvPr/>
        </p:nvSpPr>
        <p:spPr>
          <a:xfrm>
            <a:off x="1217177" y="2591874"/>
            <a:ext cx="10169772" cy="2554545"/>
          </a:xfrm>
          <a:prstGeom prst="rect">
            <a:avLst/>
          </a:prstGeom>
          <a:noFill/>
        </p:spPr>
        <p:txBody>
          <a:bodyPr wrap="none" lIns="91440" tIns="45720" rIns="91440" bIns="45720">
            <a:spAutoFit/>
          </a:bodyPr>
          <a:lstStyle/>
          <a:p>
            <a:pPr algn="ctr"/>
            <a:r>
              <a:rPr lang="en-US" sz="8000">
                <a:ln w="0">
                  <a:solidFill>
                    <a:srgbClr val="0070C0"/>
                  </a:solidFill>
                </a:ln>
                <a:solidFill>
                  <a:srgbClr val="FFFF00"/>
                </a:solidFill>
                <a:effectLst>
                  <a:reflection blurRad="6350" stA="53000" endA="300" endPos="35500" dir="5400000" sy="-90000" algn="bl" rotWithShape="0"/>
                </a:effectLst>
                <a:latin typeface="UTM Alberta Heavy" panose="02040603050506020204" pitchFamily="18" charset="0"/>
              </a:rPr>
              <a:t>ĐUỔI HÌNH BẮT CHỮ</a:t>
            </a:r>
          </a:p>
          <a:p>
            <a:pPr algn="ctr"/>
            <a:r>
              <a:rPr lang="en-US" sz="8000">
                <a:ln w="0">
                  <a:solidFill>
                    <a:srgbClr val="0070C0"/>
                  </a:solidFill>
                </a:ln>
                <a:solidFill>
                  <a:srgbClr val="FFFF00"/>
                </a:solidFill>
                <a:effectLst>
                  <a:reflection blurRad="6350" stA="53000" endA="300" endPos="35500" dir="5400000" sy="-90000" algn="bl" rotWithShape="0"/>
                </a:effectLst>
                <a:latin typeface="UTM Alberta Heavy" panose="02040603050506020204" pitchFamily="18" charset="0"/>
              </a:rPr>
              <a:t>VỀ TRUNG THU</a:t>
            </a:r>
          </a:p>
        </p:txBody>
      </p:sp>
      <p:pic>
        <p:nvPicPr>
          <p:cNvPr id="4" name="Beat Chiếc đèn ông sao c.">
            <a:hlinkClick r:id="" action="ppaction://media"/>
          </p:cNvPr>
          <p:cNvPicPr>
            <a:picLocks noChangeAspect="1"/>
          </p:cNvPicPr>
          <p:nvPr>
            <a:audioFile r:link="rId1"/>
            <p:extLst>
              <p:ext uri="{DAA4B4D4-6D71-4841-9C94-3DE7FCFB9230}">
                <p14:media xmlns:p14="http://schemas.microsoft.com/office/powerpoint/2010/main" r:embed="rId2">
                  <p14:trim st="19176"/>
                </p14:media>
              </p:ext>
            </p:extLst>
          </p:nvPr>
        </p:nvPicPr>
        <p:blipFill>
          <a:blip r:embed="rId5"/>
          <a:stretch>
            <a:fillRect/>
          </a:stretch>
        </p:blipFill>
        <p:spPr>
          <a:xfrm>
            <a:off x="12453257" y="1658257"/>
            <a:ext cx="609600" cy="609600"/>
          </a:xfrm>
          <a:prstGeom prst="rect">
            <a:avLst/>
          </a:prstGeom>
        </p:spPr>
      </p:pic>
    </p:spTree>
    <p:extLst>
      <p:ext uri="{BB962C8B-B14F-4D97-AF65-F5344CB8AC3E}">
        <p14:creationId xmlns:p14="http://schemas.microsoft.com/office/powerpoint/2010/main" val="693627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91" numSld="21">
                <p:cTn id="12" repeatCount="indefinite"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Cây đa</a:t>
            </a:r>
          </a:p>
        </p:txBody>
      </p:sp>
      <p:pic>
        <p:nvPicPr>
          <p:cNvPr id="6" name="Picture 2" descr="Tree png images, pictures, download fre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12755" y="713256"/>
            <a:ext cx="3583536" cy="46438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558" y="1291593"/>
            <a:ext cx="5209304" cy="3905094"/>
          </a:xfrm>
          <a:prstGeom prst="rect">
            <a:avLst/>
          </a:prstGeom>
        </p:spPr>
      </p:pic>
    </p:spTree>
    <p:extLst>
      <p:ext uri="{BB962C8B-B14F-4D97-AF65-F5344CB8AC3E}">
        <p14:creationId xmlns:p14="http://schemas.microsoft.com/office/powerpoint/2010/main" val="2872579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834130"/>
            <a:ext cx="11756572"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FF"/>
                </a:solidFill>
                <a:latin typeface="Times New Roman" panose="02020603050405020304" pitchFamily="18" charset="0"/>
                <a:cs typeface="Times New Roman" panose="02020603050405020304" pitchFamily="18" charset="0"/>
              </a:rPr>
              <a:t>Cây đa – loài cây gắn với câu chuyện Sự tích về chú Cuội cây đa</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96"/>
          <a:stretch/>
        </p:blipFill>
        <p:spPr>
          <a:xfrm>
            <a:off x="6675255" y="347370"/>
            <a:ext cx="4846186" cy="5206625"/>
          </a:xfrm>
          <a:prstGeom prst="rect">
            <a:avLst/>
          </a:prstGeom>
          <a:ln>
            <a:noFill/>
          </a:ln>
          <a:effectLst>
            <a:softEdge rad="1125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22" t="2202" b="2747"/>
          <a:stretch/>
        </p:blipFill>
        <p:spPr>
          <a:xfrm>
            <a:off x="718457" y="298921"/>
            <a:ext cx="5833180" cy="5303521"/>
          </a:xfrm>
          <a:prstGeom prst="rect">
            <a:avLst/>
          </a:prstGeom>
          <a:ln>
            <a:noFill/>
          </a:ln>
          <a:effectLst>
            <a:softEdge rad="112500"/>
          </a:effectLst>
        </p:spPr>
      </p:pic>
    </p:spTree>
    <p:extLst>
      <p:ext uri="{BB962C8B-B14F-4D97-AF65-F5344CB8AC3E}">
        <p14:creationId xmlns:p14="http://schemas.microsoft.com/office/powerpoint/2010/main" val="13502599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Múa lân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561" y="212116"/>
            <a:ext cx="3927239" cy="5622014"/>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048" b="99659" l="846" r="100000">
                        <a14:backgroundMark x1="38055" y1="55631" x2="38055" y2="55631"/>
                      </a14:backgroundRemoval>
                    </a14:imgEffect>
                  </a14:imgLayer>
                </a14:imgProps>
              </a:ext>
              <a:ext uri="{28A0092B-C50C-407E-A947-70E740481C1C}">
                <a14:useLocalDpi xmlns:a14="http://schemas.microsoft.com/office/drawing/2010/main" val="0"/>
              </a:ext>
            </a:extLst>
          </a:blip>
          <a:stretch>
            <a:fillRect/>
          </a:stretch>
        </p:blipFill>
        <p:spPr>
          <a:xfrm>
            <a:off x="6626663" y="475282"/>
            <a:ext cx="2883658" cy="5358848"/>
          </a:xfrm>
          <a:prstGeom prst="rect">
            <a:avLst/>
          </a:prstGeom>
        </p:spPr>
      </p:pic>
    </p:spTree>
    <p:extLst>
      <p:ext uri="{BB962C8B-B14F-4D97-AF65-F5344CB8AC3E}">
        <p14:creationId xmlns:p14="http://schemas.microsoft.com/office/powerpoint/2010/main" val="3739922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FF"/>
                </a:solidFill>
                <a:latin typeface="Times New Roman" panose="02020603050405020304" pitchFamily="18" charset="0"/>
                <a:cs typeface="Times New Roman" panose="02020603050405020304" pitchFamily="18" charset="0"/>
              </a:rPr>
              <a:t>Múa lân là</a:t>
            </a:r>
            <a:r>
              <a:rPr lang="vi-VN" sz="2800">
                <a:solidFill>
                  <a:srgbClr val="0000FF"/>
                </a:solidFill>
                <a:latin typeface="Times New Roman" panose="02020603050405020304" pitchFamily="18" charset="0"/>
                <a:cs typeface="Times New Roman" panose="02020603050405020304" pitchFamily="18" charset="0"/>
              </a:rPr>
              <a:t> một môn nghệ thuật</a:t>
            </a:r>
            <a:r>
              <a:rPr lang="en-US" sz="2800">
                <a:solidFill>
                  <a:srgbClr val="0000FF"/>
                </a:solidFill>
                <a:latin typeface="Times New Roman" panose="02020603050405020304" pitchFamily="18" charset="0"/>
                <a:cs typeface="Times New Roman" panose="02020603050405020304" pitchFamily="18" charset="0"/>
              </a:rPr>
              <a:t> múa</a:t>
            </a:r>
            <a:r>
              <a:rPr lang="vi-VN" sz="2800">
                <a:solidFill>
                  <a:srgbClr val="0000FF"/>
                </a:solidFill>
                <a:latin typeface="Times New Roman" panose="02020603050405020304" pitchFamily="18" charset="0"/>
                <a:cs typeface="Times New Roman" panose="02020603050405020304" pitchFamily="18" charset="0"/>
              </a:rPr>
              <a:t> dân gian đường phố, thường được biểu diễn trong các dịp lễ hội, đặc biệt</a:t>
            </a:r>
            <a:r>
              <a:rPr lang="en-US" sz="2800">
                <a:solidFill>
                  <a:srgbClr val="0000FF"/>
                </a:solidFill>
                <a:latin typeface="Times New Roman" panose="02020603050405020304" pitchFamily="18" charset="0"/>
                <a:cs typeface="Times New Roman" panose="02020603050405020304" pitchFamily="18" charset="0"/>
              </a:rPr>
              <a:t> là</a:t>
            </a:r>
            <a:r>
              <a:rPr lang="vi-VN" sz="2800">
                <a:solidFill>
                  <a:srgbClr val="0000FF"/>
                </a:solidFill>
                <a:latin typeface="Times New Roman" panose="02020603050405020304" pitchFamily="18" charset="0"/>
                <a:cs typeface="Times New Roman" panose="02020603050405020304" pitchFamily="18" charset="0"/>
              </a:rPr>
              <a:t> Tết Nguyên Đán và Tế</a:t>
            </a:r>
            <a:r>
              <a:rPr lang="en-US" sz="2800">
                <a:solidFill>
                  <a:srgbClr val="0000FF"/>
                </a:solidFill>
                <a:latin typeface="Times New Roman" panose="02020603050405020304" pitchFamily="18" charset="0"/>
                <a:cs typeface="Times New Roman" panose="02020603050405020304" pitchFamily="18" charset="0"/>
              </a:rPr>
              <a:t>t Trung Thu</a:t>
            </a:r>
            <a:r>
              <a:rPr lang="vi-VN" sz="2800">
                <a:solidFill>
                  <a:srgbClr val="0000FF"/>
                </a:solidFill>
                <a:latin typeface="Times New Roman" panose="02020603050405020304" pitchFamily="18" charset="0"/>
                <a:cs typeface="Times New Roman" panose="02020603050405020304" pitchFamily="18" charset="0"/>
              </a:rPr>
              <a:t>, vì </a:t>
            </a:r>
            <a:r>
              <a:rPr lang="en-US" sz="2800">
                <a:solidFill>
                  <a:srgbClr val="0000FF"/>
                </a:solidFill>
                <a:latin typeface="Times New Roman" panose="02020603050405020304" pitchFamily="18" charset="0"/>
                <a:cs typeface="Times New Roman" panose="02020603050405020304" pitchFamily="18" charset="0"/>
              </a:rPr>
              <a:t>lân</a:t>
            </a:r>
            <a:r>
              <a:rPr lang="vi-VN" sz="2800">
                <a:solidFill>
                  <a:srgbClr val="0000FF"/>
                </a:solidFill>
                <a:latin typeface="Times New Roman" panose="02020603050405020304" pitchFamily="18" charset="0"/>
                <a:cs typeface="Times New Roman" panose="02020603050405020304" pitchFamily="18" charset="0"/>
              </a:rPr>
              <a:t> tượng</a:t>
            </a:r>
            <a:r>
              <a:rPr lang="en-US" sz="2800">
                <a:solidFill>
                  <a:srgbClr val="0000FF"/>
                </a:solidFill>
                <a:latin typeface="Times New Roman" panose="02020603050405020304" pitchFamily="18" charset="0"/>
                <a:cs typeface="Times New Roman" panose="02020603050405020304" pitchFamily="18" charset="0"/>
              </a:rPr>
              <a:t> trưng</a:t>
            </a:r>
            <a:r>
              <a:rPr lang="vi-VN" sz="2800">
                <a:solidFill>
                  <a:srgbClr val="0000FF"/>
                </a:solidFill>
                <a:latin typeface="Times New Roman" panose="02020603050405020304" pitchFamily="18" charset="0"/>
                <a:cs typeface="Times New Roman" panose="02020603050405020304" pitchFamily="18" charset="0"/>
              </a:rPr>
              <a:t> cho</a:t>
            </a:r>
            <a:r>
              <a:rPr lang="en-US" sz="2800">
                <a:solidFill>
                  <a:srgbClr val="0000FF"/>
                </a:solidFill>
                <a:latin typeface="Times New Roman" panose="02020603050405020304" pitchFamily="18" charset="0"/>
                <a:cs typeface="Times New Roman" panose="02020603050405020304" pitchFamily="18" charset="0"/>
              </a:rPr>
              <a:t> sự</a:t>
            </a:r>
            <a:r>
              <a:rPr lang="vi-VN" sz="2800">
                <a:solidFill>
                  <a:srgbClr val="0000FF"/>
                </a:solidFill>
                <a:latin typeface="Times New Roman" panose="02020603050405020304" pitchFamily="18" charset="0"/>
                <a:cs typeface="Times New Roman" panose="02020603050405020304" pitchFamily="18" charset="0"/>
              </a:rPr>
              <a:t> thịnh vượng</a:t>
            </a:r>
            <a:r>
              <a:rPr lang="en-US" sz="2800">
                <a:solidFill>
                  <a:srgbClr val="0000FF"/>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400"/>
          <a:stretch/>
        </p:blipFill>
        <p:spPr>
          <a:xfrm>
            <a:off x="1951266" y="0"/>
            <a:ext cx="8259960" cy="4933950"/>
          </a:xfrm>
          <a:prstGeom prst="rect">
            <a:avLst/>
          </a:prstGeom>
          <a:ln>
            <a:noFill/>
          </a:ln>
          <a:effectLst>
            <a:softEdge rad="112500"/>
          </a:effectLst>
        </p:spPr>
      </p:pic>
    </p:spTree>
    <p:extLst>
      <p:ext uri="{BB962C8B-B14F-4D97-AF65-F5344CB8AC3E}">
        <p14:creationId xmlns:p14="http://schemas.microsoft.com/office/powerpoint/2010/main" val="2565682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Đèn ông sao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789" y="1724297"/>
            <a:ext cx="1758203" cy="35008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7968" y="495070"/>
            <a:ext cx="3354506" cy="517552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7693" y="1423848"/>
            <a:ext cx="5068392" cy="3801294"/>
          </a:xfrm>
          <a:prstGeom prst="rect">
            <a:avLst/>
          </a:prstGeom>
          <a:ln>
            <a:noFill/>
          </a:ln>
          <a:effectLst>
            <a:softEdge rad="112500"/>
          </a:effectLst>
        </p:spPr>
      </p:pic>
    </p:spTree>
    <p:extLst>
      <p:ext uri="{BB962C8B-B14F-4D97-AF65-F5344CB8AC3E}">
        <p14:creationId xmlns:p14="http://schemas.microsoft.com/office/powerpoint/2010/main" val="2824740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Trong dịp Trung Thu, đèn ông sao là món đồ chơi dân gian phổ biến nhất của trẻ em Việt Nam. ... Khi chơi, trẻ em cắm nến vào giữa đèn. Ánh đèn chiếu qua  giấy bóng tạo ra hình ảnh rực rỡ, đẹp mắt.</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1742"/>
          <a:stretch/>
        </p:blipFill>
        <p:spPr>
          <a:xfrm>
            <a:off x="4784880" y="114300"/>
            <a:ext cx="7194850" cy="4762500"/>
          </a:xfrm>
          <a:prstGeom prst="rect">
            <a:avLst/>
          </a:prstGeom>
          <a:ln>
            <a:noFill/>
          </a:ln>
          <a:effectLst>
            <a:softEdge rad="112500"/>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000"/>
          <a:stretch/>
        </p:blipFill>
        <p:spPr>
          <a:xfrm>
            <a:off x="261258" y="450056"/>
            <a:ext cx="4503208" cy="4052887"/>
          </a:xfrm>
          <a:prstGeom prst="rect">
            <a:avLst/>
          </a:prstGeom>
          <a:ln>
            <a:noFill/>
          </a:ln>
          <a:effectLst>
            <a:softEdge rad="112500"/>
          </a:effectLst>
        </p:spPr>
      </p:pic>
    </p:spTree>
    <p:extLst>
      <p:ext uri="{BB962C8B-B14F-4D97-AF65-F5344CB8AC3E}">
        <p14:creationId xmlns:p14="http://schemas.microsoft.com/office/powerpoint/2010/main" val="2962631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Chị Hằng</a:t>
            </a:r>
          </a:p>
        </p:txBody>
      </p:sp>
      <p:grpSp>
        <p:nvGrpSpPr>
          <p:cNvPr id="10" name="Group 9"/>
          <p:cNvGrpSpPr/>
          <p:nvPr/>
        </p:nvGrpSpPr>
        <p:grpSpPr>
          <a:xfrm>
            <a:off x="6152354" y="96019"/>
            <a:ext cx="5124413" cy="5665541"/>
            <a:chOff x="6152354" y="96019"/>
            <a:chExt cx="5124413" cy="566554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354" y="96019"/>
              <a:ext cx="5124413" cy="5665541"/>
            </a:xfrm>
            <a:prstGeom prst="rect">
              <a:avLst/>
            </a:prstGeom>
          </p:spPr>
        </p:pic>
        <p:sp>
          <p:nvSpPr>
            <p:cNvPr id="8" name="Left Arrow 7"/>
            <p:cNvSpPr/>
            <p:nvPr/>
          </p:nvSpPr>
          <p:spPr>
            <a:xfrm>
              <a:off x="10392228" y="2475749"/>
              <a:ext cx="623281"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967" y="672787"/>
            <a:ext cx="4939502" cy="5088773"/>
          </a:xfrm>
          <a:prstGeom prst="rect">
            <a:avLst/>
          </a:prstGeom>
        </p:spPr>
      </p:pic>
      <p:sp>
        <p:nvSpPr>
          <p:cNvPr id="17" name="Left Arrow 16"/>
          <p:cNvSpPr/>
          <p:nvPr/>
        </p:nvSpPr>
        <p:spPr>
          <a:xfrm flipH="1">
            <a:off x="768967" y="1213782"/>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310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Trong văn hóa Việt, chị Hằng thường được trẻ em nhắc đến như một người bạn của chú Cuội, dựa theo cổ tích Cây đa và chú Cuội. Hình tượng chị Hằng, chú Cuội gắn liền với Tết Trung Thu và được trẻ nhỏ yêu mến.</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019" y="142330"/>
            <a:ext cx="7986031" cy="4791619"/>
          </a:xfrm>
          <a:prstGeom prst="rect">
            <a:avLst/>
          </a:prstGeom>
          <a:ln>
            <a:noFill/>
          </a:ln>
          <a:effectLst>
            <a:softEdge rad="112500"/>
          </a:effectLst>
        </p:spPr>
      </p:pic>
    </p:spTree>
    <p:extLst>
      <p:ext uri="{BB962C8B-B14F-4D97-AF65-F5344CB8AC3E}">
        <p14:creationId xmlns:p14="http://schemas.microsoft.com/office/powerpoint/2010/main" val="729385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Chó bưởi</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41" r="6465"/>
          <a:stretch/>
        </p:blipFill>
        <p:spPr>
          <a:xfrm>
            <a:off x="6160061" y="1146220"/>
            <a:ext cx="5421975" cy="41985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189" y="691696"/>
            <a:ext cx="5008361" cy="4975009"/>
          </a:xfrm>
          <a:prstGeom prst="rect">
            <a:avLst/>
          </a:prstGeom>
        </p:spPr>
      </p:pic>
      <p:sp>
        <p:nvSpPr>
          <p:cNvPr id="12" name="Left Arrow 11"/>
          <p:cNvSpPr/>
          <p:nvPr/>
        </p:nvSpPr>
        <p:spPr>
          <a:xfrm flipH="1">
            <a:off x="834678" y="1146220"/>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10290215" y="1801612"/>
            <a:ext cx="656822"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0441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Mâm cỗ </a:t>
            </a:r>
            <a:r>
              <a:rPr lang="en-US" sz="2800">
                <a:solidFill>
                  <a:srgbClr val="0000FF"/>
                </a:solidFill>
                <a:latin typeface="Times New Roman" panose="02020603050405020304" pitchFamily="18" charset="0"/>
                <a:cs typeface="Times New Roman" panose="02020603050405020304" pitchFamily="18" charset="0"/>
              </a:rPr>
              <a:t>trung thu</a:t>
            </a:r>
            <a:r>
              <a:rPr lang="vi-VN" sz="2800">
                <a:solidFill>
                  <a:srgbClr val="0000FF"/>
                </a:solidFill>
                <a:latin typeface="Times New Roman" panose="02020603050405020304" pitchFamily="18" charset="0"/>
                <a:cs typeface="Times New Roman" panose="02020603050405020304" pitchFamily="18" charset="0"/>
              </a:rPr>
              <a:t> thông thường có trọng tâm là </a:t>
            </a:r>
            <a:r>
              <a:rPr lang="en-US" sz="2800">
                <a:solidFill>
                  <a:srgbClr val="0000FF"/>
                </a:solidFill>
                <a:latin typeface="Times New Roman" panose="02020603050405020304" pitchFamily="18" charset="0"/>
                <a:cs typeface="Times New Roman" panose="02020603050405020304" pitchFamily="18" charset="0"/>
              </a:rPr>
              <a:t>những chú</a:t>
            </a:r>
            <a:r>
              <a:rPr lang="vi-VN" sz="2800">
                <a:solidFill>
                  <a:srgbClr val="0000FF"/>
                </a:solidFill>
                <a:latin typeface="Times New Roman" panose="02020603050405020304" pitchFamily="18" charset="0"/>
                <a:cs typeface="Times New Roman" panose="02020603050405020304" pitchFamily="18" charset="0"/>
              </a:rPr>
              <a:t> chó được làm bằng tép bưởi.</a:t>
            </a:r>
            <a:r>
              <a:rPr lang="en-US" sz="280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Quả</a:t>
            </a:r>
            <a:r>
              <a:rPr lang="en-US" sz="2800">
                <a:solidFill>
                  <a:srgbClr val="0000FF"/>
                </a:solidFill>
                <a:latin typeface="Times New Roman" panose="02020603050405020304" pitchFamily="18" charset="0"/>
                <a:cs typeface="Times New Roman" panose="02020603050405020304" pitchFamily="18" charset="0"/>
              </a:rPr>
              <a:t> bưởi</a:t>
            </a:r>
            <a:r>
              <a:rPr lang="vi-VN" sz="2800">
                <a:solidFill>
                  <a:srgbClr val="0000FF"/>
                </a:solidFill>
                <a:latin typeface="Times New Roman" panose="02020603050405020304" pitchFamily="18" charset="0"/>
                <a:cs typeface="Times New Roman" panose="02020603050405020304" pitchFamily="18" charset="0"/>
              </a:rPr>
              <a:t> tượng trưng cho</a:t>
            </a:r>
            <a:r>
              <a:rPr lang="en-US" sz="2800">
                <a:solidFill>
                  <a:srgbClr val="0000FF"/>
                </a:solidFill>
                <a:latin typeface="Times New Roman" panose="02020603050405020304" pitchFamily="18" charset="0"/>
                <a:cs typeface="Times New Roman" panose="02020603050405020304" pitchFamily="18" charset="0"/>
              </a:rPr>
              <a:t> sự</a:t>
            </a:r>
            <a:r>
              <a:rPr lang="vi-VN" sz="2800">
                <a:solidFill>
                  <a:srgbClr val="0000FF"/>
                </a:solidFill>
                <a:latin typeface="Times New Roman" panose="02020603050405020304" pitchFamily="18" charset="0"/>
                <a:cs typeface="Times New Roman" panose="02020603050405020304" pitchFamily="18" charset="0"/>
              </a:rPr>
              <a:t> đoàn viên, thể hiện ước mong những người xa quê có thể về đoàn tụ với gia đình dịp Tết </a:t>
            </a:r>
            <a:r>
              <a:rPr lang="en-US" sz="2800">
                <a:solidFill>
                  <a:srgbClr val="0000FF"/>
                </a:solidFill>
                <a:latin typeface="Times New Roman" panose="02020603050405020304" pitchFamily="18" charset="0"/>
                <a:cs typeface="Times New Roman" panose="02020603050405020304" pitchFamily="18" charset="0"/>
              </a:rPr>
              <a:t>t</a:t>
            </a:r>
            <a:r>
              <a:rPr lang="vi-VN" sz="2800">
                <a:solidFill>
                  <a:srgbClr val="0000FF"/>
                </a:solidFill>
                <a:latin typeface="Times New Roman" panose="02020603050405020304" pitchFamily="18" charset="0"/>
                <a:cs typeface="Times New Roman" panose="02020603050405020304" pitchFamily="18" charset="0"/>
              </a:rPr>
              <a:t>rung thu.</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373" y="130626"/>
            <a:ext cx="7148285" cy="4762545"/>
          </a:xfrm>
          <a:prstGeom prst="rect">
            <a:avLst/>
          </a:prstGeom>
          <a:ln>
            <a:noFill/>
          </a:ln>
          <a:effectLst>
            <a:softEdge rad="112500"/>
          </a:effectLst>
        </p:spPr>
      </p:pic>
    </p:spTree>
    <p:extLst>
      <p:ext uri="{BB962C8B-B14F-4D97-AF65-F5344CB8AC3E}">
        <p14:creationId xmlns:p14="http://schemas.microsoft.com/office/powerpoint/2010/main" val="1643726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Bánh dẻo</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255" y="236455"/>
            <a:ext cx="5426480" cy="51119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888" y="1251473"/>
            <a:ext cx="5418291" cy="4096882"/>
          </a:xfrm>
          <a:prstGeom prst="rect">
            <a:avLst/>
          </a:prstGeom>
        </p:spPr>
      </p:pic>
    </p:spTree>
    <p:extLst>
      <p:ext uri="{BB962C8B-B14F-4D97-AF65-F5344CB8AC3E}">
        <p14:creationId xmlns:p14="http://schemas.microsoft.com/office/powerpoint/2010/main" val="22388879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Mặt nạ</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679" y="339195"/>
            <a:ext cx="8166852" cy="5379752"/>
          </a:xfrm>
          <a:prstGeom prst="rect">
            <a:avLst/>
          </a:prstGeom>
          <a:ln>
            <a:noFill/>
          </a:ln>
          <a:effectLst>
            <a:softEdge rad="112500"/>
          </a:effectLst>
        </p:spPr>
      </p:pic>
      <p:sp>
        <p:nvSpPr>
          <p:cNvPr id="13" name="Left Arrow 12"/>
          <p:cNvSpPr/>
          <p:nvPr/>
        </p:nvSpPr>
        <p:spPr>
          <a:xfrm flipH="1">
            <a:off x="2545514" y="1964558"/>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7772398" y="1553804"/>
            <a:ext cx="777675"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636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Cùng với đèn ông sao, </a:t>
            </a:r>
            <a:r>
              <a:rPr lang="vi-VN" sz="3600">
                <a:solidFill>
                  <a:srgbClr val="0000FF"/>
                </a:solidFill>
                <a:latin typeface="Times New Roman" panose="02020603050405020304" pitchFamily="18" charset="0"/>
                <a:cs typeface="Times New Roman" panose="02020603050405020304" pitchFamily="18" charset="0"/>
              </a:rPr>
              <a:t>những chiếc mặt nạ luôn là món đồ chơi được nhiều trẻ nhỏ ưa thích vào mỗi dịp Tết Trung Thu</a:t>
            </a:r>
            <a:r>
              <a:rPr lang="en-US" sz="3600">
                <a:solidFill>
                  <a:srgbClr val="0000FF"/>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757" y="107807"/>
            <a:ext cx="4826143" cy="4826143"/>
          </a:xfrm>
          <a:prstGeom prst="rect">
            <a:avLst/>
          </a:prstGeom>
          <a:ln>
            <a:noFill/>
          </a:ln>
          <a:effectLst>
            <a:softEdge rad="112500"/>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781"/>
          <a:stretch/>
        </p:blipFill>
        <p:spPr>
          <a:xfrm>
            <a:off x="6057900" y="107807"/>
            <a:ext cx="4914900" cy="4826143"/>
          </a:xfrm>
          <a:prstGeom prst="rect">
            <a:avLst/>
          </a:prstGeom>
          <a:ln>
            <a:noFill/>
          </a:ln>
          <a:effectLst>
            <a:softEdge rad="112500"/>
          </a:effectLst>
        </p:spPr>
      </p:pic>
    </p:spTree>
    <p:extLst>
      <p:ext uri="{BB962C8B-B14F-4D97-AF65-F5344CB8AC3E}">
        <p14:creationId xmlns:p14="http://schemas.microsoft.com/office/powerpoint/2010/main" val="4035685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695406"/>
            <a:ext cx="11756572" cy="1040246"/>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FF"/>
                </a:solidFill>
                <a:latin typeface="Times New Roman" panose="02020603050405020304" pitchFamily="18" charset="0"/>
                <a:cs typeface="Times New Roman" panose="02020603050405020304" pitchFamily="18" charset="0"/>
              </a:rPr>
              <a:t>Bánh dẻo được</a:t>
            </a:r>
            <a:r>
              <a:rPr lang="vi-VN" sz="3200">
                <a:solidFill>
                  <a:srgbClr val="0000FF"/>
                </a:solidFill>
                <a:latin typeface="Times New Roman" panose="02020603050405020304" pitchFamily="18" charset="0"/>
                <a:cs typeface="Times New Roman" panose="02020603050405020304" pitchFamily="18" charset="0"/>
              </a:rPr>
              <a:t> làm bằng bột nếp nhồi với nước hoa bưởi và nước đường; nhân bánh bằng hạt sen hay đậu xanh tán nhuyễn</a:t>
            </a:r>
            <a:r>
              <a:rPr lang="en-US" sz="3200">
                <a:solidFill>
                  <a:srgbClr val="0000FF"/>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558" y="166551"/>
            <a:ext cx="7371805" cy="5528854"/>
          </a:xfrm>
          <a:prstGeom prst="rect">
            <a:avLst/>
          </a:prstGeom>
          <a:ln>
            <a:noFill/>
          </a:ln>
          <a:effectLst>
            <a:softEdge rad="112500"/>
          </a:effectLst>
        </p:spPr>
      </p:pic>
    </p:spTree>
    <p:extLst>
      <p:ext uri="{BB962C8B-B14F-4D97-AF65-F5344CB8AC3E}">
        <p14:creationId xmlns:p14="http://schemas.microsoft.com/office/powerpoint/2010/main" val="948640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Phá cỗ</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90419" y="434911"/>
            <a:ext cx="4516392" cy="5195884"/>
          </a:xfrm>
          <a:prstGeom prst="rect">
            <a:avLst/>
          </a:prstGeom>
        </p:spPr>
      </p:pic>
      <p:grpSp>
        <p:nvGrpSpPr>
          <p:cNvPr id="32" name="Group 31"/>
          <p:cNvGrpSpPr/>
          <p:nvPr/>
        </p:nvGrpSpPr>
        <p:grpSpPr>
          <a:xfrm>
            <a:off x="5219700" y="1521911"/>
            <a:ext cx="6114115" cy="3793371"/>
            <a:chOff x="6229560" y="1833231"/>
            <a:chExt cx="5428105" cy="3367751"/>
          </a:xfrm>
        </p:grpSpPr>
        <p:grpSp>
          <p:nvGrpSpPr>
            <p:cNvPr id="8" name="Group 7"/>
            <p:cNvGrpSpPr/>
            <p:nvPr/>
          </p:nvGrpSpPr>
          <p:grpSpPr>
            <a:xfrm>
              <a:off x="6229560" y="1833231"/>
              <a:ext cx="4950840" cy="2962832"/>
              <a:chOff x="2026014" y="3013115"/>
              <a:chExt cx="4950840" cy="2962832"/>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014" y="5110240"/>
                <a:ext cx="4950840" cy="865707"/>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4352" r="100000">
                            <a14:backgroundMark x1="60833" y1="42726" x2="60278" y2="42938"/>
                            <a14:backgroundMark x1="67222" y1="27754" x2="66667" y2="28037"/>
                            <a14:backgroundMark x1="62037" y1="19703" x2="62037" y2="19703"/>
                            <a14:backgroundMark x1="37222" y1="16172" x2="37222" y2="16172"/>
                            <a14:backgroundMark x1="35833" y1="21610" x2="35833" y2="21610"/>
                            <a14:backgroundMark x1="37685" y1="28249" x2="37685" y2="28249"/>
                            <a14:backgroundMark x1="65648" y1="31003" x2="65648" y2="31003"/>
                            <a14:backgroundMark x1="45185" y1="12147" x2="45185" y2="12147"/>
                            <a14:backgroundMark x1="32315" y1="50918" x2="32315" y2="50918"/>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372053">
                <a:off x="2643466" y="3013115"/>
                <a:ext cx="1853499" cy="2430143"/>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93" b="98426" l="0" r="100000"/>
                        </a14:imgEffect>
                      </a14:imgLayer>
                    </a14:imgProps>
                  </a:ext>
                  <a:ext uri="{28A0092B-C50C-407E-A947-70E740481C1C}">
                    <a14:useLocalDpi xmlns:a14="http://schemas.microsoft.com/office/drawing/2010/main" val="0"/>
                  </a:ext>
                </a:extLst>
              </a:blip>
              <a:stretch>
                <a:fillRect/>
              </a:stretch>
            </p:blipFill>
            <p:spPr>
              <a:xfrm>
                <a:off x="3761156" y="3847201"/>
                <a:ext cx="1255777" cy="1506933"/>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786737">
                <a:off x="4674436" y="4341494"/>
                <a:ext cx="856488" cy="1240536"/>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434596">
                <a:off x="3603302" y="4362270"/>
                <a:ext cx="856488" cy="1240536"/>
              </a:xfrm>
              <a:prstGeom prst="rect">
                <a:avLst/>
              </a:prstGeom>
            </p:spPr>
          </p:pic>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3097612">
                <a:off x="2181771" y="4489541"/>
                <a:ext cx="1530163" cy="986386"/>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64778" y1="7422" x2="86444" y2="24141"/>
                            <a14:foregroundMark x1="81556" y1="18828" x2="81889" y2="25156"/>
                          </a14:backgroundRemoval>
                        </a14:imgEffect>
                      </a14:imgLayer>
                    </a14:imgProps>
                  </a:ext>
                  <a:ext uri="{28A0092B-C50C-407E-A947-70E740481C1C}">
                    <a14:useLocalDpi xmlns:a14="http://schemas.microsoft.com/office/drawing/2010/main" val="0"/>
                  </a:ext>
                </a:extLst>
              </a:blip>
              <a:stretch>
                <a:fillRect/>
              </a:stretch>
            </p:blipFill>
            <p:spPr>
              <a:xfrm rot="13695999" flipH="1">
                <a:off x="5317606" y="4514519"/>
                <a:ext cx="1106350" cy="1303386"/>
              </a:xfrm>
              <a:prstGeom prst="rect">
                <a:avLst/>
              </a:prstGeom>
            </p:spPr>
          </p:pic>
          <p:pic>
            <p:nvPicPr>
              <p:cNvPr id="19" name="Picture 18"/>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20840753">
                <a:off x="4165109" y="5224425"/>
                <a:ext cx="669791" cy="661980"/>
              </a:xfrm>
              <a:prstGeom prst="rect">
                <a:avLst/>
              </a:prstGeom>
            </p:spPr>
          </p:pic>
          <p:pic>
            <p:nvPicPr>
              <p:cNvPr id="20" name="Picture 19"/>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6504174">
                <a:off x="2398771" y="5190793"/>
                <a:ext cx="596042" cy="589092"/>
              </a:xfrm>
              <a:prstGeom prst="rect">
                <a:avLst/>
              </a:prstGeom>
            </p:spPr>
          </p:pic>
          <p:pic>
            <p:nvPicPr>
              <p:cNvPr id="21" name="Picture 4" descr="Kết quả hình ảnh cho apple cartoon&quot;"/>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a:off x="3281264" y="5154224"/>
                <a:ext cx="662958" cy="6870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Kết quả hình ảnh cho apple cartoon&quot;"/>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flipH="1">
                <a:off x="5087642" y="5163458"/>
                <a:ext cx="633509" cy="694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45204" y="5396885"/>
                <a:ext cx="414259" cy="391820"/>
              </a:xfrm>
              <a:prstGeom prst="rect">
                <a:avLst/>
              </a:prstGeom>
            </p:spPr>
          </p:pic>
          <p:pic>
            <p:nvPicPr>
              <p:cNvPr id="24" name="Picture 23"/>
              <p:cNvPicPr>
                <a:picLocks noChangeAspect="1"/>
              </p:cNvPicPr>
              <p:nvPr/>
            </p:nvPicPr>
            <p:blipFill>
              <a:blip r:embed="rId26" cstate="print">
                <a:extLst>
                  <a:ext uri="{BEBA8EAE-BF5A-486C-A8C5-ECC9F3942E4B}">
                    <a14:imgProps xmlns:a14="http://schemas.microsoft.com/office/drawing/2010/main">
                      <a14:imgLayer r:embed="rId27">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876729" y="5542186"/>
                <a:ext cx="376105" cy="345296"/>
              </a:xfrm>
              <a:prstGeom prst="rect">
                <a:avLst/>
              </a:prstGeom>
            </p:spPr>
          </p:pic>
          <p:pic>
            <p:nvPicPr>
              <p:cNvPr id="25" name="Picture 24"/>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4819900" y="5549391"/>
                <a:ext cx="350464" cy="345296"/>
              </a:xfrm>
              <a:prstGeom prst="rect">
                <a:avLst/>
              </a:prstGeom>
            </p:spPr>
          </p:pic>
          <p:pic>
            <p:nvPicPr>
              <p:cNvPr id="26" name="Picture 25"/>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5673168" y="5487543"/>
                <a:ext cx="350464" cy="345296"/>
              </a:xfrm>
              <a:prstGeom prst="rect">
                <a:avLst/>
              </a:prstGeom>
            </p:spPr>
          </p:pic>
          <p:pic>
            <p:nvPicPr>
              <p:cNvPr id="27" name="Picture 26"/>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8937763">
                <a:off x="5899069" y="5088476"/>
                <a:ext cx="669791" cy="661980"/>
              </a:xfrm>
              <a:prstGeom prst="rect">
                <a:avLst/>
              </a:prstGeom>
            </p:spPr>
          </p:pic>
        </p:grpSp>
        <p:pic>
          <p:nvPicPr>
            <p:cNvPr id="28" name="Picture 2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19642835">
              <a:off x="6713863" y="4245942"/>
              <a:ext cx="1025439" cy="955040"/>
            </a:xfrm>
            <a:prstGeom prst="rect">
              <a:avLst/>
            </a:prstGeom>
          </p:spPr>
        </p:pic>
        <p:pic>
          <p:nvPicPr>
            <p:cNvPr id="30" name="Picture 2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251716" y="3915113"/>
              <a:ext cx="1405949" cy="1135428"/>
            </a:xfrm>
            <a:prstGeom prst="rect">
              <a:avLst/>
            </a:prstGeom>
          </p:spPr>
        </p:pic>
        <p:pic>
          <p:nvPicPr>
            <p:cNvPr id="31" name="Picture 3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19642835" flipH="1" flipV="1">
              <a:off x="9223325" y="4234744"/>
              <a:ext cx="888442" cy="827448"/>
            </a:xfrm>
            <a:prstGeom prst="rect">
              <a:avLst/>
            </a:prstGeom>
          </p:spPr>
        </p:pic>
      </p:grpSp>
    </p:spTree>
    <p:extLst>
      <p:ext uri="{BB962C8B-B14F-4D97-AF65-F5344CB8AC3E}">
        <p14:creationId xmlns:p14="http://schemas.microsoft.com/office/powerpoint/2010/main" val="3481011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410200"/>
            <a:ext cx="11756572" cy="132545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Phá cỗ trong đêm Trung thu là mọi người cùng nhau thưởng thức mâm cỗ dưới ánh trăng rằm, cùng chuyện trò, ca hát, thưởng thức không khí sum vầy, </a:t>
            </a:r>
            <a:endParaRPr lang="en-US" sz="2800">
              <a:solidFill>
                <a:srgbClr val="0000FF"/>
              </a:solidFill>
              <a:latin typeface="Times New Roman" panose="02020603050405020304" pitchFamily="18" charset="0"/>
              <a:cs typeface="Times New Roman" panose="02020603050405020304" pitchFamily="18" charset="0"/>
            </a:endParaRPr>
          </a:p>
          <a:p>
            <a:pPr algn="ctr"/>
            <a:r>
              <a:rPr lang="vi-VN" sz="2800">
                <a:solidFill>
                  <a:srgbClr val="0000FF"/>
                </a:solidFill>
                <a:latin typeface="Times New Roman" panose="02020603050405020304" pitchFamily="18" charset="0"/>
                <a:cs typeface="Times New Roman" panose="02020603050405020304" pitchFamily="18" charset="0"/>
              </a:rPr>
              <a:t>đầm ấm.</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61219" y="186690"/>
            <a:ext cx="8451850" cy="5071110"/>
          </a:xfrm>
          <a:prstGeom prst="rect">
            <a:avLst/>
          </a:prstGeom>
          <a:ln>
            <a:noFill/>
          </a:ln>
          <a:effectLst>
            <a:softEdge rad="112500"/>
          </a:effectLst>
        </p:spPr>
      </p:pic>
    </p:spTree>
    <p:extLst>
      <p:ext uri="{BB962C8B-B14F-4D97-AF65-F5344CB8AC3E}">
        <p14:creationId xmlns:p14="http://schemas.microsoft.com/office/powerpoint/2010/main" val="790307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Chú Cuội</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254" r="12032"/>
          <a:stretch/>
        </p:blipFill>
        <p:spPr>
          <a:xfrm>
            <a:off x="5949153" y="227150"/>
            <a:ext cx="3957598" cy="5368835"/>
          </a:xfrm>
          <a:prstGeom prst="rect">
            <a:avLst/>
          </a:prstGeom>
          <a:ln>
            <a:noFill/>
          </a:ln>
          <a:effectLst>
            <a:softEdge rad="112500"/>
          </a:effectLst>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70303" t="24753" r="16857" b="30406"/>
          <a:stretch/>
        </p:blipFill>
        <p:spPr>
          <a:xfrm>
            <a:off x="3005584" y="319312"/>
            <a:ext cx="2640475" cy="5184512"/>
          </a:xfrm>
          <a:prstGeom prst="rect">
            <a:avLst/>
          </a:prstGeom>
        </p:spPr>
      </p:pic>
    </p:spTree>
    <p:extLst>
      <p:ext uri="{BB962C8B-B14F-4D97-AF65-F5344CB8AC3E}">
        <p14:creationId xmlns:p14="http://schemas.microsoft.com/office/powerpoint/2010/main" val="834775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410200"/>
            <a:ext cx="11756572" cy="132545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00FF"/>
                </a:solidFill>
                <a:latin typeface="Times New Roman" panose="02020603050405020304" pitchFamily="18" charset="0"/>
                <a:cs typeface="Times New Roman" panose="02020603050405020304" pitchFamily="18" charset="0"/>
              </a:rPr>
              <a:t>Chú Cuội</a:t>
            </a:r>
            <a:r>
              <a:rPr lang="vi-VN" sz="2800">
                <a:solidFill>
                  <a:srgbClr val="0000FF"/>
                </a:solidFill>
                <a:latin typeface="Times New Roman" panose="02020603050405020304" pitchFamily="18" charset="0"/>
                <a:cs typeface="Times New Roman" panose="02020603050405020304" pitchFamily="18" charset="0"/>
              </a:rPr>
              <a:t> là một </a:t>
            </a:r>
            <a:r>
              <a:rPr lang="en-US" sz="2800">
                <a:solidFill>
                  <a:srgbClr val="0000FF"/>
                </a:solidFill>
                <a:latin typeface="Times New Roman" panose="02020603050405020304" pitchFamily="18" charset="0"/>
                <a:cs typeface="Times New Roman" panose="02020603050405020304" pitchFamily="18" charset="0"/>
              </a:rPr>
              <a:t>nhân vật </a:t>
            </a:r>
            <a:r>
              <a:rPr lang="vi-VN" sz="2800">
                <a:solidFill>
                  <a:srgbClr val="0000FF"/>
                </a:solidFill>
                <a:latin typeface="Times New Roman" panose="02020603050405020304" pitchFamily="18" charset="0"/>
                <a:cs typeface="Times New Roman" panose="02020603050405020304" pitchFamily="18" charset="0"/>
              </a:rPr>
              <a:t>do người xưa nghĩ ra dựa trên một truyền thuyết</a:t>
            </a:r>
            <a:r>
              <a:rPr lang="en-US" sz="2800">
                <a:solidFill>
                  <a:srgbClr val="0000FF"/>
                </a:solidFill>
                <a:latin typeface="Times New Roman" panose="02020603050405020304" pitchFamily="18" charset="0"/>
                <a:cs typeface="Times New Roman" panose="02020603050405020304" pitchFamily="18" charset="0"/>
              </a:rPr>
              <a:t> về</a:t>
            </a:r>
            <a:r>
              <a:rPr lang="vi-VN" sz="2800">
                <a:solidFill>
                  <a:srgbClr val="0000FF"/>
                </a:solidFill>
                <a:latin typeface="Times New Roman" panose="02020603050405020304" pitchFamily="18" charset="0"/>
                <a:cs typeface="Times New Roman" panose="02020603050405020304" pitchFamily="18" charset="0"/>
              </a:rPr>
              <a:t> "</a:t>
            </a:r>
            <a:r>
              <a:rPr lang="vi-VN" sz="2800" i="1">
                <a:solidFill>
                  <a:srgbClr val="0000FF"/>
                </a:solidFill>
                <a:latin typeface="Times New Roman" panose="02020603050405020304" pitchFamily="18" charset="0"/>
                <a:cs typeface="Times New Roman" panose="02020603050405020304" pitchFamily="18" charset="0"/>
              </a:rPr>
              <a:t>Người đàn ông dưới gốc cây Cung Trăng</a:t>
            </a:r>
            <a:r>
              <a:rPr lang="vi-VN" sz="2800">
                <a:solidFill>
                  <a:srgbClr val="0000FF"/>
                </a:solidFill>
                <a:latin typeface="Times New Roman" panose="02020603050405020304" pitchFamily="18" charset="0"/>
                <a:cs typeface="Times New Roman" panose="02020603050405020304" pitchFamily="18" charset="0"/>
              </a:rPr>
              <a:t>“</a:t>
            </a:r>
            <a:r>
              <a:rPr lang="en-US" sz="2800">
                <a:solidFill>
                  <a:srgbClr val="0000FF"/>
                </a:solidFill>
                <a:latin typeface="Times New Roman" panose="02020603050405020304" pitchFamily="18" charset="0"/>
                <a:cs typeface="Times New Roman" panose="02020603050405020304" pitchFamily="18" charset="0"/>
              </a:rPr>
              <a:t>,</a:t>
            </a:r>
            <a:r>
              <a:rPr lang="vi-VN" sz="2800">
                <a:solidFill>
                  <a:srgbClr val="0000FF"/>
                </a:solidFill>
                <a:latin typeface="Times New Roman" panose="02020603050405020304" pitchFamily="18" charset="0"/>
                <a:cs typeface="Times New Roman" panose="02020603050405020304" pitchFamily="18" charset="0"/>
              </a:rPr>
              <a:t> được mọi người nhắc đến trong ngày </a:t>
            </a:r>
            <a:r>
              <a:rPr lang="en-US" sz="2800">
                <a:solidFill>
                  <a:srgbClr val="0000FF"/>
                </a:solidFill>
                <a:latin typeface="Times New Roman" panose="02020603050405020304" pitchFamily="18" charset="0"/>
                <a:cs typeface="Times New Roman" panose="02020603050405020304" pitchFamily="18" charset="0"/>
              </a:rPr>
              <a:t>trung thu.</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872302" y="325069"/>
            <a:ext cx="6534483" cy="4913931"/>
          </a:xfrm>
          <a:prstGeom prst="rect">
            <a:avLst/>
          </a:prstGeom>
        </p:spPr>
      </p:pic>
    </p:spTree>
    <p:extLst>
      <p:ext uri="{BB962C8B-B14F-4D97-AF65-F5344CB8AC3E}">
        <p14:creationId xmlns:p14="http://schemas.microsoft.com/office/powerpoint/2010/main" val="549367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56743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Bánh trung thu</a:t>
            </a:r>
          </a:p>
        </p:txBody>
      </p:sp>
      <p:grpSp>
        <p:nvGrpSpPr>
          <p:cNvPr id="6" name="Group 5"/>
          <p:cNvGrpSpPr/>
          <p:nvPr/>
        </p:nvGrpSpPr>
        <p:grpSpPr>
          <a:xfrm>
            <a:off x="4377615" y="119130"/>
            <a:ext cx="2894292" cy="5619750"/>
            <a:chOff x="4672892" y="138180"/>
            <a:chExt cx="2894292" cy="561975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892" y="138180"/>
              <a:ext cx="2894292" cy="5619750"/>
            </a:xfrm>
            <a:prstGeom prst="rect">
              <a:avLst/>
            </a:prstGeom>
          </p:spPr>
        </p:pic>
        <p:sp>
          <p:nvSpPr>
            <p:cNvPr id="3" name="Oval 2"/>
            <p:cNvSpPr/>
            <p:nvPr/>
          </p:nvSpPr>
          <p:spPr>
            <a:xfrm>
              <a:off x="4938284" y="881130"/>
              <a:ext cx="2628900" cy="41338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84" y="1686567"/>
            <a:ext cx="4112223" cy="3109337"/>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0001" r="14762"/>
          <a:stretch/>
        </p:blipFill>
        <p:spPr>
          <a:xfrm>
            <a:off x="7537299" y="1733550"/>
            <a:ext cx="4398654" cy="3062354"/>
          </a:xfrm>
          <a:prstGeom prst="rect">
            <a:avLst/>
          </a:prstGeom>
        </p:spPr>
      </p:pic>
    </p:spTree>
    <p:extLst>
      <p:ext uri="{BB962C8B-B14F-4D97-AF65-F5344CB8AC3E}">
        <p14:creationId xmlns:p14="http://schemas.microsoft.com/office/powerpoint/2010/main" val="292723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FF"/>
                </a:solidFill>
                <a:latin typeface="Times New Roman" panose="02020603050405020304" pitchFamily="18" charset="0"/>
                <a:cs typeface="Times New Roman" panose="02020603050405020304" pitchFamily="18" charset="0"/>
              </a:rPr>
              <a:t>Bánh trung thu có 2 loại là bánh dẻo và bánh nướng. Vỏ b</a:t>
            </a:r>
            <a:r>
              <a:rPr lang="vi-VN" sz="3200">
                <a:solidFill>
                  <a:srgbClr val="0000FF"/>
                </a:solidFill>
                <a:latin typeface="Times New Roman" panose="02020603050405020304" pitchFamily="18" charset="0"/>
                <a:cs typeface="Times New Roman" panose="02020603050405020304" pitchFamily="18" charset="0"/>
              </a:rPr>
              <a:t>ánh </a:t>
            </a:r>
            <a:r>
              <a:rPr lang="en-US" sz="3200">
                <a:solidFill>
                  <a:srgbClr val="0000FF"/>
                </a:solidFill>
                <a:latin typeface="Times New Roman" panose="02020603050405020304" pitchFamily="18" charset="0"/>
                <a:cs typeface="Times New Roman" panose="02020603050405020304" pitchFamily="18" charset="0"/>
              </a:rPr>
              <a:t>nướng</a:t>
            </a:r>
            <a:r>
              <a:rPr lang="vi-VN" sz="3200">
                <a:solidFill>
                  <a:srgbClr val="0000FF"/>
                </a:solidFill>
                <a:latin typeface="Times New Roman" panose="02020603050405020304" pitchFamily="18" charset="0"/>
                <a:cs typeface="Times New Roman" panose="02020603050405020304" pitchFamily="18" charset="0"/>
              </a:rPr>
              <a:t> thường được làm từ</a:t>
            </a:r>
            <a:r>
              <a:rPr lang="en-US" sz="3200">
                <a:solidFill>
                  <a:srgbClr val="0000FF"/>
                </a:solidFill>
                <a:latin typeface="Times New Roman" panose="02020603050405020304" pitchFamily="18" charset="0"/>
                <a:cs typeface="Times New Roman" panose="02020603050405020304" pitchFamily="18" charset="0"/>
              </a:rPr>
              <a:t> bột mì, nhân bánh có thể được làm từ nhiều nguyên liệu như đậu xanh, lòng đỏ trứng, hạt dưa, hạt sen…</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291" r="10589"/>
          <a:stretch/>
        </p:blipFill>
        <p:spPr>
          <a:xfrm>
            <a:off x="6023428" y="650762"/>
            <a:ext cx="6037944" cy="4092121"/>
          </a:xfrm>
          <a:prstGeom prst="rect">
            <a:avLst/>
          </a:prstGeom>
          <a:ln>
            <a:noFill/>
          </a:ln>
          <a:effectLst>
            <a:softEdge rad="112500"/>
          </a:effectLst>
        </p:spPr>
      </p:pic>
      <p:pic>
        <p:nvPicPr>
          <p:cNvPr id="1026" name="Picture 2" descr="nguyên liệu làm bánh dẻo trung 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57" y="665276"/>
            <a:ext cx="5849257" cy="4037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412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1392</TotalTime>
  <Words>419</Words>
  <Application>Microsoft Office PowerPoint</Application>
  <PresentationFormat>Màn hình rộng</PresentationFormat>
  <Paragraphs>23</Paragraphs>
  <Slides>21</Slides>
  <Notes>0</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21</vt:i4>
      </vt:variant>
    </vt:vector>
  </HeadingPairs>
  <TitlesOfParts>
    <vt:vector size="27" baseType="lpstr">
      <vt:lpstr>Arial</vt:lpstr>
      <vt:lpstr>Calibri</vt:lpstr>
      <vt:lpstr>Calibri Light</vt:lpstr>
      <vt:lpstr>Times New Roman</vt:lpstr>
      <vt:lpstr>UTM Alberta Heavy</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Nga Nguyễn</cp:lastModifiedBy>
  <cp:revision>150</cp:revision>
  <dcterms:created xsi:type="dcterms:W3CDTF">2019-12-24T02:12:26Z</dcterms:created>
  <dcterms:modified xsi:type="dcterms:W3CDTF">2021-09-17T03:09:51Z</dcterms:modified>
</cp:coreProperties>
</file>